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82"/>
  </p:notesMasterIdLst>
  <p:sldIdLst>
    <p:sldId id="256" r:id="rId3"/>
    <p:sldId id="316" r:id="rId4"/>
    <p:sldId id="259" r:id="rId5"/>
    <p:sldId id="258" r:id="rId6"/>
    <p:sldId id="262" r:id="rId7"/>
    <p:sldId id="257" r:id="rId8"/>
    <p:sldId id="260" r:id="rId9"/>
    <p:sldId id="266" r:id="rId10"/>
    <p:sldId id="293" r:id="rId11"/>
    <p:sldId id="369" r:id="rId12"/>
    <p:sldId id="265" r:id="rId13"/>
    <p:sldId id="299" r:id="rId14"/>
    <p:sldId id="301" r:id="rId15"/>
    <p:sldId id="300" r:id="rId16"/>
    <p:sldId id="317" r:id="rId17"/>
    <p:sldId id="318" r:id="rId18"/>
    <p:sldId id="320" r:id="rId19"/>
    <p:sldId id="319" r:id="rId20"/>
    <p:sldId id="321" r:id="rId21"/>
    <p:sldId id="322" r:id="rId22"/>
    <p:sldId id="323" r:id="rId23"/>
    <p:sldId id="324" r:id="rId24"/>
    <p:sldId id="325" r:id="rId25"/>
    <p:sldId id="326" r:id="rId26"/>
    <p:sldId id="370" r:id="rId27"/>
    <p:sldId id="302" r:id="rId28"/>
    <p:sldId id="285" r:id="rId29"/>
    <p:sldId id="314" r:id="rId30"/>
    <p:sldId id="294" r:id="rId31"/>
    <p:sldId id="295" r:id="rId32"/>
    <p:sldId id="371" r:id="rId33"/>
    <p:sldId id="328" r:id="rId34"/>
    <p:sldId id="305" r:id="rId35"/>
    <p:sldId id="329" r:id="rId36"/>
    <p:sldId id="330" r:id="rId37"/>
    <p:sldId id="331" r:id="rId38"/>
    <p:sldId id="332" r:id="rId39"/>
    <p:sldId id="333" r:id="rId40"/>
    <p:sldId id="334" r:id="rId41"/>
    <p:sldId id="335" r:id="rId42"/>
    <p:sldId id="336" r:id="rId43"/>
    <p:sldId id="337" r:id="rId44"/>
    <p:sldId id="338" r:id="rId45"/>
    <p:sldId id="339" r:id="rId46"/>
    <p:sldId id="340" r:id="rId47"/>
    <p:sldId id="341" r:id="rId48"/>
    <p:sldId id="342" r:id="rId49"/>
    <p:sldId id="343" r:id="rId50"/>
    <p:sldId id="344" r:id="rId51"/>
    <p:sldId id="345" r:id="rId52"/>
    <p:sldId id="346" r:id="rId53"/>
    <p:sldId id="347" r:id="rId54"/>
    <p:sldId id="348" r:id="rId55"/>
    <p:sldId id="349" r:id="rId56"/>
    <p:sldId id="350"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4" r:id="rId71"/>
    <p:sldId id="365" r:id="rId72"/>
    <p:sldId id="366" r:id="rId73"/>
    <p:sldId id="367" r:id="rId74"/>
    <p:sldId id="368" r:id="rId75"/>
    <p:sldId id="372" r:id="rId76"/>
    <p:sldId id="373" r:id="rId77"/>
    <p:sldId id="307" r:id="rId78"/>
    <p:sldId id="374" r:id="rId79"/>
    <p:sldId id="309" r:id="rId80"/>
    <p:sldId id="310" r:id="rId81"/>
  </p:sldIdLst>
  <p:sldSz cx="12192000" cy="6858000"/>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FC3"/>
    <a:srgbClr val="C7EFF9"/>
    <a:srgbClr val="FFCC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46" autoAdjust="0"/>
  </p:normalViewPr>
  <p:slideViewPr>
    <p:cSldViewPr snapToGrid="0" showGuides="1">
      <p:cViewPr varScale="1">
        <p:scale>
          <a:sx n="115" d="100"/>
          <a:sy n="115" d="100"/>
        </p:scale>
        <p:origin x="390" y="10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notesMaster" Target="notesMasters/notesMaster1.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stacked"/>
        <c:varyColors val="0"/>
        <c:ser>
          <c:idx val="0"/>
          <c:order val="0"/>
          <c:tx>
            <c:strRef>
              <c:f>Лист1!$B$1</c:f>
              <c:strCache>
                <c:ptCount val="1"/>
                <c:pt idx="0">
                  <c:v>налоговые и неналоговые доходы</c:v>
                </c:pt>
              </c:strCache>
            </c:strRef>
          </c:tx>
          <c:spPr>
            <a:solidFill>
              <a:schemeClr val="accent2">
                <a:shade val="76000"/>
                <a:alpha val="70000"/>
              </a:schemeClr>
            </a:solidFill>
            <a:ln>
              <a:noFill/>
            </a:ln>
            <a:effectLst/>
          </c:spPr>
          <c:invertIfNegative val="0"/>
          <c:dLbls>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D51-4513-9844-BDB4C20A7970}"/>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ru-RU" sz="1200" b="0" i="0" u="none" strike="noStrike" kern="1200" baseline="0">
                    <a:solidFill>
                      <a:prstClr val="black">
                        <a:lumMod val="75000"/>
                        <a:lumOff val="25000"/>
                      </a:prstClr>
                    </a:solidFill>
                    <a:effectLst>
                      <a:outerShdw blurRad="38100" dist="38100" dir="2700000" algn="tl">
                        <a:srgbClr val="000000">
                          <a:alpha val="43137"/>
                        </a:srgbClr>
                      </a:outerShdw>
                    </a:effectLst>
                    <a:latin typeface="+mj-lt"/>
                    <a:ea typeface="+mn-ea"/>
                    <a:cs typeface="+mn-cs"/>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2019 г.</c:v>
                </c:pt>
                <c:pt idx="1">
                  <c:v>исполнено в 2020 г.</c:v>
                </c:pt>
                <c:pt idx="2">
                  <c:v>уточненный план 2021 г.</c:v>
                </c:pt>
                <c:pt idx="3">
                  <c:v>ожидаемое исполнение 2021 г.</c:v>
                </c:pt>
                <c:pt idx="4">
                  <c:v>план 2022 г.</c:v>
                </c:pt>
                <c:pt idx="5">
                  <c:v>план 2023 г.</c:v>
                </c:pt>
                <c:pt idx="6">
                  <c:v>план 2024 г.</c:v>
                </c:pt>
              </c:strCache>
            </c:strRef>
          </c:cat>
          <c:val>
            <c:numRef>
              <c:f>Лист1!$B$2:$B$8</c:f>
              <c:numCache>
                <c:formatCode>#,#00</c:formatCode>
                <c:ptCount val="7"/>
                <c:pt idx="0">
                  <c:v>2105703.4</c:v>
                </c:pt>
                <c:pt idx="1">
                  <c:v>2079244.6</c:v>
                </c:pt>
                <c:pt idx="2">
                  <c:v>2144624.6</c:v>
                </c:pt>
                <c:pt idx="3">
                  <c:v>2144624.6</c:v>
                </c:pt>
                <c:pt idx="4">
                  <c:v>2390304</c:v>
                </c:pt>
                <c:pt idx="5">
                  <c:v>2535752</c:v>
                </c:pt>
                <c:pt idx="6">
                  <c:v>2780459</c:v>
                </c:pt>
              </c:numCache>
            </c:numRef>
          </c:val>
          <c:extLst>
            <c:ext xmlns:c16="http://schemas.microsoft.com/office/drawing/2014/chart" uri="{C3380CC4-5D6E-409C-BE32-E72D297353CC}">
              <c16:uniqueId val="{00000007-7D51-4513-9844-BDB4C20A7970}"/>
            </c:ext>
          </c:extLst>
        </c:ser>
        <c:ser>
          <c:idx val="1"/>
          <c:order val="1"/>
          <c:tx>
            <c:strRef>
              <c:f>Лист1!$C$1</c:f>
              <c:strCache>
                <c:ptCount val="1"/>
                <c:pt idx="0">
                  <c:v>безвозмездные поступления</c:v>
                </c:pt>
              </c:strCache>
            </c:strRef>
          </c:tx>
          <c:spPr>
            <a:solidFill>
              <a:schemeClr val="accent2">
                <a:tint val="77000"/>
                <a:alpha val="70000"/>
              </a:schemeClr>
            </a:solidFill>
            <a:ln>
              <a:noFill/>
            </a:ln>
            <a:effectLst/>
          </c:spPr>
          <c:invertIfNegative val="0"/>
          <c:dLbls>
            <c:dLbl>
              <c:idx val="0"/>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7D51-4513-9844-BDB4C20A7970}"/>
                </c:ext>
              </c:extLst>
            </c:dLbl>
            <c:dLbl>
              <c:idx val="1"/>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7D51-4513-9844-BDB4C20A7970}"/>
                </c:ext>
              </c:extLst>
            </c:dLbl>
            <c:dLbl>
              <c:idx val="2"/>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A-7D51-4513-9844-BDB4C20A7970}"/>
                </c:ext>
              </c:extLst>
            </c:dLbl>
            <c:dLbl>
              <c:idx val="3"/>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7D51-4513-9844-BDB4C20A7970}"/>
                </c:ext>
              </c:extLst>
            </c:dLbl>
            <c:dLbl>
              <c:idx val="4"/>
              <c:tx>
                <c:rich>
                  <a:bodyPr/>
                  <a:lstStyle/>
                  <a:p>
                    <a:fld id="{68E7825E-8DE7-4046-9EFF-E540587EEB12}" type="CELLRANGE">
                      <a:rPr lang="en-US" sz="1100" b="0" baseline="0">
                        <a:effectLst/>
                      </a:rPr>
                      <a:pPr/>
                      <a:t>[ДИАПАЗОН ЯЧЕЕК]</a:t>
                    </a:fld>
                    <a:r>
                      <a:rPr lang="en-US" sz="1100" b="0" baseline="0">
                        <a:effectLst/>
                      </a:rPr>
                      <a:t> </a:t>
                    </a:r>
                    <a:fld id="{D4A616D7-78C4-4419-B37D-486891B742D8}" type="VALUE">
                      <a:rPr lang="en-US" sz="1100" b="0" baseline="0">
                        <a:effectLst/>
                      </a:rPr>
                      <a:pPr/>
                      <a:t>[ЗНАЧЕНИЕ]</a:t>
                    </a:fld>
                    <a:endParaRPr lang="en-US" sz="1100" b="0" baseline="0">
                      <a:effectLst/>
                    </a:endParaRPr>
                  </a:p>
                </c:rich>
              </c:tx>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C-7D51-4513-9844-BDB4C20A7970}"/>
                </c:ext>
              </c:extLst>
            </c:dLbl>
            <c:dLbl>
              <c:idx val="5"/>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fld id="{9B93BDE4-BD26-4219-AC28-ED53BF7C5D98}" type="CELLRANGE">
                      <a:rPr lang="ru-RU"/>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[ДИАПАЗОН ЯЧЕЕК]</a:t>
                    </a:fld>
                    <a:r>
                      <a:rPr lang="ru-RU" baseline="0"/>
                      <a:t> </a:t>
                    </a:r>
                    <a:fld id="{28D1C537-4F9F-4F96-B4ED-57BD3AD08B8B}" type="VALUE">
                      <a:rPr lang="ru-RU" baseline="0"/>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defRPr>
                      </a:pPr>
                      <a:t>[ЗНАЧЕНИЕ]</a:t>
                    </a:fld>
                    <a:endParaRPr lang="ru-RU" baseline="0"/>
                  </a:p>
                </c:rich>
              </c:tx>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dlblFieldTable/>
                  <c15:showDataLabelsRange val="1"/>
                </c:ext>
                <c:ext xmlns:c16="http://schemas.microsoft.com/office/drawing/2014/chart" uri="{C3380CC4-5D6E-409C-BE32-E72D297353CC}">
                  <c16:uniqueId val="{0000000D-7D51-4513-9844-BDB4C20A7970}"/>
                </c:ext>
              </c:extLst>
            </c:dLbl>
            <c:dLbl>
              <c:idx val="6"/>
              <c:dLblPos val="ctr"/>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E-7D51-4513-9844-BDB4C20A797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effectLst/>
                    <a:latin typeface="+mn-lt"/>
                    <a:ea typeface="+mn-ea"/>
                    <a:cs typeface="+mn-cs"/>
                  </a:defRPr>
                </a:pPr>
                <a:endParaRPr lang="ru-R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DataLabelsRange val="1"/>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2019 г.</c:v>
                </c:pt>
                <c:pt idx="1">
                  <c:v>исполнено в 2020 г.</c:v>
                </c:pt>
                <c:pt idx="2">
                  <c:v>уточненный план 2021 г.</c:v>
                </c:pt>
                <c:pt idx="3">
                  <c:v>ожидаемое исполнение 2021 г.</c:v>
                </c:pt>
                <c:pt idx="4">
                  <c:v>план 2022 г.</c:v>
                </c:pt>
                <c:pt idx="5">
                  <c:v>план 2023 г.</c:v>
                </c:pt>
                <c:pt idx="6">
                  <c:v>план 2024 г.</c:v>
                </c:pt>
              </c:strCache>
            </c:strRef>
          </c:cat>
          <c:val>
            <c:numRef>
              <c:f>Лист1!$C$2:$C$8</c:f>
              <c:numCache>
                <c:formatCode>#,#00</c:formatCode>
                <c:ptCount val="7"/>
                <c:pt idx="0">
                  <c:v>3091885.4</c:v>
                </c:pt>
                <c:pt idx="1">
                  <c:v>2611081.7999999998</c:v>
                </c:pt>
                <c:pt idx="2">
                  <c:v>2222019.1</c:v>
                </c:pt>
                <c:pt idx="3">
                  <c:v>2222019.1</c:v>
                </c:pt>
                <c:pt idx="4">
                  <c:v>3306952</c:v>
                </c:pt>
                <c:pt idx="5">
                  <c:v>3741884.4</c:v>
                </c:pt>
                <c:pt idx="6">
                  <c:v>3681969.5</c:v>
                </c:pt>
              </c:numCache>
            </c:numRef>
          </c:val>
          <c:extLst>
            <c:ext xmlns:c15="http://schemas.microsoft.com/office/drawing/2012/chart" uri="{02D57815-91ED-43cb-92C2-25804820EDAC}">
              <c15:datalabelsRange>
                <c15:f>Лист1!$A$9:$F$9</c15:f>
                <c15:dlblRangeCache>
                  <c:ptCount val="6"/>
                </c15:dlblRangeCache>
              </c15:datalabelsRange>
            </c:ext>
            <c:ext xmlns:c16="http://schemas.microsoft.com/office/drawing/2014/chart" uri="{C3380CC4-5D6E-409C-BE32-E72D297353CC}">
              <c16:uniqueId val="{0000000F-7D51-4513-9844-BDB4C20A7970}"/>
            </c:ext>
          </c:extLst>
        </c:ser>
        <c:dLbls>
          <c:showLegendKey val="0"/>
          <c:showVal val="0"/>
          <c:showCatName val="0"/>
          <c:showSerName val="0"/>
          <c:showPercent val="0"/>
          <c:showBubbleSize val="0"/>
        </c:dLbls>
        <c:gapWidth val="50"/>
        <c:overlap val="100"/>
        <c:axId val="600877696"/>
        <c:axId val="600876712"/>
      </c:barChart>
      <c:catAx>
        <c:axId val="600877696"/>
        <c:scaling>
          <c:orientation val="minMax"/>
        </c:scaling>
        <c:delete val="0"/>
        <c:axPos val="b"/>
        <c:numFmt formatCode="General" sourceLinked="1"/>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600876712"/>
        <c:crosses val="autoZero"/>
        <c:auto val="1"/>
        <c:lblAlgn val="ctr"/>
        <c:lblOffset val="100"/>
        <c:noMultiLvlLbl val="0"/>
      </c:catAx>
      <c:valAx>
        <c:axId val="600876712"/>
        <c:scaling>
          <c:orientation val="minMax"/>
        </c:scaling>
        <c:delete val="1"/>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 sourceLinked="1"/>
        <c:majorTickMark val="none"/>
        <c:minorTickMark val="none"/>
        <c:tickLblPos val="nextTo"/>
        <c:crossAx val="60087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751000647744374"/>
          <c:y val="8.891524451867272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938478540237815"/>
          <c:y val="0.16004744013361091"/>
          <c:w val="0.45756591266766428"/>
          <c:h val="0.53932206676834737"/>
        </c:manualLayout>
      </c:layout>
      <c:doughnutChart>
        <c:varyColors val="1"/>
        <c:ser>
          <c:idx val="0"/>
          <c:order val="0"/>
          <c:tx>
            <c:strRef>
              <c:f>Лист1!$B$1</c:f>
              <c:strCache>
                <c:ptCount val="1"/>
                <c:pt idx="0">
                  <c:v>2022</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9E5A-4060-B2E0-17AA6D7622D9}"/>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9E5A-4060-B2E0-17AA6D7622D9}"/>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9E5A-4060-B2E0-17AA6D7622D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#,##0.00</c:formatCode>
                <c:ptCount val="3"/>
                <c:pt idx="0">
                  <c:v>1811853</c:v>
                </c:pt>
                <c:pt idx="1">
                  <c:v>578451</c:v>
                </c:pt>
                <c:pt idx="2">
                  <c:v>3306952</c:v>
                </c:pt>
              </c:numCache>
            </c:numRef>
          </c:val>
          <c:extLst>
            <c:ext xmlns:c16="http://schemas.microsoft.com/office/drawing/2014/chart" uri="{C3380CC4-5D6E-409C-BE32-E72D297353CC}">
              <c16:uniqueId val="{00000000-1D77-4A53-ABF0-0AC5F57DA4A0}"/>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751000647744374"/>
          <c:y val="8.891524451867272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938478540237815"/>
          <c:y val="0.16004744013361091"/>
          <c:w val="0.45756591266766428"/>
          <c:h val="0.53932206676834737"/>
        </c:manualLayout>
      </c:layout>
      <c:doughnutChart>
        <c:varyColors val="1"/>
        <c:ser>
          <c:idx val="0"/>
          <c:order val="0"/>
          <c:tx>
            <c:strRef>
              <c:f>Лист1!$B$1</c:f>
              <c:strCache>
                <c:ptCount val="1"/>
                <c:pt idx="0">
                  <c:v>2023</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2C04-4F42-9FA9-184FEBD236D4}"/>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2C04-4F42-9FA9-184FEBD236D4}"/>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2C04-4F42-9FA9-184FEBD236D4}"/>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#,##0.00</c:formatCode>
                <c:ptCount val="3"/>
                <c:pt idx="0">
                  <c:v>1966996</c:v>
                </c:pt>
                <c:pt idx="1">
                  <c:v>568756</c:v>
                </c:pt>
                <c:pt idx="2">
                  <c:v>3741884.4</c:v>
                </c:pt>
              </c:numCache>
            </c:numRef>
          </c:val>
          <c:extLst>
            <c:ext xmlns:c16="http://schemas.microsoft.com/office/drawing/2014/chart" uri="{C3380CC4-5D6E-409C-BE32-E72D297353CC}">
              <c16:uniqueId val="{00000006-2C04-4F42-9FA9-184FEBD236D4}"/>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1751000647744374"/>
          <c:y val="8.891524451867272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938478540237815"/>
          <c:y val="0.16004744013361091"/>
          <c:w val="0.45756591266766428"/>
          <c:h val="0.53932206676834737"/>
        </c:manualLayout>
      </c:layout>
      <c:doughnutChart>
        <c:varyColors val="1"/>
        <c:ser>
          <c:idx val="0"/>
          <c:order val="0"/>
          <c:tx>
            <c:strRef>
              <c:f>Лист1!$B$1</c:f>
              <c:strCache>
                <c:ptCount val="1"/>
                <c:pt idx="0">
                  <c:v>2024</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D664-4FA3-B395-B602AB3FE8C8}"/>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D664-4FA3-B395-B602AB3FE8C8}"/>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D664-4FA3-B395-B602AB3FE8C8}"/>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#,##0.00</c:formatCode>
                <c:ptCount val="3"/>
                <c:pt idx="0">
                  <c:v>2204376</c:v>
                </c:pt>
                <c:pt idx="1">
                  <c:v>576083</c:v>
                </c:pt>
                <c:pt idx="2">
                  <c:v>3681969.5</c:v>
                </c:pt>
              </c:numCache>
            </c:numRef>
          </c:val>
          <c:extLst>
            <c:ext xmlns:c16="http://schemas.microsoft.com/office/drawing/2014/chart" uri="{C3380CC4-5D6E-409C-BE32-E72D297353CC}">
              <c16:uniqueId val="{00000006-D664-4FA3-B395-B602AB3FE8C8}"/>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258312290060782"/>
          <c:y val="0.2655269440931568"/>
          <c:w val="1"/>
          <c:h val="0.55390473402792317"/>
        </c:manualLayout>
      </c:layout>
      <c:pieChart>
        <c:varyColors val="1"/>
        <c:ser>
          <c:idx val="0"/>
          <c:order val="0"/>
          <c:tx>
            <c:strRef>
              <c:f>Лист1!$B$1</c:f>
              <c:strCache>
                <c:ptCount val="1"/>
                <c:pt idx="0">
                  <c:v>Столбец1</c:v>
                </c:pt>
              </c:strCache>
            </c:strRef>
          </c:tx>
          <c:spPr>
            <a:ln w="6350">
              <a:solidFill>
                <a:srgbClr val="002060"/>
              </a:solidFill>
            </a:ln>
            <a:effectLst/>
            <a:scene3d>
              <a:camera prst="orthographicFront"/>
              <a:lightRig rig="balanced" dir="t"/>
            </a:scene3d>
            <a:sp3d prstMaterial="powder">
              <a:contourClr>
                <a:srgbClr val="000000"/>
              </a:contourClr>
            </a:sp3d>
          </c:spPr>
          <c:dPt>
            <c:idx val="0"/>
            <c:bubble3D val="0"/>
            <c:spPr>
              <a:solidFill>
                <a:schemeClr val="accent1">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1-5935-4851-ADE3-AF5106833968}"/>
              </c:ext>
            </c:extLst>
          </c:dPt>
          <c:dPt>
            <c:idx val="1"/>
            <c:bubble3D val="0"/>
            <c:spPr>
              <a:solidFill>
                <a:schemeClr val="accent2">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3-5935-4851-ADE3-AF5106833968}"/>
              </c:ext>
            </c:extLst>
          </c:dPt>
          <c:dPt>
            <c:idx val="2"/>
            <c:bubble3D val="0"/>
            <c:spPr>
              <a:solidFill>
                <a:schemeClr val="accent3">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5-5935-4851-ADE3-AF5106833968}"/>
              </c:ext>
            </c:extLst>
          </c:dPt>
          <c:dPt>
            <c:idx val="3"/>
            <c:bubble3D val="0"/>
            <c:spPr>
              <a:solidFill>
                <a:schemeClr val="accent4">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7-5935-4851-ADE3-AF5106833968}"/>
              </c:ext>
            </c:extLst>
          </c:dPt>
          <c:dPt>
            <c:idx val="4"/>
            <c:bubble3D val="0"/>
            <c:spPr>
              <a:solidFill>
                <a:schemeClr val="accent5">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9-5935-4851-ADE3-AF5106833968}"/>
              </c:ext>
            </c:extLst>
          </c:dPt>
          <c:dPt>
            <c:idx val="5"/>
            <c:bubble3D val="0"/>
            <c:spPr>
              <a:solidFill>
                <a:schemeClr val="accent6">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B-5935-4851-ADE3-AF5106833968}"/>
              </c:ext>
            </c:extLst>
          </c:dPt>
          <c:dPt>
            <c:idx val="6"/>
            <c:bubble3D val="0"/>
            <c:spPr>
              <a:solidFill>
                <a:schemeClr val="accent1">
                  <a:lumMod val="60000"/>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D-5935-4851-ADE3-AF5106833968}"/>
              </c:ext>
            </c:extLst>
          </c:dPt>
          <c:dPt>
            <c:idx val="7"/>
            <c:bubble3D val="0"/>
            <c:spPr>
              <a:solidFill>
                <a:schemeClr val="accent2">
                  <a:lumMod val="60000"/>
                  <a:alpha val="70000"/>
                </a:schemeClr>
              </a:solidFill>
              <a:ln w="6350">
                <a:solidFill>
                  <a:srgbClr val="002060"/>
                </a:solidFill>
              </a:ln>
              <a:effectLst/>
              <a:scene3d>
                <a:camera prst="orthographicFront"/>
                <a:lightRig rig="balanced" dir="t"/>
              </a:scene3d>
              <a:sp3d prstMaterial="powder">
                <a:contourClr>
                  <a:srgbClr val="000000"/>
                </a:contourClr>
              </a:sp3d>
            </c:spPr>
            <c:extLst>
              <c:ext xmlns:c16="http://schemas.microsoft.com/office/drawing/2014/chart" uri="{C3380CC4-5D6E-409C-BE32-E72D297353CC}">
                <c16:uniqueId val="{0000000F-5935-4851-ADE3-AF5106833968}"/>
              </c:ext>
            </c:extLst>
          </c:dPt>
          <c:dLbls>
            <c:dLbl>
              <c:idx val="0"/>
              <c:layout>
                <c:manualLayout>
                  <c:x val="6.7704342983356952E-2"/>
                  <c:y val="1.6174371899780181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r>
                      <a:rPr lang="ru-RU" sz="1330" b="0" i="0" u="none" strike="noStrike" baseline="0" dirty="0">
                        <a:solidFill>
                          <a:schemeClr val="tx1"/>
                        </a:solidFill>
                        <a:effectLst/>
                      </a:rPr>
                      <a:t>Налог на доходы физических лиц </a:t>
                    </a:r>
                    <a:r>
                      <a:rPr lang="ru-RU" sz="1330" b="0" i="0" u="none" strike="noStrike" baseline="0" dirty="0">
                        <a:effectLst/>
                      </a:rPr>
                      <a:t> </a:t>
                    </a:r>
                    <a:r>
                      <a:rPr lang="ru-RU" baseline="0" dirty="0">
                        <a:solidFill>
                          <a:schemeClr val="tx1"/>
                        </a:solidFill>
                      </a:rPr>
                      <a:t> </a:t>
                    </a:r>
                  </a:p>
                  <a:p>
                    <a:pPr>
                      <a:defRPr>
                        <a:solidFill>
                          <a:schemeClr val="tx1"/>
                        </a:solidFill>
                      </a:defRPr>
                    </a:pPr>
                    <a:r>
                      <a:rPr lang="ru-RU" b="1" dirty="0">
                        <a:solidFill>
                          <a:schemeClr val="tx1"/>
                        </a:solidFill>
                      </a:rPr>
                      <a:t>33,2%</a:t>
                    </a:r>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35-4851-ADE3-AF5106833968}"/>
                </c:ext>
              </c:extLst>
            </c:dLbl>
            <c:dLbl>
              <c:idx val="1"/>
              <c:layout>
                <c:manualLayout>
                  <c:x val="8.9002396440025819E-2"/>
                  <c:y val="-1.7282312572855774E-2"/>
                </c:manualLayout>
              </c:layout>
              <c:tx>
                <c:rich>
                  <a:bodyPr rot="0" spcFirstLastPara="1" vertOverflow="clip" horzOverflow="clip"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330" b="0" i="0" u="none" strike="noStrike" kern="1200" baseline="0">
                        <a:solidFill>
                          <a:prstClr val="black"/>
                        </a:solidFill>
                        <a:effectLst/>
                        <a:latin typeface="+mn-lt"/>
                        <a:ea typeface="+mn-ea"/>
                        <a:cs typeface="+mn-cs"/>
                      </a:defRPr>
                    </a:pPr>
                    <a:r>
                      <a:rPr lang="ru-RU" sz="1330" b="0" u="none" strike="noStrike" dirty="0">
                        <a:effectLst/>
                      </a:rPr>
                      <a:t>Доходы от уплаты акцизов на дизельное топливо, моторные масла, автомобильный бензин, прямогонный бензин</a:t>
                    </a:r>
                    <a:r>
                      <a:rPr lang="ru-RU" sz="1330" b="0" i="0" u="none" strike="noStrike" baseline="0" dirty="0">
                        <a:effectLst/>
                      </a:rPr>
                      <a:t> </a:t>
                    </a:r>
                    <a:endParaRPr lang="ru-RU" sz="133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solidFill>
                          <a:prstClr val="black"/>
                        </a:solidFill>
                      </a:defRPr>
                    </a:pPr>
                    <a:r>
                      <a:rPr lang="ru-RU" sz="1330" b="1" dirty="0">
                        <a:solidFill>
                          <a:schemeClr val="tx1"/>
                        </a:solidFill>
                      </a:rPr>
                      <a:t>0,4%</a:t>
                    </a:r>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330" b="0" i="0" u="none" strike="noStrike" kern="1200" baseline="0">
                      <a:solidFill>
                        <a:prstClr val="black"/>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35-4851-ADE3-AF5106833968}"/>
                </c:ext>
              </c:extLst>
            </c:dLbl>
            <c:dLbl>
              <c:idx val="2"/>
              <c:layout>
                <c:manualLayout>
                  <c:x val="5.6701469540859972E-2"/>
                  <c:y val="4.4848271111089189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r>
                      <a:rPr lang="ru-RU" sz="1330" b="0" i="0" u="none" strike="noStrike" baseline="0" dirty="0">
                        <a:solidFill>
                          <a:schemeClr val="tx1"/>
                        </a:solidFill>
                        <a:effectLst/>
                      </a:rPr>
                      <a:t>Н</a:t>
                    </a:r>
                    <a:r>
                      <a:rPr lang="ru-RU" sz="1330" b="0" i="0" u="none" strike="noStrike" baseline="0" dirty="0">
                        <a:effectLst/>
                      </a:rPr>
                      <a:t>алоги на совокупный доход </a:t>
                    </a:r>
                    <a:endParaRPr lang="ru-RU" baseline="0" dirty="0">
                      <a:solidFill>
                        <a:schemeClr val="tx1"/>
                      </a:solidFill>
                    </a:endParaRPr>
                  </a:p>
                  <a:p>
                    <a:pPr>
                      <a:defRPr>
                        <a:solidFill>
                          <a:schemeClr val="tx1"/>
                        </a:solidFill>
                      </a:defRPr>
                    </a:pPr>
                    <a:r>
                      <a:rPr lang="ru-RU" b="1" baseline="0" dirty="0">
                        <a:solidFill>
                          <a:schemeClr val="tx1"/>
                        </a:solidFill>
                      </a:rPr>
                      <a:t>25,5%</a:t>
                    </a:r>
                  </a:p>
                </c:rich>
              </c:tx>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935-4851-ADE3-AF5106833968}"/>
                </c:ext>
              </c:extLst>
            </c:dLbl>
            <c:dLbl>
              <c:idx val="3"/>
              <c:layout>
                <c:manualLayout>
                  <c:x val="4.7635956186476196E-2"/>
                  <c:y val="8.7090590128949319E-2"/>
                </c:manualLayout>
              </c:layout>
              <c:tx>
                <c:rich>
                  <a:bodyPr rot="0" spcFirstLastPara="1" vertOverflow="clip" horzOverflow="clip" vert="horz" wrap="square" lIns="38100" tIns="19050" rIns="38100" bIns="19050" anchor="ctr" anchorCtr="1">
                    <a:spAutoFit/>
                  </a:bodyPr>
                  <a:lstStyle/>
                  <a:p>
                    <a:pPr algn="ctr" rtl="0">
                      <a:defRPr lang="ru-RU" sz="1330" b="0" i="0" u="none" strike="noStrike" kern="1200" baseline="0" dirty="0">
                        <a:solidFill>
                          <a:schemeClr val="tx1"/>
                        </a:solidFill>
                        <a:effectLst/>
                        <a:latin typeface="+mn-lt"/>
                        <a:ea typeface="+mn-ea"/>
                        <a:cs typeface="+mn-cs"/>
                      </a:defRPr>
                    </a:pPr>
                    <a:r>
                      <a:rPr lang="ru-RU" sz="1330" b="0" i="0" u="none" strike="noStrike" kern="1200" baseline="0" dirty="0">
                        <a:solidFill>
                          <a:schemeClr val="tx1"/>
                        </a:solidFill>
                        <a:effectLst/>
                        <a:latin typeface="+mn-lt"/>
                        <a:ea typeface="+mn-ea"/>
                        <a:cs typeface="+mn-cs"/>
                      </a:rPr>
                      <a:t>Налог на имущество</a:t>
                    </a:r>
                  </a:p>
                  <a:p>
                    <a:pPr algn="ctr" rtl="0">
                      <a:defRPr lang="ru-RU" dirty="0">
                        <a:solidFill>
                          <a:schemeClr val="tx1"/>
                        </a:solidFill>
                      </a:defRPr>
                    </a:pPr>
                    <a:r>
                      <a:rPr lang="ru-RU" sz="1330" b="0" i="0" u="none" strike="noStrike" kern="1200" baseline="0" dirty="0">
                        <a:solidFill>
                          <a:schemeClr val="tx1"/>
                        </a:solidFill>
                        <a:effectLst/>
                        <a:latin typeface="+mn-lt"/>
                        <a:ea typeface="+mn-ea"/>
                        <a:cs typeface="+mn-cs"/>
                      </a:rPr>
                      <a:t> физических лиц </a:t>
                    </a:r>
                  </a:p>
                  <a:p>
                    <a:pPr algn="ctr" rtl="0">
                      <a:defRPr lang="ru-RU" dirty="0">
                        <a:solidFill>
                          <a:schemeClr val="tx1"/>
                        </a:solidFill>
                      </a:defRPr>
                    </a:pPr>
                    <a:r>
                      <a:rPr lang="ru-RU" sz="1330" b="1" i="0" u="none" strike="noStrike" kern="1200" baseline="0" dirty="0">
                        <a:solidFill>
                          <a:schemeClr val="tx1"/>
                        </a:solidFill>
                        <a:effectLst/>
                        <a:latin typeface="+mn-lt"/>
                        <a:ea typeface="+mn-ea"/>
                        <a:cs typeface="+mn-cs"/>
                      </a:rPr>
                      <a:t>5,0%</a:t>
                    </a:r>
                  </a:p>
                </c:rich>
              </c:tx>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lgn="ctr" rtl="0">
                    <a:defRPr lang="ru-RU" sz="1330" b="0" i="0" u="none" strike="noStrike" kern="1200" baseline="0" dirty="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935-4851-ADE3-AF5106833968}"/>
                </c:ext>
              </c:extLst>
            </c:dLbl>
            <c:dLbl>
              <c:idx val="4"/>
              <c:layout>
                <c:manualLayout>
                  <c:x val="-5.3410053834193054E-2"/>
                  <c:y val="9.4552799713262969E-2"/>
                </c:manualLayout>
              </c:layout>
              <c:tx>
                <c:rich>
                  <a:bodyPr rot="0" spcFirstLastPara="1" vertOverflow="clip" horzOverflow="clip" vert="horz" wrap="square" lIns="38100" tIns="19050" rIns="38100" bIns="19050" anchor="ctr" anchorCtr="1">
                    <a:noAutofit/>
                  </a:bodyPr>
                  <a:lstStyle/>
                  <a:p>
                    <a:pPr>
                      <a:defRPr sz="1330" b="0" i="0" u="none" strike="noStrike" kern="1200" baseline="0">
                        <a:solidFill>
                          <a:schemeClr val="tx1"/>
                        </a:solidFill>
                        <a:effectLst/>
                        <a:latin typeface="+mn-lt"/>
                        <a:ea typeface="+mn-ea"/>
                        <a:cs typeface="+mn-cs"/>
                      </a:defRPr>
                    </a:pPr>
                    <a:r>
                      <a:rPr lang="ru-RU" dirty="0"/>
                      <a:t>Земельный налог</a:t>
                    </a:r>
                  </a:p>
                  <a:p>
                    <a:pPr>
                      <a:defRPr>
                        <a:solidFill>
                          <a:schemeClr val="tx1"/>
                        </a:solidFill>
                      </a:defRPr>
                    </a:pPr>
                    <a:r>
                      <a:rPr lang="ru-RU" dirty="0"/>
                      <a:t> </a:t>
                    </a:r>
                    <a:r>
                      <a:rPr lang="ru-RU" b="1" dirty="0"/>
                      <a:t>10,9%</a:t>
                    </a:r>
                  </a:p>
                </c:rich>
              </c:tx>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noAutofit/>
                </a:bodyPr>
                <a:lstStyle/>
                <a:p>
                  <a:pPr>
                    <a:defRPr sz="133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15:layout>
                    <c:manualLayout>
                      <c:w val="0.20858976052782355"/>
                      <c:h val="0.10160623652837857"/>
                    </c:manualLayout>
                  </c15:layout>
                </c:ext>
                <c:ext xmlns:c16="http://schemas.microsoft.com/office/drawing/2014/chart" uri="{C3380CC4-5D6E-409C-BE32-E72D297353CC}">
                  <c16:uniqueId val="{00000009-5935-4851-ADE3-AF5106833968}"/>
                </c:ext>
              </c:extLst>
            </c:dLbl>
            <c:dLbl>
              <c:idx val="5"/>
              <c:layout>
                <c:manualLayout>
                  <c:x val="-0.14088245786005443"/>
                  <c:y val="-5.6251366686231909E-2"/>
                </c:manualLayout>
              </c:layout>
              <c:tx>
                <c:rich>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effectLst/>
                        <a:latin typeface="+mn-lt"/>
                        <a:ea typeface="+mn-ea"/>
                        <a:cs typeface="+mn-cs"/>
                      </a:defRPr>
                    </a:pPr>
                    <a:r>
                      <a:rPr lang="ru-RU" sz="1200" b="0" i="0" u="none" strike="noStrike" baseline="0" dirty="0">
                        <a:solidFill>
                          <a:schemeClr val="tx1"/>
                        </a:solidFill>
                        <a:effectLst/>
                      </a:rPr>
                      <a:t>И</a:t>
                    </a:r>
                    <a:r>
                      <a:rPr lang="ru-RU" sz="1200" b="0" i="0" u="none" strike="noStrike" baseline="0" dirty="0">
                        <a:effectLst/>
                      </a:rPr>
                      <a:t>ные доходы (госпошлина, сборы, платежи при пользовании природными ресурсами, доходы от оказания  платных услуг и компенсации затрат государства, штрафы, санкции, возмещение ущерба, прочие неналоговые доходы) </a:t>
                    </a:r>
                    <a:endParaRPr lang="ru-RU" sz="1200" dirty="0">
                      <a:solidFill>
                        <a:schemeClr val="tx1"/>
                      </a:solidFill>
                    </a:endParaRPr>
                  </a:p>
                  <a:p>
                    <a:pPr>
                      <a:defRPr sz="1200">
                        <a:solidFill>
                          <a:schemeClr val="tx1"/>
                        </a:solidFill>
                      </a:defRPr>
                    </a:pPr>
                    <a:r>
                      <a:rPr lang="ru-RU" sz="1330" b="1" dirty="0">
                        <a:solidFill>
                          <a:schemeClr val="tx1"/>
                        </a:solidFill>
                      </a:rPr>
                      <a:t>1,5%</a:t>
                    </a:r>
                  </a:p>
                </c:rich>
              </c:tx>
              <c:spPr>
                <a:solidFill>
                  <a:schemeClr val="lt1">
                    <a:alpha val="90000"/>
                  </a:schemeClr>
                </a:solidFill>
                <a:ln w="12700" cap="flat" cmpd="sng" algn="ctr">
                  <a:solidFill>
                    <a:schemeClr val="accent6"/>
                  </a:solidFill>
                  <a:round/>
                </a:ln>
                <a:effectLst>
                  <a:outerShdw blurRad="50800" dist="38100" dir="2700000" algn="tl" rotWithShape="0">
                    <a:schemeClr val="accent6">
                      <a:lumMod val="75000"/>
                      <a:alpha val="40000"/>
                    </a:schemeClr>
                  </a:outerShdw>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935-4851-ADE3-AF5106833968}"/>
                </c:ext>
              </c:extLst>
            </c:dLbl>
            <c:dLbl>
              <c:idx val="6"/>
              <c:layout>
                <c:manualLayout>
                  <c:x val="2.4462696014349208E-2"/>
                  <c:y val="-0.1230350545770219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r>
                      <a:rPr lang="ru-RU" sz="1330" b="0" i="0" u="none" strike="noStrike" baseline="0" dirty="0">
                        <a:solidFill>
                          <a:schemeClr val="tx1"/>
                        </a:solidFill>
                        <a:effectLst/>
                      </a:rPr>
                      <a:t>Д</a:t>
                    </a:r>
                    <a:r>
                      <a:rPr lang="ru-RU" sz="1330" b="0" i="0" u="none" strike="noStrike" baseline="0" dirty="0">
                        <a:effectLst/>
                      </a:rPr>
                      <a:t>оходы от использования имущества, находящегося в государственной и муниципальной собственности </a:t>
                    </a:r>
                    <a:endParaRPr lang="ru-RU" dirty="0">
                      <a:solidFill>
                        <a:schemeClr val="tx1"/>
                      </a:solidFill>
                    </a:endParaRPr>
                  </a:p>
                  <a:p>
                    <a:pPr>
                      <a:defRPr>
                        <a:solidFill>
                          <a:schemeClr val="tx1"/>
                        </a:solidFill>
                      </a:defRPr>
                    </a:pPr>
                    <a:r>
                      <a:rPr lang="ru-RU" b="1" dirty="0">
                        <a:solidFill>
                          <a:schemeClr val="tx1"/>
                        </a:solidFill>
                      </a:rPr>
                      <a:t>19,5%</a:t>
                    </a:r>
                  </a:p>
                </c:rich>
              </c:tx>
              <c:spPr>
                <a:solidFill>
                  <a:schemeClr val="lt1">
                    <a:alpha val="90000"/>
                  </a:schemeClr>
                </a:solidFill>
                <a:ln w="12700" cap="flat" cmpd="sng" algn="ctr">
                  <a:solidFill>
                    <a:schemeClr val="accent1">
                      <a:lumMod val="60000"/>
                    </a:schemeClr>
                  </a:solidFill>
                  <a:round/>
                </a:ln>
                <a:effectLst>
                  <a:outerShdw blurRad="50800" dist="38100" dir="2700000" algn="tl" rotWithShape="0">
                    <a:schemeClr val="accent1">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935-4851-ADE3-AF5106833968}"/>
                </c:ext>
              </c:extLst>
            </c:dLbl>
            <c:dLbl>
              <c:idx val="7"/>
              <c:layout>
                <c:manualLayout>
                  <c:x val="0.17871983639085634"/>
                  <c:y val="-4.771490153962045E-2"/>
                </c:manualLayout>
              </c:layout>
              <c:tx>
                <c:rich>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r>
                      <a:rPr lang="ru-RU" sz="1330" b="0" i="0" u="none" strike="noStrike" baseline="0" dirty="0">
                        <a:solidFill>
                          <a:schemeClr val="tx1"/>
                        </a:solidFill>
                        <a:effectLst/>
                      </a:rPr>
                      <a:t>Д</a:t>
                    </a:r>
                    <a:r>
                      <a:rPr lang="ru-RU" sz="1330" b="0" i="0" u="none" strike="noStrike" baseline="0" dirty="0">
                        <a:effectLst/>
                      </a:rPr>
                      <a:t>оходы от продажи материальных и нематериальных активов </a:t>
                    </a:r>
                    <a:endParaRPr lang="ru-RU" dirty="0">
                      <a:solidFill>
                        <a:schemeClr val="tx1"/>
                      </a:solidFill>
                    </a:endParaRPr>
                  </a:p>
                  <a:p>
                    <a:pPr>
                      <a:defRPr>
                        <a:solidFill>
                          <a:schemeClr val="tx1"/>
                        </a:solidFill>
                      </a:defRPr>
                    </a:pPr>
                    <a:r>
                      <a:rPr lang="ru-RU" b="1" dirty="0">
                        <a:solidFill>
                          <a:schemeClr val="tx1"/>
                        </a:solidFill>
                      </a:rPr>
                      <a:t>4,0%</a:t>
                    </a:r>
                  </a:p>
                </c:rich>
              </c:tx>
              <c:spPr>
                <a:solidFill>
                  <a:schemeClr val="lt1">
                    <a:alpha val="90000"/>
                  </a:schemeClr>
                </a:solidFill>
                <a:ln w="12700" cap="flat" cmpd="sng" algn="ctr">
                  <a:solidFill>
                    <a:schemeClr val="accent2">
                      <a:lumMod val="60000"/>
                    </a:schemeClr>
                  </a:solidFill>
                  <a:round/>
                </a:ln>
                <a:effectLst>
                  <a:outerShdw blurRad="50800" dist="38100" dir="2700000" algn="tl" rotWithShape="0">
                    <a:schemeClr val="accent2">
                      <a:lumMod val="60000"/>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ru-RU"/>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935-4851-ADE3-AF5106833968}"/>
                </c:ext>
              </c:extLst>
            </c:dLbl>
            <c:spPr>
              <a:solidFill>
                <a:prstClr val="white">
                  <a:alpha val="90000"/>
                </a:prstClr>
              </a:solidFill>
              <a:ln w="12700" cap="flat" cmpd="sng" algn="ctr">
                <a:solidFill>
                  <a:srgbClr val="5B9BD5"/>
                </a:solidFill>
                <a:round/>
              </a:ln>
              <a:effectLst>
                <a:outerShdw blurRad="50800" dist="38100" dir="2700000" algn="tl" rotWithShape="0">
                  <a:srgbClr val="5B9BD5">
                    <a:lumMod val="75000"/>
                    <a:alpha val="40000"/>
                  </a:srgb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tx1"/>
                    </a:solidFill>
                    <a:effectLst/>
                    <a:latin typeface="+mn-lt"/>
                    <a:ea typeface="+mn-ea"/>
                    <a:cs typeface="+mn-cs"/>
                  </a:defRPr>
                </a:pPr>
                <a:endParaRPr lang="ru-RU"/>
              </a:p>
            </c:tx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Лист1!$A$2:$A$9</c:f>
              <c:strCache>
                <c:ptCount val="8"/>
                <c:pt idx="0">
                  <c:v>налог на доходы физических лиц</c:v>
                </c:pt>
                <c:pt idx="1">
                  <c:v>налоги на товары (работы, услуги), реализуемые на территории РФ</c:v>
                </c:pt>
                <c:pt idx="2">
                  <c:v>налоги на совокупный доход</c:v>
                </c:pt>
                <c:pt idx="3">
                  <c:v>налог на имущество физических лиц</c:v>
                </c:pt>
                <c:pt idx="4">
                  <c:v>земельный налог</c:v>
                </c:pt>
                <c:pt idx="5">
                  <c:v>иные доходы (акцизы, госпошлина, экология, доходы от оказания  платных услуг и компенсации затрат государства, штрафы, прочие неналоговые доходы)</c:v>
                </c:pt>
                <c:pt idx="6">
                  <c:v>доходы от использования имущества, находящегося в государственной и муниципальной собственности</c:v>
                </c:pt>
                <c:pt idx="7">
                  <c:v>доходы от продажи материальных и нематериальных активов</c:v>
                </c:pt>
              </c:strCache>
            </c:strRef>
          </c:cat>
          <c:val>
            <c:numRef>
              <c:f>Лист1!$B$2:$B$9</c:f>
              <c:numCache>
                <c:formatCode>#,#00%</c:formatCode>
                <c:ptCount val="8"/>
                <c:pt idx="0">
                  <c:v>0.32400000000000001</c:v>
                </c:pt>
                <c:pt idx="1">
                  <c:v>4.0000000000000001E-3</c:v>
                </c:pt>
                <c:pt idx="2">
                  <c:v>0.26300000000000001</c:v>
                </c:pt>
                <c:pt idx="3">
                  <c:v>0.05</c:v>
                </c:pt>
                <c:pt idx="4">
                  <c:v>0.109</c:v>
                </c:pt>
                <c:pt idx="5">
                  <c:v>1.4999999999999999E-2</c:v>
                </c:pt>
                <c:pt idx="6">
                  <c:v>0.19500000000000001</c:v>
                </c:pt>
                <c:pt idx="7">
                  <c:v>0.04</c:v>
                </c:pt>
              </c:numCache>
            </c:numRef>
          </c:val>
          <c:extLst>
            <c:ext xmlns:c16="http://schemas.microsoft.com/office/drawing/2014/chart" uri="{C3380CC4-5D6E-409C-BE32-E72D297353CC}">
              <c16:uniqueId val="{00000010-5935-4851-ADE3-AF5106833968}"/>
            </c:ext>
          </c:extLst>
        </c:ser>
        <c:dLbls>
          <c:showLegendKey val="0"/>
          <c:showVal val="0"/>
          <c:showCatName val="1"/>
          <c:showSerName val="0"/>
          <c:showPercent val="0"/>
          <c:showBubbleSize val="0"/>
          <c:showLeaderLines val="1"/>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7D4C5BD8-0531-46F7-88F9-27B0204D4881}" type="datetimeFigureOut">
              <a:rPr lang="ru-RU" smtClean="0"/>
              <a:t>29.11.2022</a:t>
            </a:fld>
            <a:endParaRPr lang="ru-RU"/>
          </a:p>
        </p:txBody>
      </p:sp>
      <p:sp>
        <p:nvSpPr>
          <p:cNvPr id="4" name="Образ слайда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EED41EF8-81A9-4A72-8927-F2846589E185}" type="slidenum">
              <a:rPr lang="ru-RU" smtClean="0"/>
              <a:t>‹#›</a:t>
            </a:fld>
            <a:endParaRPr lang="ru-RU"/>
          </a:p>
        </p:txBody>
      </p:sp>
    </p:spTree>
    <p:extLst>
      <p:ext uri="{BB962C8B-B14F-4D97-AF65-F5344CB8AC3E}">
        <p14:creationId xmlns:p14="http://schemas.microsoft.com/office/powerpoint/2010/main" val="37166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10</a:t>
            </a:fld>
            <a:endParaRPr lang="ru-RU"/>
          </a:p>
        </p:txBody>
      </p:sp>
    </p:spTree>
    <p:extLst>
      <p:ext uri="{BB962C8B-B14F-4D97-AF65-F5344CB8AC3E}">
        <p14:creationId xmlns:p14="http://schemas.microsoft.com/office/powerpoint/2010/main" val="133730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11</a:t>
            </a:fld>
            <a:endParaRPr lang="ru-RU"/>
          </a:p>
        </p:txBody>
      </p:sp>
    </p:spTree>
    <p:extLst>
      <p:ext uri="{BB962C8B-B14F-4D97-AF65-F5344CB8AC3E}">
        <p14:creationId xmlns:p14="http://schemas.microsoft.com/office/powerpoint/2010/main" val="1702649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F98D17B2-16C7-49C3-9124-25664BB2AC83}" type="slidenum">
              <a:rPr lang="ru-RU" smtClean="0"/>
              <a:pPr>
                <a:defRPr/>
              </a:pPr>
              <a:t>26</a:t>
            </a:fld>
            <a:endParaRPr lang="ru-RU"/>
          </a:p>
        </p:txBody>
      </p:sp>
    </p:spTree>
    <p:extLst>
      <p:ext uri="{BB962C8B-B14F-4D97-AF65-F5344CB8AC3E}">
        <p14:creationId xmlns:p14="http://schemas.microsoft.com/office/powerpoint/2010/main" val="1028245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8D17B2-16C7-49C3-9124-25664BB2AC83}"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4157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0D1E7B-0856-46EF-BF53-0266FA6D5C93}"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4227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B40A17-BBE7-47D6-8A1B-3B459713B193}"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26507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E8E63A-1337-4F08-A2D4-7FABD279D7C7}"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202152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F5EB76-B174-4638-B755-63878360F092}"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80143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FE8924-FB78-4CBD-8ADB-7E6DAD50CD28}"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3296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1AA5DE-BE00-4CA0-B322-EAA66A611B83}"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6469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A3C603-0172-4CF5-9AF3-D4E8BE3DA828}"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46797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41CBCC3C-8805-4A50-BAB9-9D1591DE87BC}" type="datetime1">
              <a:rPr lang="ru-RU" smtClean="0"/>
              <a:t>29.11.2022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57661F-B2B1-4F5C-A5BA-3FA02C8F745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74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90E74-548A-4872-8F8C-8FA8BD08C1CF}" type="datetime1">
              <a:rPr lang="ru-RU" smtClean="0"/>
              <a:t>29.11.2022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57661F-B2B1-4F5C-A5BA-3FA02C8F7456}"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763270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1574-F872-4006-A66B-7070D3391486}" type="datetime1">
              <a:rPr lang="ru-RU" smtClean="0"/>
              <a:t>29.11.2022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1534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086E5B7-98A6-47BE-B952-BD4424489251}"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04527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356F6A-C413-428C-85C1-C5CCAB3599FE}"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727460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F80A9B-9BF6-4289-8249-3008D66EE3FE}"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452693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82700E-AE97-428C-A4D1-2B5D619FB207}"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56271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063DBB-BEDC-4ABD-B88B-5CAC2B4BFE75}"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3027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9C25D49-8A56-4291-9FD3-73D237F4EDDD}" type="datetime1">
              <a:rPr lang="ru-RU" smtClean="0"/>
              <a:t>29.11.2022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680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A3C167B-0F33-4464-9AC7-93F41ABBF46B}"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99457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9AE57213-6B52-40ED-AE7F-AE25B1591522}" type="datetime1">
              <a:rPr lang="ru-RU" smtClean="0"/>
              <a:t>29.11.2022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B6E89-BA87-4003-BD23-6BDF40F3EBED}"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28357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18DE9C-70F3-453D-8800-C11DAD735040}" type="datetime1">
              <a:rPr lang="ru-RU" smtClean="0"/>
              <a:t>29.11.2022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B6E89-BA87-4003-BD23-6BDF40F3EBED}"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66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686E-8613-4A11-8AB0-0095880EE47A}" type="datetime1">
              <a:rPr lang="ru-RU" smtClean="0"/>
              <a:t>29.11.2022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3763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AD1B34-FC17-4507-8E52-8DF24A989AE0}"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0474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2CF34E-8289-4FD0-B89D-9C9C68981209}" type="datetime1">
              <a:rPr lang="ru-RU" smtClean="0"/>
              <a:t>29.11.2022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76692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0796745-3B40-4461-B640-8AE9DE0C3B28}" type="datetime1">
              <a:rPr lang="ru-RU" smtClean="0"/>
              <a:t>29.11.2022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EB6E89-BA87-4003-BD23-6BDF40F3EBED}" type="slidenum">
              <a:rPr lang="ru-RU" smtClean="0"/>
              <a:pPr/>
              <a:t>‹#›</a:t>
            </a:fld>
            <a:endParaRPr lang="ru-RU"/>
          </a:p>
        </p:txBody>
      </p:sp>
    </p:spTree>
    <p:extLst>
      <p:ext uri="{BB962C8B-B14F-4D97-AF65-F5344CB8AC3E}">
        <p14:creationId xmlns:p14="http://schemas.microsoft.com/office/powerpoint/2010/main" val="30927458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7C552A-DBAE-4BE7-A89F-CBAE99D7898D}" type="datetime1">
              <a:rPr lang="ru-RU" smtClean="0"/>
              <a:t>29.11.2022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C57661F-B2B1-4F5C-A5BA-3FA02C8F7456}" type="slidenum">
              <a:rPr lang="ru-RU" smtClean="0"/>
              <a:t>‹#›</a:t>
            </a:fld>
            <a:endParaRPr lang="ru-RU"/>
          </a:p>
        </p:txBody>
      </p:sp>
    </p:spTree>
    <p:extLst>
      <p:ext uri="{BB962C8B-B14F-4D97-AF65-F5344CB8AC3E}">
        <p14:creationId xmlns:p14="http://schemas.microsoft.com/office/powerpoint/2010/main" val="40033585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hyperlink" Target="mailto:dolgopfu@yandex.ru" TargetMode="External"/><Relationship Id="rId2" Type="http://schemas.openxmlformats.org/officeDocument/2006/relationships/slideLayout" Target="../slideLayouts/slideLayout18.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CCA48-5D75-46BE-A785-924B0B2AC1F6}"/>
              </a:ext>
            </a:extLst>
          </p:cNvPr>
          <p:cNvSpPr>
            <a:spLocks noGrp="1"/>
          </p:cNvSpPr>
          <p:nvPr>
            <p:ph type="ctrTitle"/>
          </p:nvPr>
        </p:nvSpPr>
        <p:spPr>
          <a:xfrm>
            <a:off x="1561707" y="2337444"/>
            <a:ext cx="9068586" cy="1388537"/>
          </a:xfrm>
        </p:spPr>
        <p:txBody>
          <a:bodyPr>
            <a:normAutofit fontScale="90000"/>
          </a:bodyPr>
          <a:lstStyle/>
          <a:p>
            <a:r>
              <a:rPr lang="ru-RU" dirty="0">
                <a:latin typeface="Century Gothic" panose="020B0502020202020204" pitchFamily="34" charset="0"/>
              </a:rPr>
              <a:t>БЮДЖЕТ ДЛЯ ГРАЖДАН</a:t>
            </a:r>
          </a:p>
        </p:txBody>
      </p:sp>
      <p:sp>
        <p:nvSpPr>
          <p:cNvPr id="3" name="Подзаголовок 2">
            <a:extLst>
              <a:ext uri="{FF2B5EF4-FFF2-40B4-BE49-F238E27FC236}">
                <a16:creationId xmlns:a16="http://schemas.microsoft.com/office/drawing/2014/main" id="{7E5A73B4-16B2-446C-870A-BF4DF75C6C55}"/>
              </a:ext>
            </a:extLst>
          </p:cNvPr>
          <p:cNvSpPr>
            <a:spLocks noGrp="1"/>
          </p:cNvSpPr>
          <p:nvPr>
            <p:ph type="subTitle" idx="1"/>
          </p:nvPr>
        </p:nvSpPr>
        <p:spPr>
          <a:xfrm>
            <a:off x="1562100" y="4307840"/>
            <a:ext cx="9070848" cy="1540700"/>
          </a:xfrm>
        </p:spPr>
        <p:txBody>
          <a:bodyPr>
            <a:normAutofit fontScale="92500"/>
          </a:bodyPr>
          <a:lstStyle/>
          <a:p>
            <a:pPr>
              <a:lnSpc>
                <a:spcPct val="100000"/>
              </a:lnSpc>
            </a:pPr>
            <a:r>
              <a:rPr lang="ru-RU" sz="2000" dirty="0">
                <a:latin typeface="Century Gothic" panose="020B0502020202020204" pitchFamily="34" charset="0"/>
              </a:rPr>
              <a:t>На основании решения Совета депутатов городского округа Долгопрудный Московской области от «17» декабря 2021 года </a:t>
            </a:r>
            <a:r>
              <a:rPr lang="ru-RU" sz="2000">
                <a:latin typeface="Century Gothic" panose="020B0502020202020204" pitchFamily="34" charset="0"/>
              </a:rPr>
              <a:t>№ 101-нр</a:t>
            </a:r>
            <a:endParaRPr lang="ru-RU" sz="2000" dirty="0">
              <a:latin typeface="Century Gothic" panose="020B0502020202020204" pitchFamily="34" charset="0"/>
            </a:endParaRPr>
          </a:p>
          <a:p>
            <a:pPr>
              <a:lnSpc>
                <a:spcPct val="100000"/>
              </a:lnSpc>
            </a:pPr>
            <a:r>
              <a:rPr lang="ru-RU" sz="2000" dirty="0">
                <a:latin typeface="Century Gothic" panose="020B0502020202020204" pitchFamily="34" charset="0"/>
              </a:rPr>
              <a:t>«О бюджете городского округа Долгопрудный на 2022 год и плановый период 2023 и 2024 годов»</a:t>
            </a:r>
          </a:p>
          <a:p>
            <a:endParaRPr lang="ru-RU" sz="2000" dirty="0">
              <a:latin typeface="Century Gothic" panose="020B0502020202020204" pitchFamily="34" charset="0"/>
            </a:endParaRPr>
          </a:p>
        </p:txBody>
      </p:sp>
      <p:pic>
        <p:nvPicPr>
          <p:cNvPr id="6" name="Рисунок 5">
            <a:extLst>
              <a:ext uri="{FF2B5EF4-FFF2-40B4-BE49-F238E27FC236}">
                <a16:creationId xmlns:a16="http://schemas.microsoft.com/office/drawing/2014/main" id="{74E3E947-420D-4791-BCA8-3817510F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3387"/>
            <a:ext cx="2876550" cy="1981200"/>
          </a:xfrm>
          <a:prstGeom prst="rect">
            <a:avLst/>
          </a:prstGeom>
        </p:spPr>
      </p:pic>
    </p:spTree>
    <p:extLst>
      <p:ext uri="{BB962C8B-B14F-4D97-AF65-F5344CB8AC3E}">
        <p14:creationId xmlns:p14="http://schemas.microsoft.com/office/powerpoint/2010/main" val="28161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8ED300D6-4E93-42D5-8838-81EB3D31B728}"/>
              </a:ext>
            </a:extLst>
          </p:cNvPr>
          <p:cNvSpPr/>
          <p:nvPr/>
        </p:nvSpPr>
        <p:spPr>
          <a:xfrm>
            <a:off x="0" y="6210579"/>
            <a:ext cx="12192000"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a:spAutoFit/>
          </a:bodyPr>
          <a:lstStyle/>
          <a:p>
            <a:pPr algn="ctr"/>
            <a:r>
              <a:rPr lang="ru-RU" i="1" dirty="0">
                <a:ea typeface="Times New Roman" panose="02020603050405020304" pitchFamily="18" charset="0"/>
              </a:rPr>
              <a:t>Налоговые и неналоговые доходы бюджета городского округа в 2022 году составят 42 % от общих доходов, </a:t>
            </a:r>
          </a:p>
          <a:p>
            <a:pPr algn="ctr"/>
            <a:r>
              <a:rPr lang="ru-RU" i="1" dirty="0">
                <a:ea typeface="Times New Roman" panose="02020603050405020304" pitchFamily="18" charset="0"/>
              </a:rPr>
              <a:t>в 2023 году 40 %, в 2024 году 43 %.</a:t>
            </a:r>
            <a:endParaRPr lang="ru-RU" i="1" dirty="0"/>
          </a:p>
        </p:txBody>
      </p:sp>
      <p:sp>
        <p:nvSpPr>
          <p:cNvPr id="2" name="Заголовок 1">
            <a:extLst>
              <a:ext uri="{FF2B5EF4-FFF2-40B4-BE49-F238E27FC236}">
                <a16:creationId xmlns:a16="http://schemas.microsoft.com/office/drawing/2014/main" id="{24436F0B-EC3F-4428-8D30-E8DE68323277}"/>
              </a:ext>
            </a:extLst>
          </p:cNvPr>
          <p:cNvSpPr>
            <a:spLocks noGrp="1"/>
          </p:cNvSpPr>
          <p:nvPr>
            <p:ph type="title"/>
          </p:nvPr>
        </p:nvSpPr>
        <p:spPr>
          <a:xfrm>
            <a:off x="831850" y="81280"/>
            <a:ext cx="10515600" cy="1158240"/>
          </a:xfrm>
        </p:spPr>
        <p:txBody>
          <a:bodyPr>
            <a:normAutofit fontScale="90000"/>
          </a:bodyPr>
          <a:lstStyle/>
          <a:p>
            <a:pPr algn="ctr"/>
            <a:r>
              <a:rPr lang="ru-RU" dirty="0"/>
              <a:t>Доходная часть бюджета городского округа Долгопрудный</a:t>
            </a:r>
          </a:p>
        </p:txBody>
      </p:sp>
      <p:graphicFrame>
        <p:nvGraphicFramePr>
          <p:cNvPr id="5" name="Объект 4">
            <a:extLst>
              <a:ext uri="{FF2B5EF4-FFF2-40B4-BE49-F238E27FC236}">
                <a16:creationId xmlns:a16="http://schemas.microsoft.com/office/drawing/2014/main" id="{AAAA984F-8BB7-4A45-972C-9E75C320BD0D}"/>
              </a:ext>
            </a:extLst>
          </p:cNvPr>
          <p:cNvGraphicFramePr>
            <a:graphicFrameLocks noGrp="1"/>
          </p:cNvGraphicFramePr>
          <p:nvPr>
            <p:ph idx="1"/>
            <p:extLst>
              <p:ext uri="{D42A27DB-BD31-4B8C-83A1-F6EECF244321}">
                <p14:modId xmlns:p14="http://schemas.microsoft.com/office/powerpoint/2010/main" val="1345432334"/>
              </p:ext>
            </p:extLst>
          </p:nvPr>
        </p:nvGraphicFramePr>
        <p:xfrm>
          <a:off x="844550" y="1239520"/>
          <a:ext cx="10515600" cy="185420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1509199974"/>
                    </a:ext>
                  </a:extLst>
                </a:gridCol>
                <a:gridCol w="2628900">
                  <a:extLst>
                    <a:ext uri="{9D8B030D-6E8A-4147-A177-3AD203B41FA5}">
                      <a16:colId xmlns:a16="http://schemas.microsoft.com/office/drawing/2014/main" val="2562768725"/>
                    </a:ext>
                  </a:extLst>
                </a:gridCol>
                <a:gridCol w="2628900">
                  <a:extLst>
                    <a:ext uri="{9D8B030D-6E8A-4147-A177-3AD203B41FA5}">
                      <a16:colId xmlns:a16="http://schemas.microsoft.com/office/drawing/2014/main" val="2674852515"/>
                    </a:ext>
                  </a:extLst>
                </a:gridCol>
                <a:gridCol w="2628900">
                  <a:extLst>
                    <a:ext uri="{9D8B030D-6E8A-4147-A177-3AD203B41FA5}">
                      <a16:colId xmlns:a16="http://schemas.microsoft.com/office/drawing/2014/main" val="3383207555"/>
                    </a:ext>
                  </a:extLst>
                </a:gridCol>
              </a:tblGrid>
              <a:tr h="370840">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Наименование дохода</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2022 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2023 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2024 год</a:t>
                      </a:r>
                    </a:p>
                  </a:txBody>
                  <a:tcPr marL="8313" marR="8313" marT="8317" marB="0" anchor="ctr">
                    <a:solidFill>
                      <a:schemeClr val="accent5">
                        <a:lumMod val="20000"/>
                        <a:lumOff val="80000"/>
                      </a:schemeClr>
                    </a:solidFill>
                  </a:tcPr>
                </a:tc>
                <a:extLst>
                  <a:ext uri="{0D108BD9-81ED-4DB2-BD59-A6C34878D82A}">
                    <a16:rowId xmlns:a16="http://schemas.microsoft.com/office/drawing/2014/main" val="275466463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 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1">
                        <a:lumMod val="40000"/>
                        <a:lumOff val="60000"/>
                      </a:schemeClr>
                    </a:solidFill>
                  </a:tcPr>
                </a:tc>
                <a:tc>
                  <a:txBody>
                    <a:bodyPr/>
                    <a:lstStyle/>
                    <a:p>
                      <a:pPr algn="ctr"/>
                      <a:r>
                        <a:rPr lang="ru-RU" dirty="0"/>
                        <a:t> 1 811 853,0</a:t>
                      </a:r>
                    </a:p>
                  </a:txBody>
                  <a:tcPr>
                    <a:solidFill>
                      <a:schemeClr val="accent1">
                        <a:lumMod val="40000"/>
                        <a:lumOff val="60000"/>
                      </a:schemeClr>
                    </a:solidFill>
                  </a:tcPr>
                </a:tc>
                <a:tc>
                  <a:txBody>
                    <a:bodyPr/>
                    <a:lstStyle/>
                    <a:p>
                      <a:pPr algn="ctr"/>
                      <a:r>
                        <a:rPr lang="ru-RU" dirty="0"/>
                        <a:t>1 966 996,0</a:t>
                      </a:r>
                    </a:p>
                  </a:txBody>
                  <a:tcPr>
                    <a:solidFill>
                      <a:schemeClr val="accent1">
                        <a:lumMod val="40000"/>
                        <a:lumOff val="60000"/>
                      </a:schemeClr>
                    </a:solidFill>
                  </a:tcPr>
                </a:tc>
                <a:tc>
                  <a:txBody>
                    <a:bodyPr/>
                    <a:lstStyle/>
                    <a:p>
                      <a:pPr algn="ctr"/>
                      <a:r>
                        <a:rPr lang="ru-RU" dirty="0"/>
                        <a:t>2 204 376,0</a:t>
                      </a:r>
                    </a:p>
                  </a:txBody>
                  <a:tcPr>
                    <a:solidFill>
                      <a:schemeClr val="accent1">
                        <a:lumMod val="40000"/>
                        <a:lumOff val="60000"/>
                      </a:schemeClr>
                    </a:solidFill>
                  </a:tcPr>
                </a:tc>
                <a:extLst>
                  <a:ext uri="{0D108BD9-81ED-4DB2-BD59-A6C34878D82A}">
                    <a16:rowId xmlns:a16="http://schemas.microsoft.com/office/drawing/2014/main" val="1069246911"/>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 Неналоговые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2">
                        <a:lumMod val="40000"/>
                        <a:lumOff val="60000"/>
                      </a:schemeClr>
                    </a:solidFill>
                  </a:tcPr>
                </a:tc>
                <a:tc>
                  <a:txBody>
                    <a:bodyPr/>
                    <a:lstStyle/>
                    <a:p>
                      <a:pPr algn="ctr"/>
                      <a:r>
                        <a:rPr lang="ru-RU" dirty="0"/>
                        <a:t>578 451,0</a:t>
                      </a:r>
                    </a:p>
                  </a:txBody>
                  <a:tcPr>
                    <a:solidFill>
                      <a:schemeClr val="accent2">
                        <a:lumMod val="40000"/>
                        <a:lumOff val="60000"/>
                      </a:schemeClr>
                    </a:solidFill>
                  </a:tcPr>
                </a:tc>
                <a:tc>
                  <a:txBody>
                    <a:bodyPr/>
                    <a:lstStyle/>
                    <a:p>
                      <a:pPr algn="ctr"/>
                      <a:r>
                        <a:rPr lang="ru-RU" dirty="0"/>
                        <a:t>568 756,0</a:t>
                      </a:r>
                    </a:p>
                  </a:txBody>
                  <a:tcPr>
                    <a:solidFill>
                      <a:schemeClr val="accent2">
                        <a:lumMod val="40000"/>
                        <a:lumOff val="60000"/>
                      </a:schemeClr>
                    </a:solidFill>
                  </a:tcPr>
                </a:tc>
                <a:tc>
                  <a:txBody>
                    <a:bodyPr/>
                    <a:lstStyle/>
                    <a:p>
                      <a:pPr algn="ctr"/>
                      <a:r>
                        <a:rPr lang="ru-RU" dirty="0"/>
                        <a:t> 576 083,0</a:t>
                      </a:r>
                    </a:p>
                  </a:txBody>
                  <a:tcPr>
                    <a:solidFill>
                      <a:schemeClr val="accent2">
                        <a:lumMod val="40000"/>
                        <a:lumOff val="60000"/>
                      </a:schemeClr>
                    </a:solidFill>
                  </a:tcPr>
                </a:tc>
                <a:extLst>
                  <a:ext uri="{0D108BD9-81ED-4DB2-BD59-A6C34878D82A}">
                    <a16:rowId xmlns:a16="http://schemas.microsoft.com/office/drawing/2014/main" val="414887980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 Безвозмездные поступления</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bg1">
                        <a:lumMod val="75000"/>
                      </a:schemeClr>
                    </a:solidFill>
                  </a:tcPr>
                </a:tc>
                <a:tc>
                  <a:txBody>
                    <a:bodyPr/>
                    <a:lstStyle/>
                    <a:p>
                      <a:pPr algn="ctr"/>
                      <a:r>
                        <a:rPr lang="ru-RU" dirty="0"/>
                        <a:t>3 306 952,0</a:t>
                      </a:r>
                    </a:p>
                  </a:txBody>
                  <a:tcPr>
                    <a:solidFill>
                      <a:schemeClr val="bg1">
                        <a:lumMod val="75000"/>
                      </a:schemeClr>
                    </a:solidFill>
                  </a:tcPr>
                </a:tc>
                <a:tc>
                  <a:txBody>
                    <a:bodyPr/>
                    <a:lstStyle/>
                    <a:p>
                      <a:pPr algn="ctr"/>
                      <a:r>
                        <a:rPr lang="ru-RU" dirty="0"/>
                        <a:t>3 741 884,4</a:t>
                      </a:r>
                    </a:p>
                  </a:txBody>
                  <a:tcPr>
                    <a:solidFill>
                      <a:schemeClr val="bg1">
                        <a:lumMod val="75000"/>
                      </a:schemeClr>
                    </a:solidFill>
                  </a:tcPr>
                </a:tc>
                <a:tc>
                  <a:txBody>
                    <a:bodyPr/>
                    <a:lstStyle/>
                    <a:p>
                      <a:pPr algn="ctr"/>
                      <a:r>
                        <a:rPr lang="ru-RU" dirty="0"/>
                        <a:t>3 681 969,5</a:t>
                      </a:r>
                    </a:p>
                  </a:txBody>
                  <a:tcPr>
                    <a:solidFill>
                      <a:schemeClr val="bg1">
                        <a:lumMod val="75000"/>
                      </a:schemeClr>
                    </a:solidFill>
                  </a:tcPr>
                </a:tc>
                <a:extLst>
                  <a:ext uri="{0D108BD9-81ED-4DB2-BD59-A6C34878D82A}">
                    <a16:rowId xmlns:a16="http://schemas.microsoft.com/office/drawing/2014/main" val="2686908056"/>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ИТОГО доходов</a:t>
                      </a:r>
                      <a:endParaRPr lang="ru-RU" sz="1600" b="1"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5">
                        <a:lumMod val="20000"/>
                        <a:lumOff val="80000"/>
                      </a:schemeClr>
                    </a:solidFill>
                  </a:tcPr>
                </a:tc>
                <a:tc>
                  <a:txBody>
                    <a:bodyPr/>
                    <a:lstStyle/>
                    <a:p>
                      <a:pPr algn="ctr"/>
                      <a:r>
                        <a:rPr lang="ru-RU" dirty="0"/>
                        <a:t>5 697 256,0</a:t>
                      </a:r>
                    </a:p>
                  </a:txBody>
                  <a:tcPr>
                    <a:solidFill>
                      <a:schemeClr val="accent5">
                        <a:lumMod val="20000"/>
                        <a:lumOff val="80000"/>
                      </a:schemeClr>
                    </a:solidFill>
                  </a:tcPr>
                </a:tc>
                <a:tc>
                  <a:txBody>
                    <a:bodyPr/>
                    <a:lstStyle/>
                    <a:p>
                      <a:pPr algn="ctr"/>
                      <a:r>
                        <a:rPr lang="ru-RU" dirty="0"/>
                        <a:t>6 277 636,4</a:t>
                      </a:r>
                    </a:p>
                  </a:txBody>
                  <a:tcPr>
                    <a:solidFill>
                      <a:schemeClr val="accent5">
                        <a:lumMod val="20000"/>
                        <a:lumOff val="80000"/>
                      </a:schemeClr>
                    </a:solidFill>
                  </a:tcPr>
                </a:tc>
                <a:tc>
                  <a:txBody>
                    <a:bodyPr/>
                    <a:lstStyle/>
                    <a:p>
                      <a:pPr algn="ctr"/>
                      <a:r>
                        <a:rPr lang="ru-RU" dirty="0"/>
                        <a:t>6 462 428,5</a:t>
                      </a:r>
                    </a:p>
                  </a:txBody>
                  <a:tcPr>
                    <a:solidFill>
                      <a:schemeClr val="accent5">
                        <a:lumMod val="20000"/>
                        <a:lumOff val="80000"/>
                      </a:schemeClr>
                    </a:solidFill>
                  </a:tcPr>
                </a:tc>
                <a:extLst>
                  <a:ext uri="{0D108BD9-81ED-4DB2-BD59-A6C34878D82A}">
                    <a16:rowId xmlns:a16="http://schemas.microsoft.com/office/drawing/2014/main" val="470763922"/>
                  </a:ext>
                </a:extLst>
              </a:tr>
            </a:tbl>
          </a:graphicData>
        </a:graphic>
      </p:graphicFrame>
      <p:sp>
        <p:nvSpPr>
          <p:cNvPr id="4" name="Номер слайда 3">
            <a:extLst>
              <a:ext uri="{FF2B5EF4-FFF2-40B4-BE49-F238E27FC236}">
                <a16:creationId xmlns:a16="http://schemas.microsoft.com/office/drawing/2014/main" id="{AA042ABB-4B41-47A9-A49C-47AD3AF9C32C}"/>
              </a:ext>
            </a:extLst>
          </p:cNvPr>
          <p:cNvSpPr>
            <a:spLocks noGrp="1"/>
          </p:cNvSpPr>
          <p:nvPr>
            <p:ph type="sldNum" sz="quarter" idx="12"/>
          </p:nvPr>
        </p:nvSpPr>
        <p:spPr>
          <a:xfrm>
            <a:off x="9448800" y="6491785"/>
            <a:ext cx="2743200" cy="365125"/>
          </a:xfrm>
        </p:spPr>
        <p:txBody>
          <a:bodyPr/>
          <a:lstStyle/>
          <a:p>
            <a:fld id="{E4EB6E89-BA87-4003-BD23-6BDF40F3EBED}" type="slidenum">
              <a:rPr lang="ru-RU" smtClean="0"/>
              <a:pPr/>
              <a:t>10</a:t>
            </a:fld>
            <a:endParaRPr lang="ru-RU"/>
          </a:p>
        </p:txBody>
      </p:sp>
      <p:sp>
        <p:nvSpPr>
          <p:cNvPr id="6" name="Прямоугольник 5">
            <a:extLst>
              <a:ext uri="{FF2B5EF4-FFF2-40B4-BE49-F238E27FC236}">
                <a16:creationId xmlns:a16="http://schemas.microsoft.com/office/drawing/2014/main" id="{9E88DBFE-FDE9-4263-88B4-EFD69876DA62}"/>
              </a:ext>
            </a:extLst>
          </p:cNvPr>
          <p:cNvSpPr/>
          <p:nvPr/>
        </p:nvSpPr>
        <p:spPr>
          <a:xfrm>
            <a:off x="10015482" y="900966"/>
            <a:ext cx="1069652" cy="338554"/>
          </a:xfrm>
          <a:prstGeom prst="rect">
            <a:avLst/>
          </a:prstGeom>
        </p:spPr>
        <p:txBody>
          <a:bodyPr wrap="none">
            <a:spAutoFit/>
          </a:bodyPr>
          <a:lstStyle/>
          <a:p>
            <a:r>
              <a:rPr lang="ru-RU" sz="1600" dirty="0"/>
              <a:t>(тыс. руб.)</a:t>
            </a:r>
          </a:p>
        </p:txBody>
      </p:sp>
      <p:graphicFrame>
        <p:nvGraphicFramePr>
          <p:cNvPr id="23" name="Диаграмма 22">
            <a:extLst>
              <a:ext uri="{FF2B5EF4-FFF2-40B4-BE49-F238E27FC236}">
                <a16:creationId xmlns:a16="http://schemas.microsoft.com/office/drawing/2014/main" id="{7ECAAD94-64DE-4A8C-9F3A-8FBC04E13154}"/>
              </a:ext>
            </a:extLst>
          </p:cNvPr>
          <p:cNvGraphicFramePr/>
          <p:nvPr>
            <p:extLst>
              <p:ext uri="{D42A27DB-BD31-4B8C-83A1-F6EECF244321}">
                <p14:modId xmlns:p14="http://schemas.microsoft.com/office/powerpoint/2010/main" val="617331943"/>
              </p:ext>
            </p:extLst>
          </p:nvPr>
        </p:nvGraphicFramePr>
        <p:xfrm>
          <a:off x="831850" y="3213861"/>
          <a:ext cx="3367069" cy="28566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Диаграмма 24">
            <a:extLst>
              <a:ext uri="{FF2B5EF4-FFF2-40B4-BE49-F238E27FC236}">
                <a16:creationId xmlns:a16="http://schemas.microsoft.com/office/drawing/2014/main" id="{B7A62991-616C-422A-B4D7-9A3CA01ADA2D}"/>
              </a:ext>
            </a:extLst>
          </p:cNvPr>
          <p:cNvGraphicFramePr/>
          <p:nvPr>
            <p:extLst>
              <p:ext uri="{D42A27DB-BD31-4B8C-83A1-F6EECF244321}">
                <p14:modId xmlns:p14="http://schemas.microsoft.com/office/powerpoint/2010/main" val="3654144493"/>
              </p:ext>
            </p:extLst>
          </p:nvPr>
        </p:nvGraphicFramePr>
        <p:xfrm>
          <a:off x="4702810" y="3213861"/>
          <a:ext cx="3367069" cy="28566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Диаграмма 25">
            <a:extLst>
              <a:ext uri="{FF2B5EF4-FFF2-40B4-BE49-F238E27FC236}">
                <a16:creationId xmlns:a16="http://schemas.microsoft.com/office/drawing/2014/main" id="{225393B4-4E31-48A6-8544-1F4FE32D9E41}"/>
              </a:ext>
            </a:extLst>
          </p:cNvPr>
          <p:cNvGraphicFramePr/>
          <p:nvPr>
            <p:extLst>
              <p:ext uri="{D42A27DB-BD31-4B8C-83A1-F6EECF244321}">
                <p14:modId xmlns:p14="http://schemas.microsoft.com/office/powerpoint/2010/main" val="1723386592"/>
              </p:ext>
            </p:extLst>
          </p:nvPr>
        </p:nvGraphicFramePr>
        <p:xfrm>
          <a:off x="8573770" y="3213323"/>
          <a:ext cx="3367069" cy="2856653"/>
        </p:xfrm>
        <a:graphic>
          <a:graphicData uri="http://schemas.openxmlformats.org/drawingml/2006/chart">
            <c:chart xmlns:c="http://schemas.openxmlformats.org/drawingml/2006/chart" xmlns:r="http://schemas.openxmlformats.org/officeDocument/2006/relationships" r:id="rId5"/>
          </a:graphicData>
        </a:graphic>
      </p:graphicFrame>
      <p:pic>
        <p:nvPicPr>
          <p:cNvPr id="27" name="Объект 6">
            <a:extLst>
              <a:ext uri="{FF2B5EF4-FFF2-40B4-BE49-F238E27FC236}">
                <a16:creationId xmlns:a16="http://schemas.microsoft.com/office/drawing/2014/main" id="{5497CDC2-7986-49DD-889E-7F5BF4FA645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57761979"/>
      </p:ext>
    </p:extLst>
  </p:cSld>
  <p:clrMapOvr>
    <a:masterClrMapping/>
  </p:clrMapOvr>
  <p:transition spd="slow">
    <p:wheel spokes="3"/>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DA343-B600-4B02-861D-8ED118BD1D58}"/>
              </a:ext>
            </a:extLst>
          </p:cNvPr>
          <p:cNvSpPr>
            <a:spLocks noGrp="1"/>
          </p:cNvSpPr>
          <p:nvPr>
            <p:ph type="title"/>
          </p:nvPr>
        </p:nvSpPr>
        <p:spPr>
          <a:xfrm>
            <a:off x="914400" y="254379"/>
            <a:ext cx="10765443" cy="721360"/>
          </a:xfrm>
        </p:spPr>
        <p:txBody>
          <a:bodyPr>
            <a:noAutofit/>
          </a:bodyPr>
          <a:lstStyle/>
          <a:p>
            <a:pPr algn="ctr"/>
            <a:r>
              <a:rPr lang="ru-RU" sz="3600" dirty="0"/>
              <a:t>Структура налоговых и неналоговых доходов бюджета городского округа Долгопрудный в 2022 году</a:t>
            </a:r>
          </a:p>
        </p:txBody>
      </p:sp>
      <p:sp>
        <p:nvSpPr>
          <p:cNvPr id="3" name="Объект 2">
            <a:extLst>
              <a:ext uri="{FF2B5EF4-FFF2-40B4-BE49-F238E27FC236}">
                <a16:creationId xmlns:a16="http://schemas.microsoft.com/office/drawing/2014/main" id="{93A38509-4130-49B6-9031-B6CDF5045E4A}"/>
              </a:ext>
            </a:extLst>
          </p:cNvPr>
          <p:cNvSpPr>
            <a:spLocks noGrp="1"/>
          </p:cNvSpPr>
          <p:nvPr>
            <p:ph idx="1"/>
          </p:nvPr>
        </p:nvSpPr>
        <p:spPr>
          <a:xfrm>
            <a:off x="28541" y="6024024"/>
            <a:ext cx="12134918" cy="794068"/>
          </a:xfrm>
          <a:blipFill>
            <a:blip r:embed="rId3"/>
            <a:tile tx="0" ty="0" sx="100000" sy="100000" flip="none" algn="tl"/>
          </a:blipFill>
          <a:ln>
            <a:noFill/>
          </a:ln>
          <a:effectLst/>
          <a:scene3d>
            <a:camera prst="orthographicFront"/>
            <a:lightRig rig="glow" dir="t"/>
          </a:scene3d>
          <a:sp3d extrusionH="76200" prstMaterial="metal">
            <a:bevelT/>
            <a:bevelB/>
            <a:extrusionClr>
              <a:srgbClr val="FBD8D5"/>
            </a:extrusionClr>
          </a:sp3d>
        </p:spPr>
        <p:txBody>
          <a:bodyPr>
            <a:normAutofit fontScale="70000" lnSpcReduction="20000"/>
          </a:bodyPr>
          <a:lstStyle/>
          <a:p>
            <a:pPr marL="0" indent="0" algn="ctr">
              <a:buNone/>
            </a:pPr>
            <a:r>
              <a:rPr lang="ru-RU" i="1" dirty="0"/>
              <a:t>Основными доходными источниками бюджета городского округа являются налог на доходы физических лиц, налог, взимаемый в связи с применением упрощенной системы налогообложения, земельный налог, доходы от арендной платы за земельные участки.</a:t>
            </a:r>
          </a:p>
        </p:txBody>
      </p:sp>
      <p:sp>
        <p:nvSpPr>
          <p:cNvPr id="4" name="Номер слайда 3">
            <a:extLst>
              <a:ext uri="{FF2B5EF4-FFF2-40B4-BE49-F238E27FC236}">
                <a16:creationId xmlns:a16="http://schemas.microsoft.com/office/drawing/2014/main" id="{A84A3C70-E7DD-4239-8476-755C1E46F17B}"/>
              </a:ext>
            </a:extLst>
          </p:cNvPr>
          <p:cNvSpPr>
            <a:spLocks noGrp="1"/>
          </p:cNvSpPr>
          <p:nvPr>
            <p:ph type="sldNum" sz="quarter" idx="12"/>
          </p:nvPr>
        </p:nvSpPr>
        <p:spPr>
          <a:xfrm>
            <a:off x="9448800" y="6421058"/>
            <a:ext cx="2743200" cy="365125"/>
          </a:xfrm>
        </p:spPr>
        <p:txBody>
          <a:bodyPr/>
          <a:lstStyle/>
          <a:p>
            <a:fld id="{E4EB6E89-BA87-4003-BD23-6BDF40F3EBED}" type="slidenum">
              <a:rPr lang="ru-RU" smtClean="0"/>
              <a:pPr/>
              <a:t>11</a:t>
            </a:fld>
            <a:endParaRPr lang="ru-RU" dirty="0"/>
          </a:p>
        </p:txBody>
      </p:sp>
      <p:graphicFrame>
        <p:nvGraphicFramePr>
          <p:cNvPr id="6" name="Диаграмма 5">
            <a:extLst>
              <a:ext uri="{FF2B5EF4-FFF2-40B4-BE49-F238E27FC236}">
                <a16:creationId xmlns:a16="http://schemas.microsoft.com/office/drawing/2014/main" id="{8C53616C-E473-4D36-B783-2D052F7ACFB6}"/>
              </a:ext>
            </a:extLst>
          </p:cNvPr>
          <p:cNvGraphicFramePr/>
          <p:nvPr>
            <p:extLst>
              <p:ext uri="{D42A27DB-BD31-4B8C-83A1-F6EECF244321}">
                <p14:modId xmlns:p14="http://schemas.microsoft.com/office/powerpoint/2010/main" val="2555869581"/>
              </p:ext>
            </p:extLst>
          </p:nvPr>
        </p:nvGraphicFramePr>
        <p:xfrm>
          <a:off x="0" y="1158240"/>
          <a:ext cx="12163459" cy="4865784"/>
        </p:xfrm>
        <a:graphic>
          <a:graphicData uri="http://schemas.openxmlformats.org/drawingml/2006/chart">
            <c:chart xmlns:c="http://schemas.openxmlformats.org/drawingml/2006/chart" xmlns:r="http://schemas.openxmlformats.org/officeDocument/2006/relationships" r:id="rId4"/>
          </a:graphicData>
        </a:graphic>
      </p:graphicFrame>
      <p:pic>
        <p:nvPicPr>
          <p:cNvPr id="7" name="Объект 6">
            <a:extLst>
              <a:ext uri="{FF2B5EF4-FFF2-40B4-BE49-F238E27FC236}">
                <a16:creationId xmlns:a16="http://schemas.microsoft.com/office/drawing/2014/main" id="{17992DD1-DBDB-44D2-9281-58ACF842DB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410995799"/>
      </p:ext>
    </p:extLst>
  </p:cSld>
  <p:clrMapOvr>
    <a:masterClrMapping/>
  </p:clrMapOvr>
  <p:transition spd="slow">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C8ABA3-5FC4-474E-897A-0FBA13C31D4B}"/>
              </a:ext>
            </a:extLst>
          </p:cNvPr>
          <p:cNvSpPr>
            <a:spLocks noGrp="1"/>
          </p:cNvSpPr>
          <p:nvPr>
            <p:ph type="title"/>
          </p:nvPr>
        </p:nvSpPr>
        <p:spPr>
          <a:xfrm>
            <a:off x="845126" y="127962"/>
            <a:ext cx="10826413" cy="336430"/>
          </a:xfrm>
        </p:spPr>
        <p:txBody>
          <a:bodyPr>
            <a:noAutofit/>
          </a:bodyPr>
          <a:lstStyle/>
          <a:p>
            <a:pPr algn="ctr"/>
            <a:r>
              <a:rPr lang="ru-RU" sz="2400" dirty="0"/>
              <a:t>Информация о межбюджетных трансфертах в 2020 году</a:t>
            </a:r>
          </a:p>
        </p:txBody>
      </p:sp>
      <p:sp>
        <p:nvSpPr>
          <p:cNvPr id="4" name="Номер слайда 3">
            <a:extLst>
              <a:ext uri="{FF2B5EF4-FFF2-40B4-BE49-F238E27FC236}">
                <a16:creationId xmlns:a16="http://schemas.microsoft.com/office/drawing/2014/main" id="{32D0EA11-38EC-45A4-AA75-B5641FA3E215}"/>
              </a:ext>
            </a:extLst>
          </p:cNvPr>
          <p:cNvSpPr>
            <a:spLocks noGrp="1"/>
          </p:cNvSpPr>
          <p:nvPr>
            <p:ph type="sldNum" sz="quarter" idx="12"/>
          </p:nvPr>
        </p:nvSpPr>
        <p:spPr>
          <a:xfrm>
            <a:off x="9512060" y="6521570"/>
            <a:ext cx="2743200" cy="365125"/>
          </a:xfrm>
        </p:spPr>
        <p:txBody>
          <a:bodyPr/>
          <a:lstStyle/>
          <a:p>
            <a:fld id="{F203300F-B5E5-4D9E-9381-383162CC59FB}" type="slidenum">
              <a:rPr lang="ru-RU" smtClean="0"/>
              <a:pPr/>
              <a:t>12</a:t>
            </a:fld>
            <a:endParaRPr lang="ru-RU" dirty="0"/>
          </a:p>
        </p:txBody>
      </p:sp>
      <p:graphicFrame>
        <p:nvGraphicFramePr>
          <p:cNvPr id="10" name="Таблица 9">
            <a:extLst>
              <a:ext uri="{FF2B5EF4-FFF2-40B4-BE49-F238E27FC236}">
                <a16:creationId xmlns:a16="http://schemas.microsoft.com/office/drawing/2014/main" id="{FA5EF2B9-3BF1-45CF-941B-1D0D39C3C410}"/>
              </a:ext>
            </a:extLst>
          </p:cNvPr>
          <p:cNvGraphicFramePr>
            <a:graphicFrameLocks noGrp="1"/>
          </p:cNvGraphicFramePr>
          <p:nvPr/>
        </p:nvGraphicFramePr>
        <p:xfrm>
          <a:off x="243676" y="595222"/>
          <a:ext cx="11680164" cy="6029838"/>
        </p:xfrm>
        <a:graphic>
          <a:graphicData uri="http://schemas.openxmlformats.org/drawingml/2006/table">
            <a:tbl>
              <a:tblPr>
                <a:tableStyleId>{5C22544A-7EE6-4342-B048-85BDC9FD1C3A}</a:tableStyleId>
              </a:tblPr>
              <a:tblGrid>
                <a:gridCol w="9090138">
                  <a:extLst>
                    <a:ext uri="{9D8B030D-6E8A-4147-A177-3AD203B41FA5}">
                      <a16:colId xmlns:a16="http://schemas.microsoft.com/office/drawing/2014/main" val="536101537"/>
                    </a:ext>
                  </a:extLst>
                </a:gridCol>
                <a:gridCol w="893802">
                  <a:extLst>
                    <a:ext uri="{9D8B030D-6E8A-4147-A177-3AD203B41FA5}">
                      <a16:colId xmlns:a16="http://schemas.microsoft.com/office/drawing/2014/main" val="2594326414"/>
                    </a:ext>
                  </a:extLst>
                </a:gridCol>
                <a:gridCol w="980579">
                  <a:extLst>
                    <a:ext uri="{9D8B030D-6E8A-4147-A177-3AD203B41FA5}">
                      <a16:colId xmlns:a16="http://schemas.microsoft.com/office/drawing/2014/main" val="1916915950"/>
                    </a:ext>
                  </a:extLst>
                </a:gridCol>
                <a:gridCol w="715645">
                  <a:extLst>
                    <a:ext uri="{9D8B030D-6E8A-4147-A177-3AD203B41FA5}">
                      <a16:colId xmlns:a16="http://schemas.microsoft.com/office/drawing/2014/main" val="1469207226"/>
                    </a:ext>
                  </a:extLst>
                </a:gridCol>
              </a:tblGrid>
              <a:tr h="288004">
                <a:tc>
                  <a:txBody>
                    <a:bodyPr/>
                    <a:lstStyle/>
                    <a:p>
                      <a:pPr algn="ctr" fontAlgn="b"/>
                      <a:r>
                        <a:rPr lang="ru-RU" sz="1050" b="1" u="none" strike="noStrike" dirty="0">
                          <a:effectLst/>
                        </a:rPr>
                        <a:t>Наименование доходов</a:t>
                      </a:r>
                      <a:endParaRPr lang="ru-RU" sz="1050" b="1" i="0" u="none" strike="noStrike" dirty="0">
                        <a:effectLst/>
                        <a:latin typeface="Arial" panose="020B0604020202020204" pitchFamily="34" charset="0"/>
                      </a:endParaRPr>
                    </a:p>
                  </a:txBody>
                  <a:tcPr marL="2422" marR="2422" marT="2422" marB="0" anchor="b"/>
                </a:tc>
                <a:tc>
                  <a:txBody>
                    <a:bodyPr/>
                    <a:lstStyle/>
                    <a:p>
                      <a:pPr algn="ctr" fontAlgn="ctr"/>
                      <a:r>
                        <a:rPr lang="ru-RU" sz="1050" b="1" u="none" strike="noStrike" dirty="0">
                          <a:effectLst/>
                        </a:rPr>
                        <a:t>План                           на 2020 год</a:t>
                      </a:r>
                      <a:endParaRPr lang="ru-RU" sz="1050" b="1" i="0" u="none" strike="noStrike" dirty="0">
                        <a:effectLst/>
                        <a:latin typeface="Arial" panose="020B0604020202020204" pitchFamily="34" charset="0"/>
                      </a:endParaRPr>
                    </a:p>
                  </a:txBody>
                  <a:tcPr marL="2422" marR="2422" marT="2422" marB="0" anchor="ctr"/>
                </a:tc>
                <a:tc>
                  <a:txBody>
                    <a:bodyPr/>
                    <a:lstStyle/>
                    <a:p>
                      <a:pPr algn="ctr" fontAlgn="ctr"/>
                      <a:r>
                        <a:rPr lang="ru-RU" sz="1050" b="1" u="none" strike="noStrike" dirty="0">
                          <a:effectLst/>
                        </a:rPr>
                        <a:t>Исполнено                за 2020 год</a:t>
                      </a:r>
                      <a:endParaRPr lang="ru-RU" sz="1050" b="1" i="0" u="none" strike="noStrike" dirty="0">
                        <a:effectLst/>
                        <a:latin typeface="Arial" panose="020B0604020202020204" pitchFamily="34" charset="0"/>
                      </a:endParaRPr>
                    </a:p>
                  </a:txBody>
                  <a:tcPr marL="2422" marR="2422" marT="2422" marB="0" anchor="ctr"/>
                </a:tc>
                <a:tc>
                  <a:txBody>
                    <a:bodyPr/>
                    <a:lstStyle/>
                    <a:p>
                      <a:pPr algn="ctr" fontAlgn="ctr"/>
                      <a:r>
                        <a:rPr lang="ru-RU" sz="1050" b="1" u="none" strike="noStrike" dirty="0">
                          <a:effectLst/>
                        </a:rPr>
                        <a:t>%                исполнения</a:t>
                      </a:r>
                      <a:endParaRPr lang="ru-RU" sz="1050" b="1" i="0" u="none" strike="noStrike" dirty="0">
                        <a:effectLst/>
                        <a:latin typeface="Arial" panose="020B0604020202020204" pitchFamily="34" charset="0"/>
                      </a:endParaRPr>
                    </a:p>
                  </a:txBody>
                  <a:tcPr marL="2422" marR="2422" marT="2422" marB="0" anchor="ctr"/>
                </a:tc>
                <a:extLst>
                  <a:ext uri="{0D108BD9-81ED-4DB2-BD59-A6C34878D82A}">
                    <a16:rowId xmlns:a16="http://schemas.microsoft.com/office/drawing/2014/main" val="3091655170"/>
                  </a:ext>
                </a:extLst>
              </a:tr>
              <a:tr h="145137">
                <a:tc>
                  <a:txBody>
                    <a:bodyPr/>
                    <a:lstStyle/>
                    <a:p>
                      <a:pPr algn="l" fontAlgn="b"/>
                      <a:r>
                        <a:rPr lang="ru-RU" sz="1050" b="1" u="none" strike="noStrike" dirty="0">
                          <a:effectLst/>
                        </a:rPr>
                        <a:t>Субсидии от других бюджетов бюджетной системы, в том числе:</a:t>
                      </a:r>
                      <a:endParaRPr lang="ru-RU" sz="1050" b="1" i="0" u="none" strike="noStrike" dirty="0">
                        <a:effectLst/>
                        <a:latin typeface="Arial" panose="020B0604020202020204" pitchFamily="34" charset="0"/>
                      </a:endParaRPr>
                    </a:p>
                  </a:txBody>
                  <a:tcPr marL="2422" marR="2422" marT="2422" marB="0" anchor="b"/>
                </a:tc>
                <a:tc>
                  <a:txBody>
                    <a:bodyPr/>
                    <a:lstStyle/>
                    <a:p>
                      <a:pPr algn="r" fontAlgn="b"/>
                      <a:r>
                        <a:rPr lang="ru-RU" sz="1050" b="1" u="none" strike="noStrike" dirty="0">
                          <a:effectLst/>
                        </a:rPr>
                        <a:t>811 923,2</a:t>
                      </a:r>
                      <a:endParaRPr lang="ru-RU" sz="1050" b="1" i="0" u="none" strike="noStrike" dirty="0">
                        <a:effectLst/>
                        <a:latin typeface="Arial" panose="020B0604020202020204" pitchFamily="34" charset="0"/>
                      </a:endParaRPr>
                    </a:p>
                  </a:txBody>
                  <a:tcPr marL="2422" marR="2422" marT="2422" marB="0" anchor="b"/>
                </a:tc>
                <a:tc>
                  <a:txBody>
                    <a:bodyPr/>
                    <a:lstStyle/>
                    <a:p>
                      <a:pPr algn="r" fontAlgn="b"/>
                      <a:r>
                        <a:rPr lang="ru-RU" sz="1050" b="1" u="none" strike="noStrike" dirty="0">
                          <a:effectLst/>
                        </a:rPr>
                        <a:t>796 158,2</a:t>
                      </a:r>
                      <a:endParaRPr lang="ru-RU" sz="1050" b="1" i="0" u="none" strike="noStrike" dirty="0">
                        <a:effectLst/>
                        <a:latin typeface="Arial" panose="020B0604020202020204" pitchFamily="34" charset="0"/>
                      </a:endParaRPr>
                    </a:p>
                  </a:txBody>
                  <a:tcPr marL="2422" marR="2422" marT="2422" marB="0" anchor="b"/>
                </a:tc>
                <a:tc>
                  <a:txBody>
                    <a:bodyPr/>
                    <a:lstStyle/>
                    <a:p>
                      <a:pPr algn="r" fontAlgn="b"/>
                      <a:r>
                        <a:rPr lang="ru-RU" sz="1050" b="1" u="none" strike="noStrike" dirty="0">
                          <a:effectLst/>
                        </a:rPr>
                        <a:t>98,1</a:t>
                      </a:r>
                      <a:endParaRPr lang="ru-RU" sz="1050" b="1"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2013840789"/>
                  </a:ext>
                </a:extLst>
              </a:tr>
              <a:tr h="259431">
                <a:tc>
                  <a:txBody>
                    <a:bodyPr/>
                    <a:lstStyle/>
                    <a:p>
                      <a:pPr marL="171450" indent="-171450" algn="l" fontAlgn="b">
                        <a:buFont typeface="Wingdings" panose="05000000000000000000" pitchFamily="2" charset="2"/>
                        <a:buChar char="Ø"/>
                      </a:pPr>
                      <a:r>
                        <a:rPr lang="ru-RU" sz="1000" u="none" strike="noStrike" dirty="0">
                          <a:effectLst/>
                        </a:rPr>
                        <a:t>на осуществление дорожной деятельности в отношении автомобильных дорог общего пользования, а также капитального ремонта и ремонта дворовых территорий многоквартирных домов, проездов к дворовым территориям многоквартирных домов населенных пунктов </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42 507,0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36 578,2</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dirty="0">
                          <a:effectLst/>
                        </a:rPr>
                        <a:t>86,1</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4068210654"/>
                  </a:ext>
                </a:extLst>
              </a:tr>
              <a:tr h="145137">
                <a:tc>
                  <a:txBody>
                    <a:bodyPr/>
                    <a:lstStyle/>
                    <a:p>
                      <a:pPr marL="171450" indent="-171450" algn="l" fontAlgn="b">
                        <a:buFont typeface="Wingdings" panose="05000000000000000000" pitchFamily="2" charset="2"/>
                        <a:buChar char="Ø"/>
                      </a:pPr>
                      <a:r>
                        <a:rPr lang="ru-RU" sz="1000" u="none" strike="noStrike" dirty="0">
                          <a:effectLst/>
                        </a:rPr>
                        <a:t>на ликвидацию несанкционированных свалок в границах городов и наиболее опасных объектов накопленного экологического вреда окружающей среде</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340 410,3</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340 410,3</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975791610"/>
                  </a:ext>
                </a:extLst>
              </a:tr>
              <a:tr h="145137">
                <a:tc>
                  <a:txBody>
                    <a:bodyPr/>
                    <a:lstStyle/>
                    <a:p>
                      <a:pPr marL="171450" indent="-171450" algn="l" fontAlgn="b">
                        <a:buFont typeface="Wingdings" panose="05000000000000000000" pitchFamily="2" charset="2"/>
                        <a:buChar char="Ø"/>
                      </a:pPr>
                      <a:r>
                        <a:rPr lang="ru-RU" sz="1000" u="none" strike="noStrike" dirty="0">
                          <a:effectLst/>
                        </a:rPr>
                        <a:t> на реализацию мероприятий по обеспечению жильем молодых семей</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5 056,1</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5 054,7</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2744250062"/>
                  </a:ext>
                </a:extLst>
              </a:tr>
              <a:tr h="259431">
                <a:tc>
                  <a:txBody>
                    <a:bodyPr/>
                    <a:lstStyle/>
                    <a:p>
                      <a:pPr marL="171450" indent="-171450" algn="l" fontAlgn="b">
                        <a:buFont typeface="Wingdings" panose="05000000000000000000" pitchFamily="2" charset="2"/>
                        <a:buChar char="Ø"/>
                      </a:pPr>
                      <a:r>
                        <a:rPr lang="ru-RU" sz="1000" u="none" strike="noStrike" dirty="0">
                          <a:effectLst/>
                        </a:rPr>
                        <a:t>на капитальные вложения в общеобразовательные организации в целях обеспечения односменного режима обучения  (пристройка к зданию АОУ гимназия № 13 по адресу: Московская область, </a:t>
                      </a:r>
                      <a:r>
                        <a:rPr lang="ru-RU" sz="1000" u="none" strike="noStrike" dirty="0" err="1">
                          <a:effectLst/>
                        </a:rPr>
                        <a:t>г.о</a:t>
                      </a:r>
                      <a:r>
                        <a:rPr lang="ru-RU" sz="1000" u="none" strike="noStrike" dirty="0">
                          <a:effectLst/>
                        </a:rPr>
                        <a:t>. Долгопрудный, ул. Молодежная, д. 10А (ПИР и строительство))</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9 990,0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0,0</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1619102335"/>
                  </a:ext>
                </a:extLst>
              </a:tr>
              <a:tr h="259431">
                <a:tc>
                  <a:txBody>
                    <a:bodyPr/>
                    <a:lstStyle/>
                    <a:p>
                      <a:pPr marL="171450" indent="-171450" algn="l" fontAlgn="b">
                        <a:buFont typeface="Wingdings" panose="05000000000000000000" pitchFamily="2" charset="2"/>
                        <a:buChar char="Ø"/>
                      </a:pPr>
                      <a:r>
                        <a:rPr lang="ru-RU" sz="1000" u="none" strike="noStrike" dirty="0">
                          <a:effectLst/>
                        </a:rPr>
                        <a:t>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a:t>
                      </a:r>
                      <a:r>
                        <a:rPr lang="ru-RU" sz="1000" u="none" strike="noStrike" dirty="0" err="1">
                          <a:effectLst/>
                        </a:rPr>
                        <a:t>г.о</a:t>
                      </a:r>
                      <a:r>
                        <a:rPr lang="ru-RU" sz="1000" u="none" strike="noStrike" dirty="0">
                          <a:effectLst/>
                        </a:rPr>
                        <a:t>. Долгопрудный, ул. Новый бульвар, д, 21, корп. 3 (ПИР и строительство))</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8 039,9</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7 977,0</a:t>
                      </a:r>
                      <a:endParaRPr lang="ru-RU" sz="1000" b="0" i="0" u="none" strike="noStrike" dirty="0">
                        <a:effectLst/>
                        <a:latin typeface="Arial Cyr" panose="020B0604020202020204" pitchFamily="34" charset="0"/>
                      </a:endParaRPr>
                    </a:p>
                  </a:txBody>
                  <a:tcPr marL="2422" marR="2422" marT="2422" marB="0" anchor="b"/>
                </a:tc>
                <a:tc>
                  <a:txBody>
                    <a:bodyPr/>
                    <a:lstStyle/>
                    <a:p>
                      <a:pPr algn="r" fontAlgn="b"/>
                      <a:r>
                        <a:rPr lang="ru-RU" sz="1000" u="none" strike="noStrike" dirty="0">
                          <a:effectLst/>
                        </a:rPr>
                        <a:t>99,2</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4183788075"/>
                  </a:ext>
                </a:extLst>
              </a:tr>
              <a:tr h="388011">
                <a:tc>
                  <a:txBody>
                    <a:bodyPr/>
                    <a:lstStyle/>
                    <a:p>
                      <a:pPr marL="171450" indent="-171450" algn="l" fontAlgn="b">
                        <a:buFont typeface="Wingdings" panose="05000000000000000000" pitchFamily="2" charset="2"/>
                        <a:buChar char="Ø"/>
                      </a:pPr>
                      <a:r>
                        <a:rPr lang="ru-RU" sz="1000" u="none" strike="noStrike" dirty="0">
                          <a:effectLst/>
                        </a:rPr>
                        <a:t>на организацию деятельности многофункциональных центров предоставления государственных и муниципальных услуг, действующих на территории Московской области, по обеспечению консультирования работниками МФЦ граждан в рамках Единой системы приема и обработки сообщений по вопросам деятельности  исполнительных органов государственной власти Московской области, органов местного самоуправления муниципальных образований Московской области</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821,0</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817,8</a:t>
                      </a:r>
                      <a:endParaRPr lang="ru-RU" sz="1000" b="0" i="0" u="none" strike="noStrike" dirty="0">
                        <a:effectLst/>
                        <a:latin typeface="Arial Cyr" panose="020B0604020202020204" pitchFamily="34" charset="0"/>
                      </a:endParaRPr>
                    </a:p>
                  </a:txBody>
                  <a:tcPr marL="2422" marR="2422" marT="2422" marB="0" anchor="b"/>
                </a:tc>
                <a:tc>
                  <a:txBody>
                    <a:bodyPr/>
                    <a:lstStyle/>
                    <a:p>
                      <a:pPr algn="r" fontAlgn="b"/>
                      <a:r>
                        <a:rPr lang="ru-RU" sz="1000" u="none" strike="noStrike" dirty="0">
                          <a:effectLst/>
                        </a:rPr>
                        <a:t>99,6</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3238213342"/>
                  </a:ext>
                </a:extLst>
              </a:tr>
              <a:tr h="388011">
                <a:tc>
                  <a:txBody>
                    <a:bodyPr/>
                    <a:lstStyle/>
                    <a:p>
                      <a:pPr marL="171450" indent="-171450" algn="l" fontAlgn="b">
                        <a:buFont typeface="Wingdings" panose="05000000000000000000" pitchFamily="2" charset="2"/>
                        <a:buChar char="Ø"/>
                      </a:pPr>
                      <a:r>
                        <a:rPr lang="ru-RU" sz="1000" u="none" strike="noStrike" dirty="0">
                          <a:effectLst/>
                        </a:rPr>
                        <a:t>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1 452,0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1 296,9</a:t>
                      </a:r>
                      <a:endParaRPr lang="ru-RU" sz="1000" b="0" i="0" u="none" strike="noStrike" dirty="0">
                        <a:effectLst/>
                        <a:latin typeface="Arial Cyr" panose="020B0604020202020204" pitchFamily="34" charset="0"/>
                      </a:endParaRPr>
                    </a:p>
                  </a:txBody>
                  <a:tcPr marL="2422" marR="2422" marT="2422" marB="0" anchor="b"/>
                </a:tc>
                <a:tc>
                  <a:txBody>
                    <a:bodyPr/>
                    <a:lstStyle/>
                    <a:p>
                      <a:pPr algn="r" fontAlgn="b"/>
                      <a:r>
                        <a:rPr lang="ru-RU" sz="1000" u="none" strike="noStrike" dirty="0">
                          <a:effectLst/>
                        </a:rPr>
                        <a:t>89,3</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1511347847"/>
                  </a:ext>
                </a:extLst>
              </a:tr>
              <a:tr h="145137">
                <a:tc>
                  <a:txBody>
                    <a:bodyPr/>
                    <a:lstStyle/>
                    <a:p>
                      <a:pPr marL="171450" indent="-171450" algn="l" fontAlgn="b">
                        <a:buFont typeface="Wingdings" panose="05000000000000000000" pitchFamily="2" charset="2"/>
                        <a:buChar char="Ø"/>
                      </a:pPr>
                      <a:r>
                        <a:rPr lang="ru-RU" sz="1000" u="none" strike="noStrike">
                          <a:effectLst/>
                        </a:rPr>
                        <a:t>на организацию деятельности многофункциональных центров предоставления государственных и муниципальных услуг</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4 695,0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4 682,8</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99,7</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3195010141"/>
                  </a:ext>
                </a:extLst>
              </a:tr>
              <a:tr h="145137">
                <a:tc>
                  <a:txBody>
                    <a:bodyPr/>
                    <a:lstStyle/>
                    <a:p>
                      <a:pPr marL="171450" indent="-171450" algn="l" fontAlgn="b">
                        <a:buFont typeface="Wingdings" panose="05000000000000000000" pitchFamily="2" charset="2"/>
                        <a:buChar char="Ø"/>
                      </a:pPr>
                      <a:r>
                        <a:rPr lang="ru-RU" sz="1000" u="none" strike="noStrike" dirty="0">
                          <a:effectLst/>
                        </a:rPr>
                        <a:t>на рекультивацию полигона ТБО</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41 826,7</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37 143,8</a:t>
                      </a:r>
                      <a:endParaRPr lang="ru-RU" sz="1000" b="0" i="0" u="none" strike="noStrike">
                        <a:solidFill>
                          <a:srgbClr val="000000"/>
                        </a:solidFill>
                        <a:effectLst/>
                        <a:latin typeface="Arial" panose="020B0604020202020204" pitchFamily="34" charset="0"/>
                      </a:endParaRPr>
                    </a:p>
                  </a:txBody>
                  <a:tcPr marL="2422" marR="2422" marT="2422" marB="0" anchor="b"/>
                </a:tc>
                <a:tc>
                  <a:txBody>
                    <a:bodyPr/>
                    <a:lstStyle/>
                    <a:p>
                      <a:pPr algn="r" fontAlgn="b"/>
                      <a:r>
                        <a:rPr lang="ru-RU" sz="1000" u="none" strike="noStrike">
                          <a:effectLst/>
                        </a:rPr>
                        <a:t>88,8</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3504202824"/>
                  </a:ext>
                </a:extLst>
              </a:tr>
              <a:tr h="145137">
                <a:tc>
                  <a:txBody>
                    <a:bodyPr/>
                    <a:lstStyle/>
                    <a:p>
                      <a:pPr marL="171450" indent="-171450" algn="l" fontAlgn="b">
                        <a:buFont typeface="Wingdings" panose="05000000000000000000" pitchFamily="2" charset="2"/>
                        <a:buChar char="Ø"/>
                      </a:pPr>
                      <a:r>
                        <a:rPr lang="ru-RU" sz="1000" u="none" strike="noStrike" dirty="0">
                          <a:effectLst/>
                        </a:rPr>
                        <a:t>на ремонт дворовых территорий</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6 005,1</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5 503,1</a:t>
                      </a:r>
                      <a:endParaRPr lang="ru-RU" sz="1000" b="0" i="0" u="none" strike="noStrike">
                        <a:solidFill>
                          <a:srgbClr val="000000"/>
                        </a:solidFill>
                        <a:effectLst/>
                        <a:latin typeface="Arial" panose="020B0604020202020204" pitchFamily="34" charset="0"/>
                      </a:endParaRPr>
                    </a:p>
                  </a:txBody>
                  <a:tcPr marL="2422" marR="2422" marT="2422" marB="0" anchor="b"/>
                </a:tc>
                <a:tc>
                  <a:txBody>
                    <a:bodyPr/>
                    <a:lstStyle/>
                    <a:p>
                      <a:pPr algn="r" fontAlgn="b"/>
                      <a:r>
                        <a:rPr lang="ru-RU" sz="1000" u="none" strike="noStrike">
                          <a:effectLst/>
                        </a:rPr>
                        <a:t>91,6</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3087435640"/>
                  </a:ext>
                </a:extLst>
              </a:tr>
              <a:tr h="145137">
                <a:tc>
                  <a:txBody>
                    <a:bodyPr/>
                    <a:lstStyle/>
                    <a:p>
                      <a:pPr marL="171450" indent="-171450" algn="l" fontAlgn="b">
                        <a:buFont typeface="Wingdings" panose="05000000000000000000" pitchFamily="2" charset="2"/>
                        <a:buChar char="Ø"/>
                      </a:pPr>
                      <a:r>
                        <a:rPr lang="ru-RU" sz="1000" u="none" strike="noStrike">
                          <a:effectLst/>
                        </a:rPr>
                        <a:t>на предоставление доступа к электронным сервисам цифровой инфраструктуры в сфере жилищно-коммунального хозяйства</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1 707,0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1 707,0</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1771194197"/>
                  </a:ext>
                </a:extLst>
              </a:tr>
              <a:tr h="145137">
                <a:tc>
                  <a:txBody>
                    <a:bodyPr/>
                    <a:lstStyle/>
                    <a:p>
                      <a:pPr marL="171450" indent="-171450" algn="l" fontAlgn="b">
                        <a:buFont typeface="Wingdings" panose="05000000000000000000" pitchFamily="2" charset="2"/>
                        <a:buChar char="Ø"/>
                      </a:pPr>
                      <a:r>
                        <a:rPr lang="ru-RU" sz="1000" u="none" strike="noStrike">
                          <a:effectLst/>
                        </a:rPr>
                        <a:t>на организацию транспортного обслуживания населения по муниципальным маршрутам регулярных перевозок по регулярным тарифам</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58 847,0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58 847,0</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2117146787"/>
                  </a:ext>
                </a:extLst>
              </a:tr>
              <a:tr h="156236">
                <a:tc>
                  <a:txBody>
                    <a:bodyPr/>
                    <a:lstStyle/>
                    <a:p>
                      <a:pPr marL="171450" indent="-171450" algn="l" fontAlgn="b">
                        <a:buFont typeface="Wingdings" panose="05000000000000000000" pitchFamily="2" charset="2"/>
                        <a:buChar char="Ø"/>
                      </a:pPr>
                      <a:r>
                        <a:rPr lang="ru-RU" sz="1000" u="none" strike="noStrike" dirty="0">
                          <a:effectLst/>
                        </a:rPr>
                        <a:t>на реализацию программ формирования современной городской среды (в части благоустройства общественных территорий) </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161 288,0</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180 850,5</a:t>
                      </a:r>
                      <a:endParaRPr lang="ru-RU" sz="1000" b="0" i="0" u="none" strike="noStrike" dirty="0">
                        <a:solidFill>
                          <a:srgbClr val="000000"/>
                        </a:solidFill>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112,1</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2986584988"/>
                  </a:ext>
                </a:extLst>
              </a:tr>
              <a:tr h="259431">
                <a:tc>
                  <a:txBody>
                    <a:bodyPr/>
                    <a:lstStyle/>
                    <a:p>
                      <a:pPr marL="171450" indent="-171450" algn="l" fontAlgn="ctr">
                        <a:buFont typeface="Wingdings" panose="05000000000000000000" pitchFamily="2" charset="2"/>
                        <a:buChar char="Ø"/>
                      </a:pPr>
                      <a:r>
                        <a:rPr lang="ru-RU" sz="1000" u="none" strike="noStrike" dirty="0">
                          <a:effectLst/>
                        </a:rPr>
                        <a:t>на соблюдение требований законодательства в области обеспечения санитарно-эпидемиологического благополучия населения, в частности по обеззараживанию (дезинфекции) мест общего пользования многоквартирных жилых домов</a:t>
                      </a:r>
                      <a:endParaRPr lang="ru-RU" sz="1000" b="0" i="0" u="none" strike="noStrike" dirty="0">
                        <a:effectLst/>
                        <a:latin typeface="Arial" panose="020B0604020202020204" pitchFamily="34" charset="0"/>
                      </a:endParaRPr>
                    </a:p>
                  </a:txBody>
                  <a:tcPr marL="2422" marR="2422" marT="2422" marB="0" anchor="ctr"/>
                </a:tc>
                <a:tc>
                  <a:txBody>
                    <a:bodyPr/>
                    <a:lstStyle/>
                    <a:p>
                      <a:pPr algn="r" fontAlgn="b"/>
                      <a:r>
                        <a:rPr lang="ru-RU" sz="1000" u="none" strike="noStrike" dirty="0">
                          <a:effectLst/>
                        </a:rPr>
                        <a:t>722,6</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600,0</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83,0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2243662301"/>
                  </a:ext>
                </a:extLst>
              </a:tr>
              <a:tr h="156236">
                <a:tc>
                  <a:txBody>
                    <a:bodyPr/>
                    <a:lstStyle/>
                    <a:p>
                      <a:pPr marL="171450" indent="-171450" algn="l" fontAlgn="b">
                        <a:buFont typeface="Wingdings" panose="05000000000000000000" pitchFamily="2" charset="2"/>
                        <a:buChar char="Ø"/>
                      </a:pPr>
                      <a:r>
                        <a:rPr lang="ru-RU" sz="1000" u="none" strike="noStrike" dirty="0">
                          <a:effectLst/>
                        </a:rPr>
                        <a:t> на реализацию мероприятий государственной программы Российской Федерации "Доступная среда"</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2 687,0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2 673,0</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99,5</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735584881"/>
                  </a:ext>
                </a:extLst>
              </a:tr>
              <a:tr h="259431">
                <a:tc>
                  <a:txBody>
                    <a:bodyPr/>
                    <a:lstStyle/>
                    <a:p>
                      <a:pPr marL="171450" indent="-171450" algn="l" fontAlgn="b">
                        <a:buFont typeface="Wingdings" panose="05000000000000000000" pitchFamily="2" charset="2"/>
                        <a:buChar char="Ø"/>
                      </a:pPr>
                      <a:r>
                        <a:rPr lang="ru-RU" sz="1000" u="none" strike="noStrike" dirty="0">
                          <a:effectLst/>
                        </a:rPr>
                        <a:t>на государственную поддержку частных дошкольных образовательных организаций в Московской области с целью возмещения расходов на присмотр и уход, содержание имущества и арендную плату за использование помещений</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42 446,0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41 173,0</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97,0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3324421134"/>
                  </a:ext>
                </a:extLst>
              </a:tr>
              <a:tr h="145137">
                <a:tc>
                  <a:txBody>
                    <a:bodyPr/>
                    <a:lstStyle/>
                    <a:p>
                      <a:pPr marL="171450" indent="-171450" algn="l" fontAlgn="b">
                        <a:buFont typeface="Wingdings" panose="05000000000000000000" pitchFamily="2" charset="2"/>
                        <a:buChar char="Ø"/>
                      </a:pPr>
                      <a:r>
                        <a:rPr lang="ru-RU" sz="1000" u="none" strike="noStrike">
                          <a:effectLst/>
                        </a:rPr>
                        <a:t>на мероприятия по организации отдыха детей в каникулярное время</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316,0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316,0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1970917705"/>
                  </a:ext>
                </a:extLst>
              </a:tr>
              <a:tr h="145137">
                <a:tc>
                  <a:txBody>
                    <a:bodyPr/>
                    <a:lstStyle/>
                    <a:p>
                      <a:pPr marL="171450" indent="-171450" algn="l" fontAlgn="b">
                        <a:buFont typeface="Wingdings" panose="05000000000000000000" pitchFamily="2" charset="2"/>
                        <a:buChar char="Ø"/>
                      </a:pPr>
                      <a:r>
                        <a:rPr lang="ru-RU" sz="1000" u="none" strike="noStrike" dirty="0">
                          <a:effectLst/>
                        </a:rPr>
                        <a:t>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 </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26 929,0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14 842,4</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55,1</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3398214140"/>
                  </a:ext>
                </a:extLst>
              </a:tr>
              <a:tr h="145137">
                <a:tc>
                  <a:txBody>
                    <a:bodyPr/>
                    <a:lstStyle/>
                    <a:p>
                      <a:pPr marL="171450" indent="-171450" algn="l" fontAlgn="b">
                        <a:buFont typeface="Wingdings" panose="05000000000000000000" pitchFamily="2" charset="2"/>
                        <a:buChar char="Ø"/>
                      </a:pPr>
                      <a:r>
                        <a:rPr lang="ru-RU" sz="1000" u="none" strike="noStrike">
                          <a:effectLst/>
                        </a:rPr>
                        <a:t>на мероприятия по проведению капитального ремонта в муниципальных общеобразовательных организациях в Московской области</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29 089,0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29 088,3</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268901948"/>
                  </a:ext>
                </a:extLst>
              </a:tr>
              <a:tr h="145137">
                <a:tc>
                  <a:txBody>
                    <a:bodyPr/>
                    <a:lstStyle/>
                    <a:p>
                      <a:pPr marL="171450" indent="-171450" algn="l" fontAlgn="b">
                        <a:buFont typeface="Wingdings" panose="05000000000000000000" pitchFamily="2" charset="2"/>
                        <a:buChar char="Ø"/>
                      </a:pPr>
                      <a:r>
                        <a:rPr lang="ru-RU" sz="1000" u="none" strike="noStrike" dirty="0">
                          <a:effectLst/>
                        </a:rPr>
                        <a:t>на мероприятия по проведению капитального ремонта в муниципальных дошкольных образовательных организациях в Московской области</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20 983,0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20 982,9</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1235905215"/>
                  </a:ext>
                </a:extLst>
              </a:tr>
              <a:tr h="145137">
                <a:tc>
                  <a:txBody>
                    <a:bodyPr/>
                    <a:lstStyle/>
                    <a:p>
                      <a:pPr marL="171450" indent="-171450" algn="l" fontAlgn="b">
                        <a:buFont typeface="Wingdings" panose="05000000000000000000" pitchFamily="2" charset="2"/>
                        <a:buChar char="Ø"/>
                      </a:pPr>
                      <a:r>
                        <a:rPr lang="ru-RU" sz="1000" u="none" strike="noStrike" dirty="0">
                          <a:effectLst/>
                        </a:rPr>
                        <a:t>на оснащение планшетными компьютерами общеобразовательных организаций в Московской области</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1 038,0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dirty="0">
                          <a:effectLst/>
                        </a:rPr>
                        <a:t>1 034,3</a:t>
                      </a:r>
                      <a:endParaRPr lang="ru-RU" sz="1000" b="0" i="0" u="none" strike="noStrike" dirty="0">
                        <a:effectLst/>
                        <a:latin typeface="Arial Cyr" panose="020B0604020202020204" pitchFamily="34" charset="0"/>
                      </a:endParaRPr>
                    </a:p>
                  </a:txBody>
                  <a:tcPr marL="2422" marR="2422" marT="2422" marB="0" anchor="b"/>
                </a:tc>
                <a:tc>
                  <a:txBody>
                    <a:bodyPr/>
                    <a:lstStyle/>
                    <a:p>
                      <a:pPr algn="r" fontAlgn="b"/>
                      <a:r>
                        <a:rPr lang="ru-RU" sz="1000" u="none" strike="noStrike">
                          <a:effectLst/>
                        </a:rPr>
                        <a:t>99,6</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4188300355"/>
                  </a:ext>
                </a:extLst>
              </a:tr>
              <a:tr h="373437">
                <a:tc>
                  <a:txBody>
                    <a:bodyPr/>
                    <a:lstStyle/>
                    <a:p>
                      <a:pPr marL="171450" indent="-171450" algn="l" fontAlgn="b">
                        <a:buFont typeface="Wingdings" panose="05000000000000000000" pitchFamily="2" charset="2"/>
                        <a:buChar char="Ø"/>
                      </a:pPr>
                      <a:r>
                        <a:rPr lang="ru-RU" sz="1000" u="none" strike="noStrike" dirty="0">
                          <a:effectLst/>
                        </a:rPr>
                        <a:t>на мероприятия по созданию в муниципальных образовательных организациях: дошкольных, общеобразовательных,  дополнительного образования детей, в том числе в организациях, осуществляющих образовательную деятельность по адаптированным основным общеобразовательным программам, условий для получения детьми-инвалидами качественного образования</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2 600,0</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2 111,7</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a:effectLst/>
                        </a:rPr>
                        <a:t>81,2</a:t>
                      </a:r>
                      <a:endParaRPr lang="ru-RU" sz="1000" b="0" i="0" u="none" strike="noStrike">
                        <a:effectLst/>
                        <a:latin typeface="Arial" panose="020B0604020202020204" pitchFamily="34" charset="0"/>
                      </a:endParaRPr>
                    </a:p>
                  </a:txBody>
                  <a:tcPr marL="2422" marR="2422" marT="2422" marB="0" anchor="b"/>
                </a:tc>
                <a:extLst>
                  <a:ext uri="{0D108BD9-81ED-4DB2-BD59-A6C34878D82A}">
                    <a16:rowId xmlns:a16="http://schemas.microsoft.com/office/drawing/2014/main" val="2310504616"/>
                  </a:ext>
                </a:extLst>
              </a:tr>
              <a:tr h="145137">
                <a:tc>
                  <a:txBody>
                    <a:bodyPr/>
                    <a:lstStyle/>
                    <a:p>
                      <a:pPr marL="171450" indent="-171450" algn="l" fontAlgn="b">
                        <a:buFont typeface="Wingdings" panose="05000000000000000000" pitchFamily="2" charset="2"/>
                        <a:buChar char="Ø"/>
                      </a:pPr>
                      <a:r>
                        <a:rPr lang="ru-RU" sz="1000" u="none" strike="noStrike" dirty="0">
                          <a:effectLst/>
                        </a:rPr>
                        <a:t>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endParaRPr lang="ru-RU" sz="1000" b="0" i="0" u="none" strike="noStrike" dirty="0">
                        <a:effectLst/>
                        <a:latin typeface="Arial" panose="020B0604020202020204" pitchFamily="34" charset="0"/>
                      </a:endParaRPr>
                    </a:p>
                  </a:txBody>
                  <a:tcPr marL="2422" marR="2422" marT="2422" marB="0" anchor="b"/>
                </a:tc>
                <a:tc>
                  <a:txBody>
                    <a:bodyPr/>
                    <a:lstStyle/>
                    <a:p>
                      <a:pPr algn="r" fontAlgn="b"/>
                      <a:r>
                        <a:rPr lang="ru-RU" sz="1000" u="none" strike="noStrike">
                          <a:effectLst/>
                        </a:rPr>
                        <a:t>2 467,5</a:t>
                      </a:r>
                      <a:endParaRPr lang="ru-RU" sz="1000" b="0" i="0" u="none" strike="noStrike">
                        <a:effectLst/>
                        <a:latin typeface="Arial" panose="020B0604020202020204" pitchFamily="34" charset="0"/>
                      </a:endParaRPr>
                    </a:p>
                  </a:txBody>
                  <a:tcPr marL="2422" marR="2422" marT="2422" marB="0" anchor="b"/>
                </a:tc>
                <a:tc>
                  <a:txBody>
                    <a:bodyPr/>
                    <a:lstStyle/>
                    <a:p>
                      <a:pPr algn="r" fontAlgn="b"/>
                      <a:r>
                        <a:rPr lang="ru-RU" sz="1000" u="none" strike="noStrike">
                          <a:effectLst/>
                        </a:rPr>
                        <a:t>2 467,5</a:t>
                      </a:r>
                      <a:endParaRPr lang="ru-RU" sz="1000" b="0" i="0" u="none" strike="noStrike">
                        <a:effectLst/>
                        <a:latin typeface="Arial Cyr" panose="020B0604020202020204" pitchFamily="34" charset="0"/>
                      </a:endParaRPr>
                    </a:p>
                  </a:txBody>
                  <a:tcPr marL="2422" marR="2422" marT="2422"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422" marR="2422" marT="2422" marB="0" anchor="b"/>
                </a:tc>
                <a:extLst>
                  <a:ext uri="{0D108BD9-81ED-4DB2-BD59-A6C34878D82A}">
                    <a16:rowId xmlns:a16="http://schemas.microsoft.com/office/drawing/2014/main" val="2230220645"/>
                  </a:ext>
                </a:extLst>
              </a:tr>
            </a:tbl>
          </a:graphicData>
        </a:graphic>
      </p:graphicFrame>
      <p:sp>
        <p:nvSpPr>
          <p:cNvPr id="11" name="Прямоугольник 10">
            <a:extLst>
              <a:ext uri="{FF2B5EF4-FFF2-40B4-BE49-F238E27FC236}">
                <a16:creationId xmlns:a16="http://schemas.microsoft.com/office/drawing/2014/main" id="{DBA5B3D7-D8B9-4F60-B23D-42C033438D22}"/>
              </a:ext>
            </a:extLst>
          </p:cNvPr>
          <p:cNvSpPr/>
          <p:nvPr/>
        </p:nvSpPr>
        <p:spPr>
          <a:xfrm>
            <a:off x="11214992" y="333587"/>
            <a:ext cx="795411" cy="261610"/>
          </a:xfrm>
          <a:prstGeom prst="rect">
            <a:avLst/>
          </a:prstGeom>
        </p:spPr>
        <p:txBody>
          <a:bodyPr wrap="none">
            <a:spAutoFit/>
          </a:bodyPr>
          <a:lstStyle/>
          <a:p>
            <a:r>
              <a:rPr lang="ru-RU" sz="1100" dirty="0"/>
              <a:t>(тыс. руб.)</a:t>
            </a:r>
          </a:p>
        </p:txBody>
      </p:sp>
      <p:pic>
        <p:nvPicPr>
          <p:cNvPr id="7" name="Объект 6">
            <a:extLst>
              <a:ext uri="{FF2B5EF4-FFF2-40B4-BE49-F238E27FC236}">
                <a16:creationId xmlns:a16="http://schemas.microsoft.com/office/drawing/2014/main" id="{C76542E4-7F26-4D26-A318-78A07835C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926482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EE398C9C-83F5-42AA-BB41-3E8481677C21}"/>
              </a:ext>
            </a:extLst>
          </p:cNvPr>
          <p:cNvGraphicFramePr>
            <a:graphicFrameLocks noGrp="1"/>
          </p:cNvGraphicFramePr>
          <p:nvPr>
            <p:ph idx="1"/>
            <p:extLst>
              <p:ext uri="{D42A27DB-BD31-4B8C-83A1-F6EECF244321}">
                <p14:modId xmlns:p14="http://schemas.microsoft.com/office/powerpoint/2010/main" val="4168637017"/>
              </p:ext>
            </p:extLst>
          </p:nvPr>
        </p:nvGraphicFramePr>
        <p:xfrm>
          <a:off x="122905" y="491777"/>
          <a:ext cx="11800935" cy="6236712"/>
        </p:xfrm>
        <a:graphic>
          <a:graphicData uri="http://schemas.openxmlformats.org/drawingml/2006/table">
            <a:tbl>
              <a:tblPr>
                <a:tableStyleId>{5C22544A-7EE6-4342-B048-85BDC9FD1C3A}</a:tableStyleId>
              </a:tblPr>
              <a:tblGrid>
                <a:gridCol w="9652975">
                  <a:extLst>
                    <a:ext uri="{9D8B030D-6E8A-4147-A177-3AD203B41FA5}">
                      <a16:colId xmlns:a16="http://schemas.microsoft.com/office/drawing/2014/main" val="2248754805"/>
                    </a:ext>
                  </a:extLst>
                </a:gridCol>
                <a:gridCol w="718839">
                  <a:extLst>
                    <a:ext uri="{9D8B030D-6E8A-4147-A177-3AD203B41FA5}">
                      <a16:colId xmlns:a16="http://schemas.microsoft.com/office/drawing/2014/main" val="1420018074"/>
                    </a:ext>
                  </a:extLst>
                </a:gridCol>
                <a:gridCol w="727397">
                  <a:extLst>
                    <a:ext uri="{9D8B030D-6E8A-4147-A177-3AD203B41FA5}">
                      <a16:colId xmlns:a16="http://schemas.microsoft.com/office/drawing/2014/main" val="1134892666"/>
                    </a:ext>
                  </a:extLst>
                </a:gridCol>
                <a:gridCol w="701724">
                  <a:extLst>
                    <a:ext uri="{9D8B030D-6E8A-4147-A177-3AD203B41FA5}">
                      <a16:colId xmlns:a16="http://schemas.microsoft.com/office/drawing/2014/main" val="2980944674"/>
                    </a:ext>
                  </a:extLst>
                </a:gridCol>
              </a:tblGrid>
              <a:tr h="298126">
                <a:tc>
                  <a:txBody>
                    <a:bodyPr/>
                    <a:lstStyle/>
                    <a:p>
                      <a:pPr algn="ctr" fontAlgn="b"/>
                      <a:r>
                        <a:rPr lang="ru-RU" sz="1050" b="1" u="none" strike="noStrike" dirty="0">
                          <a:effectLst/>
                        </a:rPr>
                        <a:t>Наименование доходов</a:t>
                      </a:r>
                      <a:endParaRPr lang="ru-RU" sz="1050" b="1" i="0" u="none" strike="noStrike" dirty="0">
                        <a:effectLst/>
                        <a:latin typeface="Arial" panose="020B0604020202020204" pitchFamily="34" charset="0"/>
                      </a:endParaRPr>
                    </a:p>
                  </a:txBody>
                  <a:tcPr marL="2220" marR="2220" marT="2220" marB="0" anchor="b"/>
                </a:tc>
                <a:tc>
                  <a:txBody>
                    <a:bodyPr/>
                    <a:lstStyle/>
                    <a:p>
                      <a:pPr algn="ctr" fontAlgn="ctr"/>
                      <a:r>
                        <a:rPr lang="ru-RU" sz="1050" b="1" u="none" strike="noStrike" dirty="0">
                          <a:effectLst/>
                        </a:rPr>
                        <a:t>План                           на 2020 год</a:t>
                      </a:r>
                      <a:endParaRPr lang="ru-RU" sz="1050" b="1" i="0" u="none" strike="noStrike" dirty="0">
                        <a:effectLst/>
                        <a:latin typeface="Arial" panose="020B0604020202020204" pitchFamily="34" charset="0"/>
                      </a:endParaRPr>
                    </a:p>
                  </a:txBody>
                  <a:tcPr marL="2220" marR="2220" marT="2220" marB="0" anchor="ctr"/>
                </a:tc>
                <a:tc>
                  <a:txBody>
                    <a:bodyPr/>
                    <a:lstStyle/>
                    <a:p>
                      <a:pPr algn="ctr" fontAlgn="ctr"/>
                      <a:r>
                        <a:rPr lang="ru-RU" sz="1050" b="1" u="none" strike="noStrike" dirty="0">
                          <a:effectLst/>
                        </a:rPr>
                        <a:t>Исполнено                за 2020 год</a:t>
                      </a:r>
                      <a:endParaRPr lang="ru-RU" sz="1050" b="1" i="0" u="none" strike="noStrike" dirty="0">
                        <a:effectLst/>
                        <a:latin typeface="Arial" panose="020B0604020202020204" pitchFamily="34" charset="0"/>
                      </a:endParaRPr>
                    </a:p>
                  </a:txBody>
                  <a:tcPr marL="2220" marR="2220" marT="2220" marB="0" anchor="ctr"/>
                </a:tc>
                <a:tc>
                  <a:txBody>
                    <a:bodyPr/>
                    <a:lstStyle/>
                    <a:p>
                      <a:pPr algn="ctr" fontAlgn="ctr"/>
                      <a:r>
                        <a:rPr lang="ru-RU" sz="1050" b="1" u="none" strike="noStrike" dirty="0">
                          <a:effectLst/>
                        </a:rPr>
                        <a:t>%                исполнения</a:t>
                      </a:r>
                      <a:endParaRPr lang="ru-RU" sz="1050" b="1" i="0" u="none" strike="noStrike" dirty="0">
                        <a:effectLst/>
                        <a:latin typeface="Arial" panose="020B0604020202020204" pitchFamily="34" charset="0"/>
                      </a:endParaRPr>
                    </a:p>
                  </a:txBody>
                  <a:tcPr marL="2220" marR="2220" marT="2220" marB="0" anchor="ctr"/>
                </a:tc>
                <a:extLst>
                  <a:ext uri="{0D108BD9-81ED-4DB2-BD59-A6C34878D82A}">
                    <a16:rowId xmlns:a16="http://schemas.microsoft.com/office/drawing/2014/main" val="2973539316"/>
                  </a:ext>
                </a:extLst>
              </a:tr>
              <a:tr h="150142">
                <a:tc>
                  <a:txBody>
                    <a:bodyPr/>
                    <a:lstStyle/>
                    <a:p>
                      <a:pPr algn="l" fontAlgn="b"/>
                      <a:r>
                        <a:rPr lang="ru-RU" sz="1050" b="1" u="none" strike="noStrike" dirty="0">
                          <a:effectLst/>
                        </a:rPr>
                        <a:t>Субвенции от других бюджетов бюджетной системы, в том числе:</a:t>
                      </a:r>
                      <a:endParaRPr lang="ru-RU" sz="1050" b="1" i="0" u="none" strike="noStrike" dirty="0">
                        <a:effectLst/>
                        <a:latin typeface="Arial" panose="020B0604020202020204" pitchFamily="34" charset="0"/>
                      </a:endParaRPr>
                    </a:p>
                  </a:txBody>
                  <a:tcPr marL="2220" marR="2220" marT="2220" marB="0" anchor="b"/>
                </a:tc>
                <a:tc>
                  <a:txBody>
                    <a:bodyPr/>
                    <a:lstStyle/>
                    <a:p>
                      <a:pPr algn="r" fontAlgn="b"/>
                      <a:r>
                        <a:rPr lang="ru-RU" sz="1050" b="1" u="none" strike="noStrike" dirty="0">
                          <a:effectLst/>
                        </a:rPr>
                        <a:t>1 815 318,0</a:t>
                      </a:r>
                      <a:endParaRPr lang="ru-RU" sz="1050" b="1" i="0" u="none" strike="noStrike" dirty="0">
                        <a:effectLst/>
                        <a:latin typeface="Arial" panose="020B0604020202020204" pitchFamily="34" charset="0"/>
                      </a:endParaRPr>
                    </a:p>
                  </a:txBody>
                  <a:tcPr marL="2220" marR="2220" marT="2220" marB="0" anchor="b"/>
                </a:tc>
                <a:tc>
                  <a:txBody>
                    <a:bodyPr/>
                    <a:lstStyle/>
                    <a:p>
                      <a:pPr algn="r" fontAlgn="b"/>
                      <a:r>
                        <a:rPr lang="ru-RU" sz="1050" b="1" u="none" strike="noStrike" dirty="0">
                          <a:effectLst/>
                        </a:rPr>
                        <a:t>1 795 677,4</a:t>
                      </a:r>
                      <a:endParaRPr lang="ru-RU" sz="1050" b="1" i="0" u="none" strike="noStrike" dirty="0">
                        <a:effectLst/>
                        <a:latin typeface="Arial" panose="020B0604020202020204" pitchFamily="34" charset="0"/>
                      </a:endParaRPr>
                    </a:p>
                  </a:txBody>
                  <a:tcPr marL="2220" marR="2220" marT="2220" marB="0" anchor="b"/>
                </a:tc>
                <a:tc>
                  <a:txBody>
                    <a:bodyPr/>
                    <a:lstStyle/>
                    <a:p>
                      <a:pPr algn="r" fontAlgn="b"/>
                      <a:r>
                        <a:rPr lang="ru-RU" sz="1050" b="1" u="none" strike="noStrike" dirty="0">
                          <a:effectLst/>
                        </a:rPr>
                        <a:t>98,9</a:t>
                      </a:r>
                      <a:endParaRPr lang="ru-RU" sz="1050" b="1"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2242141223"/>
                  </a:ext>
                </a:extLst>
              </a:tr>
              <a:tr h="175346">
                <a:tc>
                  <a:txBody>
                    <a:bodyPr/>
                    <a:lstStyle/>
                    <a:p>
                      <a:pPr marL="171450" indent="-171450" algn="l" fontAlgn="b">
                        <a:buFont typeface="Wingdings" panose="05000000000000000000" pitchFamily="2" charset="2"/>
                        <a:buChar char="Ø"/>
                      </a:pPr>
                      <a:r>
                        <a:rPr lang="ru-RU" sz="850" u="none" strike="noStrike" dirty="0">
                          <a:effectLst/>
                        </a:rPr>
                        <a:t>на осуществление полномочий по первичному воинскому учету на территориях, где отсутствуют военные комиссариаты</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7 867,0</a:t>
                      </a:r>
                      <a:endParaRPr lang="ru-RU" sz="100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7 867,0</a:t>
                      </a:r>
                      <a:endParaRPr lang="ru-RU" sz="100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1313822620"/>
                  </a:ext>
                </a:extLst>
              </a:tr>
              <a:tr h="150142">
                <a:tc>
                  <a:txBody>
                    <a:bodyPr/>
                    <a:lstStyle/>
                    <a:p>
                      <a:pPr marL="171450" indent="-171450" algn="l" fontAlgn="b">
                        <a:buFont typeface="Wingdings" panose="05000000000000000000" pitchFamily="2" charset="2"/>
                        <a:buChar char="Ø"/>
                      </a:pPr>
                      <a:r>
                        <a:rPr lang="ru-RU" sz="850" u="none" strike="noStrike" dirty="0">
                          <a:effectLst/>
                        </a:rPr>
                        <a:t>на  предоставление гражданам субсидий на оплату жилого помещения и коммунальных услуг </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50 533,0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50 432,8</a:t>
                      </a:r>
                      <a:endParaRPr lang="ru-RU" sz="1000" b="0" i="0" u="none" strike="noStrike" dirty="0">
                        <a:effectLst/>
                        <a:latin typeface="Arial Cyr" panose="020B0604020202020204" pitchFamily="34" charset="0"/>
                      </a:endParaRPr>
                    </a:p>
                  </a:txBody>
                  <a:tcPr marL="2220" marR="2220" marT="2220" marB="0" anchor="b"/>
                </a:tc>
                <a:tc>
                  <a:txBody>
                    <a:bodyPr/>
                    <a:lstStyle/>
                    <a:p>
                      <a:pPr algn="r" fontAlgn="b"/>
                      <a:r>
                        <a:rPr lang="ru-RU" sz="1000" u="none" strike="noStrike">
                          <a:effectLst/>
                        </a:rPr>
                        <a:t>99,8</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3560254663"/>
                  </a:ext>
                </a:extLst>
              </a:tr>
              <a:tr h="158355">
                <a:tc>
                  <a:txBody>
                    <a:bodyPr/>
                    <a:lstStyle/>
                    <a:p>
                      <a:pPr marL="171450" indent="-171450" algn="l" fontAlgn="b">
                        <a:buFont typeface="Wingdings" panose="05000000000000000000" pitchFamily="2" charset="2"/>
                        <a:buChar char="Ø"/>
                      </a:pPr>
                      <a:r>
                        <a:rPr lang="ru-RU" sz="850" u="none" strike="noStrike" dirty="0">
                          <a:effectLst/>
                        </a:rPr>
                        <a:t>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5 412,0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5 412,0</a:t>
                      </a:r>
                      <a:endParaRPr lang="ru-RU" sz="1000" b="0" i="0" u="none" strike="noStrike" dirty="0">
                        <a:effectLst/>
                        <a:latin typeface="Arial Cyr" panose="020B0604020202020204" pitchFamily="34" charset="0"/>
                      </a:endParaRPr>
                    </a:p>
                  </a:txBody>
                  <a:tcPr marL="2220" marR="2220" marT="2220"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282534879"/>
                  </a:ext>
                </a:extLst>
              </a:tr>
              <a:tr h="246621">
                <a:tc>
                  <a:txBody>
                    <a:bodyPr/>
                    <a:lstStyle/>
                    <a:p>
                      <a:pPr marL="171450" indent="-171450" algn="l" fontAlgn="b">
                        <a:buFont typeface="Wingdings" panose="05000000000000000000" pitchFamily="2" charset="2"/>
                        <a:buChar char="Ø"/>
                      </a:pPr>
                      <a:r>
                        <a:rPr lang="ru-RU" sz="850" u="none" strike="noStrike" dirty="0">
                          <a:effectLst/>
                        </a:rPr>
                        <a:t>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1 721,0</a:t>
                      </a:r>
                      <a:endParaRPr lang="ru-RU" sz="100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1 721,0</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1970784663"/>
                  </a:ext>
                </a:extLst>
              </a:tr>
              <a:tr h="491147">
                <a:tc>
                  <a:txBody>
                    <a:bodyPr/>
                    <a:lstStyle/>
                    <a:p>
                      <a:pPr marL="171450" indent="-171450" algn="l" fontAlgn="b">
                        <a:buFont typeface="Wingdings" panose="05000000000000000000" pitchFamily="2" charset="2"/>
                        <a:buChar char="Ø"/>
                      </a:pPr>
                      <a:r>
                        <a:rPr lang="ru-RU" sz="850" u="none" strike="noStrike" dirty="0">
                          <a:effectLst/>
                        </a:rPr>
                        <a:t>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238,0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0,0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3787727775"/>
                  </a:ext>
                </a:extLst>
              </a:tr>
              <a:tr h="158355">
                <a:tc>
                  <a:txBody>
                    <a:bodyPr/>
                    <a:lstStyle/>
                    <a:p>
                      <a:pPr marL="171450" indent="-171450" algn="l" fontAlgn="b">
                        <a:buFont typeface="Wingdings" panose="05000000000000000000" pitchFamily="2" charset="2"/>
                        <a:buChar char="Ø"/>
                      </a:pPr>
                      <a:r>
                        <a:rPr lang="ru-RU" sz="850" u="none" strike="noStrike" dirty="0">
                          <a:effectLst/>
                        </a:rPr>
                        <a:t>на осуществление государственных полномочий  Московской области  в области земельных отношений</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3 058,0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3 058,0</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1455145310"/>
                  </a:ext>
                </a:extLst>
              </a:tr>
              <a:tr h="158355">
                <a:tc>
                  <a:txBody>
                    <a:bodyPr/>
                    <a:lstStyle/>
                    <a:p>
                      <a:pPr marL="171450" indent="-171450" algn="l" fontAlgn="b">
                        <a:buFont typeface="Wingdings" panose="05000000000000000000" pitchFamily="2" charset="2"/>
                        <a:buChar char="Ø"/>
                      </a:pPr>
                      <a:r>
                        <a:rPr lang="ru-RU" sz="850" u="none" strike="noStrike" dirty="0">
                          <a:effectLst/>
                        </a:rPr>
                        <a:t>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2 002,0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2 002,0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3402537269"/>
                  </a:ext>
                </a:extLst>
              </a:tr>
              <a:tr h="427865">
                <a:tc>
                  <a:txBody>
                    <a:bodyPr/>
                    <a:lstStyle/>
                    <a:p>
                      <a:pPr marL="171450" indent="-171450" algn="l" fontAlgn="b">
                        <a:buFont typeface="Wingdings" panose="05000000000000000000" pitchFamily="2" charset="2"/>
                        <a:buChar char="Ø"/>
                      </a:pPr>
                      <a:r>
                        <a:rPr lang="ru-RU" sz="850" u="none" strike="noStrike" dirty="0">
                          <a:effectLst/>
                        </a:rPr>
                        <a:t>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948,0</a:t>
                      </a:r>
                      <a:endParaRPr lang="ru-RU" sz="100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948,0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2064725566"/>
                  </a:ext>
                </a:extLst>
              </a:tr>
              <a:tr h="246621">
                <a:tc>
                  <a:txBody>
                    <a:bodyPr/>
                    <a:lstStyle/>
                    <a:p>
                      <a:pPr marL="171450" indent="-171450" algn="l" fontAlgn="b">
                        <a:buFont typeface="Wingdings" panose="05000000000000000000" pitchFamily="2" charset="2"/>
                        <a:buChar char="Ø"/>
                      </a:pPr>
                      <a:r>
                        <a:rPr lang="ru-RU" sz="850" u="none" strike="noStrike" dirty="0">
                          <a:effectLst/>
                        </a:rPr>
                        <a:t>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858,0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858,0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556184462"/>
                  </a:ext>
                </a:extLst>
              </a:tr>
              <a:tr h="209330">
                <a:tc>
                  <a:txBody>
                    <a:bodyPr/>
                    <a:lstStyle/>
                    <a:p>
                      <a:pPr marL="171450" indent="-171450" algn="l" fontAlgn="ctr">
                        <a:buFont typeface="Wingdings" panose="05000000000000000000" pitchFamily="2" charset="2"/>
                        <a:buChar char="Ø"/>
                      </a:pPr>
                      <a:r>
                        <a:rPr lang="ru-RU" sz="850" u="none" strike="noStrike" dirty="0">
                          <a:effectLst/>
                        </a:rPr>
                        <a:t>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15 602,0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15 600,7</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a:effectLst/>
                        </a:rPr>
                        <a:t>100,0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220442678"/>
                  </a:ext>
                </a:extLst>
              </a:tr>
              <a:tr h="200835">
                <a:tc>
                  <a:txBody>
                    <a:bodyPr/>
                    <a:lstStyle/>
                    <a:p>
                      <a:pPr marL="171450" indent="-171450" algn="l" fontAlgn="b">
                        <a:buFont typeface="Wingdings" panose="05000000000000000000" pitchFamily="2" charset="2"/>
                        <a:buChar char="Ø"/>
                      </a:pPr>
                      <a:r>
                        <a:rPr lang="ru-RU" sz="850" u="none" strike="noStrike" dirty="0">
                          <a:effectLst/>
                        </a:rPr>
                        <a:t>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0,0</a:t>
                      </a:r>
                      <a:endParaRPr lang="ru-RU" sz="1000" b="0" i="0" u="none" strike="noStrike">
                        <a:solidFill>
                          <a:srgbClr val="FF0000"/>
                        </a:solidFill>
                        <a:effectLst/>
                        <a:latin typeface="Arial" panose="020B0604020202020204" pitchFamily="34" charset="0"/>
                      </a:endParaRPr>
                    </a:p>
                  </a:txBody>
                  <a:tcPr marL="2220" marR="2220" marT="2220" marB="0" anchor="b"/>
                </a:tc>
                <a:tc>
                  <a:txBody>
                    <a:bodyPr/>
                    <a:lstStyle/>
                    <a:p>
                      <a:pPr algn="r" fontAlgn="b"/>
                      <a:r>
                        <a:rPr lang="ru-RU" sz="1000" u="none" strike="noStrike">
                          <a:effectLst/>
                        </a:rPr>
                        <a:t>0,0</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3687413997"/>
                  </a:ext>
                </a:extLst>
              </a:tr>
              <a:tr h="186911">
                <a:tc>
                  <a:txBody>
                    <a:bodyPr/>
                    <a:lstStyle/>
                    <a:p>
                      <a:pPr marL="171450" indent="-171450" algn="l" fontAlgn="b">
                        <a:buFont typeface="Wingdings" panose="05000000000000000000" pitchFamily="2" charset="2"/>
                        <a:buChar char="Ø"/>
                      </a:pPr>
                      <a:r>
                        <a:rPr lang="ru-RU" sz="850" u="none" strike="noStrike">
                          <a:effectLst/>
                        </a:rPr>
                        <a:t>на создание административных комиссий, уполномоченных рассматривать дела об административных правонарушениях в сфере благоустройства</a:t>
                      </a:r>
                      <a:endParaRPr lang="ru-RU" sz="85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632,0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632,0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860065241"/>
                  </a:ext>
                </a:extLst>
              </a:tr>
              <a:tr h="436360">
                <a:tc>
                  <a:txBody>
                    <a:bodyPr/>
                    <a:lstStyle/>
                    <a:p>
                      <a:pPr marL="171450" indent="-171450" algn="l" fontAlgn="b">
                        <a:buFont typeface="Wingdings" panose="05000000000000000000" pitchFamily="2" charset="2"/>
                        <a:buChar char="Ø"/>
                      </a:pPr>
                      <a:r>
                        <a:rPr lang="ru-RU" sz="850" u="none" strike="noStrike" dirty="0">
                          <a:effectLst/>
                        </a:rPr>
                        <a:t>на обеспечение  государственных гарантий реализации прав граждан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785 858,0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780 895,7</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99,4</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2988762242"/>
                  </a:ext>
                </a:extLst>
              </a:tr>
              <a:tr h="382317">
                <a:tc>
                  <a:txBody>
                    <a:bodyPr/>
                    <a:lstStyle/>
                    <a:p>
                      <a:pPr marL="171450" indent="-171450" algn="l" fontAlgn="b">
                        <a:buFont typeface="Wingdings" panose="05000000000000000000" pitchFamily="2" charset="2"/>
                        <a:buChar char="Ø"/>
                      </a:pPr>
                      <a:r>
                        <a:rPr lang="ru-RU" sz="850" u="none" strike="noStrike" dirty="0">
                          <a:effectLst/>
                        </a:rPr>
                        <a:t>на финансовое обеспечение получения гражданами дошкольного, начального общего, основного общего, среднего  общего образования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87 086,0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83 012,5</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95,3</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3510414106"/>
                  </a:ext>
                </a:extLst>
              </a:tr>
              <a:tr h="368884">
                <a:tc>
                  <a:txBody>
                    <a:bodyPr/>
                    <a:lstStyle/>
                    <a:p>
                      <a:pPr marL="171450" indent="-171450" algn="l" fontAlgn="b">
                        <a:buFont typeface="Wingdings" panose="05000000000000000000" pitchFamily="2" charset="2"/>
                        <a:buChar char="Ø"/>
                      </a:pPr>
                      <a:r>
                        <a:rPr lang="ru-RU" sz="850" u="none" strike="noStrike" dirty="0">
                          <a:effectLst/>
                        </a:rPr>
                        <a:t>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699 056,0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698 613,9</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99,9</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929314383"/>
                  </a:ext>
                </a:extLst>
              </a:tr>
              <a:tr h="265733">
                <a:tc>
                  <a:txBody>
                    <a:bodyPr/>
                    <a:lstStyle/>
                    <a:p>
                      <a:pPr marL="171450" indent="-171450" algn="l" fontAlgn="b">
                        <a:buFont typeface="Wingdings" panose="05000000000000000000" pitchFamily="2" charset="2"/>
                        <a:buChar char="Ø"/>
                      </a:pPr>
                      <a:r>
                        <a:rPr lang="ru-RU" sz="850" u="none" strike="noStrike" dirty="0">
                          <a:effectLst/>
                        </a:rPr>
                        <a:t>на финансовое обеспечение получения гражданами дошкольного образования в частных дошкольных 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65 959,0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61 876,7</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a:effectLst/>
                        </a:rPr>
                        <a:t>93,8</a:t>
                      </a:r>
                      <a:endParaRPr lang="ru-RU" sz="1000" b="0" i="0" u="none" strike="noStrike">
                        <a:effectLst/>
                        <a:latin typeface="Arial" panose="020B0604020202020204" pitchFamily="34" charset="0"/>
                      </a:endParaRPr>
                    </a:p>
                  </a:txBody>
                  <a:tcPr marL="2220" marR="2220" marT="2220" marB="0" anchor="b"/>
                </a:tc>
                <a:extLst>
                  <a:ext uri="{0D108BD9-81ED-4DB2-BD59-A6C34878D82A}">
                    <a16:rowId xmlns:a16="http://schemas.microsoft.com/office/drawing/2014/main" val="2317638369"/>
                  </a:ext>
                </a:extLst>
              </a:tr>
              <a:tr h="368884">
                <a:tc>
                  <a:txBody>
                    <a:bodyPr/>
                    <a:lstStyle/>
                    <a:p>
                      <a:pPr marL="171450" indent="-171450" algn="l" fontAlgn="b">
                        <a:buFont typeface="Wingdings" panose="05000000000000000000" pitchFamily="2" charset="2"/>
                        <a:buChar char="Ø"/>
                      </a:pPr>
                      <a:r>
                        <a:rPr lang="ru-RU" sz="850" u="none" strike="noStrike" dirty="0">
                          <a:effectLst/>
                        </a:rPr>
                        <a:t>на частичную компенсацию  стоимости питания отдельным категориям обучающихся в муниципальных общеобразовательных организациях в Московской области и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обучающимся по очной форме обучения</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26 677,0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26 676,3</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100,0</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224138658"/>
                  </a:ext>
                </a:extLst>
              </a:tr>
              <a:tr h="491147">
                <a:tc>
                  <a:txBody>
                    <a:bodyPr/>
                    <a:lstStyle/>
                    <a:p>
                      <a:pPr marL="171450" indent="-171450" algn="l" fontAlgn="b">
                        <a:buFont typeface="Wingdings" panose="05000000000000000000" pitchFamily="2" charset="2"/>
                        <a:buChar char="Ø"/>
                      </a:pPr>
                      <a:r>
                        <a:rPr lang="ru-RU" sz="850" u="none" strike="noStrike" dirty="0">
                          <a:effectLst/>
                        </a:rPr>
                        <a:t>на частичную компенсацию стоимости питания отдельным категориям обучающихся в муниципальных общеобразовательных организациях в Московской области и в частных общеобразовательных организациях в Московской области, осуществляющих образовательную деятельности по имеющим государственную аккредитацию основным общеобразовательным программам, обучающимся по очной форме обучения (за исключением обучающихся по основным общеобразовательным программам начального общего образования в муниципальных  общеобразовательных организациях, кроме детей из многодетных семей)</a:t>
                      </a:r>
                      <a:endParaRPr lang="ru-RU" sz="850" b="0" i="0" u="none" strike="noStrike" dirty="0">
                        <a:solidFill>
                          <a:srgbClr val="000000"/>
                        </a:solidFill>
                        <a:effectLst/>
                        <a:latin typeface="Arial" panose="020B0604020202020204" pitchFamily="34" charset="0"/>
                      </a:endParaRPr>
                    </a:p>
                  </a:txBody>
                  <a:tcPr marL="2220" marR="2220" marT="2220" marB="0" anchor="b"/>
                </a:tc>
                <a:tc>
                  <a:txBody>
                    <a:bodyPr/>
                    <a:lstStyle/>
                    <a:p>
                      <a:pPr algn="r" fontAlgn="b"/>
                      <a:r>
                        <a:rPr lang="ru-RU" sz="1000" u="none" strike="noStrike">
                          <a:effectLst/>
                        </a:rPr>
                        <a:t>19 885,0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12 737,6</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64,1</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2429818464"/>
                  </a:ext>
                </a:extLst>
              </a:tr>
              <a:tr h="291928">
                <a:tc>
                  <a:txBody>
                    <a:bodyPr/>
                    <a:lstStyle/>
                    <a:p>
                      <a:pPr marL="171450" indent="-171450" algn="l" fontAlgn="b">
                        <a:buFont typeface="Wingdings" panose="05000000000000000000" pitchFamily="2" charset="2"/>
                        <a:buChar char="Ø"/>
                      </a:pPr>
                      <a:r>
                        <a:rPr lang="ru-RU" sz="850" u="none" strike="noStrike" dirty="0">
                          <a:effectLst/>
                        </a:rPr>
                        <a:t> на выплату компенсации родительской платы за присмотр и уход за детьми, осваивающими образовательные программы дошкольного образования в организациях Московской области, осуществляющих образовательную деятельность</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29 028,0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31 172,0</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107,4</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3228641646"/>
                  </a:ext>
                </a:extLst>
              </a:tr>
              <a:tr h="192339">
                <a:tc>
                  <a:txBody>
                    <a:bodyPr/>
                    <a:lstStyle/>
                    <a:p>
                      <a:pPr marL="171450" indent="-171450" algn="l" fontAlgn="b">
                        <a:buFont typeface="Wingdings" panose="05000000000000000000" pitchFamily="2" charset="2"/>
                        <a:buChar char="Ø"/>
                      </a:pPr>
                      <a:r>
                        <a:rPr lang="ru-RU" sz="850" u="none" strike="noStrike" dirty="0">
                          <a:effectLst/>
                        </a:rPr>
                        <a:t>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endParaRPr lang="ru-RU" sz="850" b="0" i="0" u="none" strike="noStrike" dirty="0">
                        <a:effectLst/>
                        <a:latin typeface="Arial" panose="020B0604020202020204" pitchFamily="34" charset="0"/>
                      </a:endParaRPr>
                    </a:p>
                  </a:txBody>
                  <a:tcPr marL="2220" marR="2220" marT="2220" marB="0" anchor="b"/>
                </a:tc>
                <a:tc>
                  <a:txBody>
                    <a:bodyPr/>
                    <a:lstStyle/>
                    <a:p>
                      <a:pPr algn="r" fontAlgn="b"/>
                      <a:r>
                        <a:rPr lang="ru-RU" sz="1000" u="none" strike="noStrike">
                          <a:effectLst/>
                        </a:rPr>
                        <a:t>12 890,0</a:t>
                      </a:r>
                      <a:endParaRPr lang="ru-RU" sz="1000" b="0" i="0" u="none" strike="noStrike">
                        <a:effectLst/>
                        <a:latin typeface="Arial" panose="020B0604020202020204" pitchFamily="34" charset="0"/>
                      </a:endParaRPr>
                    </a:p>
                  </a:txBody>
                  <a:tcPr marL="2220" marR="2220" marT="2220" marB="0" anchor="b"/>
                </a:tc>
                <a:tc>
                  <a:txBody>
                    <a:bodyPr/>
                    <a:lstStyle/>
                    <a:p>
                      <a:pPr algn="r" fontAlgn="b"/>
                      <a:r>
                        <a:rPr lang="ru-RU" sz="1000" u="none" strike="noStrike">
                          <a:effectLst/>
                        </a:rPr>
                        <a:t>12 161,2</a:t>
                      </a:r>
                      <a:endParaRPr lang="ru-RU" sz="1000" b="0" i="0" u="none" strike="noStrike">
                        <a:effectLst/>
                        <a:latin typeface="Arial Cyr" panose="020B0604020202020204" pitchFamily="34" charset="0"/>
                      </a:endParaRPr>
                    </a:p>
                  </a:txBody>
                  <a:tcPr marL="2220" marR="2220" marT="2220" marB="0" anchor="b"/>
                </a:tc>
                <a:tc>
                  <a:txBody>
                    <a:bodyPr/>
                    <a:lstStyle/>
                    <a:p>
                      <a:pPr algn="r" fontAlgn="b"/>
                      <a:r>
                        <a:rPr lang="ru-RU" sz="1000" u="none" strike="noStrike" dirty="0">
                          <a:effectLst/>
                        </a:rPr>
                        <a:t>94,3</a:t>
                      </a:r>
                      <a:endParaRPr lang="ru-RU" sz="1000" b="0" i="0" u="none" strike="noStrike" dirty="0">
                        <a:effectLst/>
                        <a:latin typeface="Arial" panose="020B0604020202020204" pitchFamily="34" charset="0"/>
                      </a:endParaRPr>
                    </a:p>
                  </a:txBody>
                  <a:tcPr marL="2220" marR="2220" marT="2220" marB="0" anchor="b"/>
                </a:tc>
                <a:extLst>
                  <a:ext uri="{0D108BD9-81ED-4DB2-BD59-A6C34878D82A}">
                    <a16:rowId xmlns:a16="http://schemas.microsoft.com/office/drawing/2014/main" val="2174621470"/>
                  </a:ext>
                </a:extLst>
              </a:tr>
            </a:tbl>
          </a:graphicData>
        </a:graphic>
      </p:graphicFrame>
      <p:sp>
        <p:nvSpPr>
          <p:cNvPr id="4" name="Номер слайда 3">
            <a:extLst>
              <a:ext uri="{FF2B5EF4-FFF2-40B4-BE49-F238E27FC236}">
                <a16:creationId xmlns:a16="http://schemas.microsoft.com/office/drawing/2014/main" id="{7ED788C8-25CA-4F0B-8FD1-EA70857AA47E}"/>
              </a:ext>
            </a:extLst>
          </p:cNvPr>
          <p:cNvSpPr>
            <a:spLocks noGrp="1"/>
          </p:cNvSpPr>
          <p:nvPr>
            <p:ph type="sldNum" sz="quarter" idx="12"/>
          </p:nvPr>
        </p:nvSpPr>
        <p:spPr>
          <a:xfrm>
            <a:off x="9517811" y="6548945"/>
            <a:ext cx="2743200" cy="365125"/>
          </a:xfrm>
        </p:spPr>
        <p:txBody>
          <a:bodyPr/>
          <a:lstStyle/>
          <a:p>
            <a:fld id="{F203300F-B5E5-4D9E-9381-383162CC59FB}" type="slidenum">
              <a:rPr lang="ru-RU" smtClean="0"/>
              <a:pPr/>
              <a:t>13</a:t>
            </a:fld>
            <a:endParaRPr lang="ru-RU" dirty="0"/>
          </a:p>
        </p:txBody>
      </p:sp>
      <p:sp>
        <p:nvSpPr>
          <p:cNvPr id="6" name="Заголовок 1">
            <a:extLst>
              <a:ext uri="{FF2B5EF4-FFF2-40B4-BE49-F238E27FC236}">
                <a16:creationId xmlns:a16="http://schemas.microsoft.com/office/drawing/2014/main" id="{BDEE2288-0290-4346-88F0-8E135A839CAE}"/>
              </a:ext>
            </a:extLst>
          </p:cNvPr>
          <p:cNvSpPr txBox="1">
            <a:spLocks/>
          </p:cNvSpPr>
          <p:nvPr/>
        </p:nvSpPr>
        <p:spPr>
          <a:xfrm>
            <a:off x="836499" y="93615"/>
            <a:ext cx="10826413" cy="3364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dirty="0"/>
              <a:t>Информация о межбюджетных трансфертах в 2020 году</a:t>
            </a:r>
          </a:p>
        </p:txBody>
      </p:sp>
      <p:sp>
        <p:nvSpPr>
          <p:cNvPr id="7" name="Прямоугольник 6">
            <a:extLst>
              <a:ext uri="{FF2B5EF4-FFF2-40B4-BE49-F238E27FC236}">
                <a16:creationId xmlns:a16="http://schemas.microsoft.com/office/drawing/2014/main" id="{56FB33D3-D565-40CF-98DB-610432BCCCAF}"/>
              </a:ext>
            </a:extLst>
          </p:cNvPr>
          <p:cNvSpPr/>
          <p:nvPr/>
        </p:nvSpPr>
        <p:spPr>
          <a:xfrm>
            <a:off x="11214992" y="254771"/>
            <a:ext cx="795411" cy="261610"/>
          </a:xfrm>
          <a:prstGeom prst="rect">
            <a:avLst/>
          </a:prstGeom>
        </p:spPr>
        <p:txBody>
          <a:bodyPr wrap="none">
            <a:spAutoFit/>
          </a:bodyPr>
          <a:lstStyle/>
          <a:p>
            <a:r>
              <a:rPr lang="ru-RU" sz="1100" dirty="0"/>
              <a:t>(тыс. руб.)</a:t>
            </a:r>
          </a:p>
        </p:txBody>
      </p:sp>
      <p:pic>
        <p:nvPicPr>
          <p:cNvPr id="9" name="Объект 6">
            <a:extLst>
              <a:ext uri="{FF2B5EF4-FFF2-40B4-BE49-F238E27FC236}">
                <a16:creationId xmlns:a16="http://schemas.microsoft.com/office/drawing/2014/main" id="{3B80F017-1F67-4595-99C5-797AD45101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480849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95BCBD60-E03B-4A82-9FC4-CBB1DC348F3C}"/>
              </a:ext>
            </a:extLst>
          </p:cNvPr>
          <p:cNvGraphicFramePr>
            <a:graphicFrameLocks noGrp="1"/>
          </p:cNvGraphicFramePr>
          <p:nvPr>
            <p:ph idx="1"/>
          </p:nvPr>
        </p:nvGraphicFramePr>
        <p:xfrm>
          <a:off x="526211" y="1207699"/>
          <a:ext cx="11205714" cy="4490197"/>
        </p:xfrm>
        <a:graphic>
          <a:graphicData uri="http://schemas.openxmlformats.org/drawingml/2006/table">
            <a:tbl>
              <a:tblPr>
                <a:tableStyleId>{5C22544A-7EE6-4342-B048-85BDC9FD1C3A}</a:tableStyleId>
              </a:tblPr>
              <a:tblGrid>
                <a:gridCol w="6744773">
                  <a:extLst>
                    <a:ext uri="{9D8B030D-6E8A-4147-A177-3AD203B41FA5}">
                      <a16:colId xmlns:a16="http://schemas.microsoft.com/office/drawing/2014/main" val="158875907"/>
                    </a:ext>
                  </a:extLst>
                </a:gridCol>
                <a:gridCol w="1515439">
                  <a:extLst>
                    <a:ext uri="{9D8B030D-6E8A-4147-A177-3AD203B41FA5}">
                      <a16:colId xmlns:a16="http://schemas.microsoft.com/office/drawing/2014/main" val="2766311813"/>
                    </a:ext>
                  </a:extLst>
                </a:gridCol>
                <a:gridCol w="1579472">
                  <a:extLst>
                    <a:ext uri="{9D8B030D-6E8A-4147-A177-3AD203B41FA5}">
                      <a16:colId xmlns:a16="http://schemas.microsoft.com/office/drawing/2014/main" val="543660684"/>
                    </a:ext>
                  </a:extLst>
                </a:gridCol>
                <a:gridCol w="1366030">
                  <a:extLst>
                    <a:ext uri="{9D8B030D-6E8A-4147-A177-3AD203B41FA5}">
                      <a16:colId xmlns:a16="http://schemas.microsoft.com/office/drawing/2014/main" val="678040490"/>
                    </a:ext>
                  </a:extLst>
                </a:gridCol>
              </a:tblGrid>
              <a:tr h="775301">
                <a:tc>
                  <a:txBody>
                    <a:bodyPr/>
                    <a:lstStyle/>
                    <a:p>
                      <a:pPr algn="ctr" fontAlgn="b"/>
                      <a:r>
                        <a:rPr lang="ru-RU" sz="1400" b="1" u="none" strike="noStrike" dirty="0">
                          <a:effectLst/>
                        </a:rPr>
                        <a:t>Наименование доходов</a:t>
                      </a:r>
                      <a:endParaRPr lang="ru-RU" sz="1400" b="1" i="0" u="none" strike="noStrike" dirty="0">
                        <a:effectLst/>
                        <a:latin typeface="Arial" panose="020B0604020202020204" pitchFamily="34" charset="0"/>
                      </a:endParaRPr>
                    </a:p>
                  </a:txBody>
                  <a:tcPr marL="8313" marR="8313" marT="8313" marB="0" anchor="ctr"/>
                </a:tc>
                <a:tc>
                  <a:txBody>
                    <a:bodyPr/>
                    <a:lstStyle/>
                    <a:p>
                      <a:pPr algn="ctr" fontAlgn="ctr"/>
                      <a:r>
                        <a:rPr lang="ru-RU" sz="1400" b="1" u="none" strike="noStrike" dirty="0">
                          <a:effectLst/>
                        </a:rPr>
                        <a:t>План                           на 2020 год</a:t>
                      </a:r>
                      <a:endParaRPr lang="ru-RU" sz="1400" b="1" i="0" u="none" strike="noStrike" dirty="0">
                        <a:effectLst/>
                        <a:latin typeface="Arial" panose="020B0604020202020204" pitchFamily="34" charset="0"/>
                      </a:endParaRPr>
                    </a:p>
                  </a:txBody>
                  <a:tcPr marL="8313" marR="8313" marT="8313" marB="0" anchor="ctr"/>
                </a:tc>
                <a:tc>
                  <a:txBody>
                    <a:bodyPr/>
                    <a:lstStyle/>
                    <a:p>
                      <a:pPr algn="ctr" fontAlgn="ctr"/>
                      <a:r>
                        <a:rPr lang="ru-RU" sz="1400" b="1" u="none" strike="noStrike" dirty="0">
                          <a:effectLst/>
                        </a:rPr>
                        <a:t>Исполнено                за 2020 год</a:t>
                      </a:r>
                      <a:endParaRPr lang="ru-RU" sz="1400" b="1" i="0" u="none" strike="noStrike" dirty="0">
                        <a:effectLst/>
                        <a:latin typeface="Arial" panose="020B0604020202020204" pitchFamily="34" charset="0"/>
                      </a:endParaRPr>
                    </a:p>
                  </a:txBody>
                  <a:tcPr marL="8313" marR="8313" marT="8313" marB="0" anchor="ctr"/>
                </a:tc>
                <a:tc>
                  <a:txBody>
                    <a:bodyPr/>
                    <a:lstStyle/>
                    <a:p>
                      <a:pPr algn="ctr" fontAlgn="ctr"/>
                      <a:r>
                        <a:rPr lang="ru-RU" sz="1400" b="1" u="none" strike="noStrike" dirty="0">
                          <a:effectLst/>
                        </a:rPr>
                        <a:t>%                исполнения</a:t>
                      </a:r>
                      <a:endParaRPr lang="ru-RU" sz="1400" b="1" i="0" u="none" strike="noStrike" dirty="0">
                        <a:effectLst/>
                        <a:latin typeface="Arial" panose="020B0604020202020204" pitchFamily="34" charset="0"/>
                      </a:endParaRPr>
                    </a:p>
                  </a:txBody>
                  <a:tcPr marL="8313" marR="8313" marT="8313" marB="0" anchor="ctr"/>
                </a:tc>
                <a:extLst>
                  <a:ext uri="{0D108BD9-81ED-4DB2-BD59-A6C34878D82A}">
                    <a16:rowId xmlns:a16="http://schemas.microsoft.com/office/drawing/2014/main" val="574359582"/>
                  </a:ext>
                </a:extLst>
              </a:tr>
              <a:tr h="755198">
                <a:tc>
                  <a:txBody>
                    <a:bodyPr/>
                    <a:lstStyle/>
                    <a:p>
                      <a:pPr algn="l" fontAlgn="ctr"/>
                      <a:r>
                        <a:rPr lang="ru-RU" sz="1400" b="1" u="none" strike="noStrike" dirty="0">
                          <a:effectLst/>
                        </a:rPr>
                        <a:t>Дотации бюджетам бюджетной системы Российской Федерации</a:t>
                      </a:r>
                      <a:endParaRPr lang="ru-RU" sz="1400" b="1" i="0" u="none" strike="noStrike" dirty="0">
                        <a:solidFill>
                          <a:srgbClr val="000000"/>
                        </a:solidFill>
                        <a:effectLst/>
                        <a:latin typeface="Arial" panose="020B0604020202020204" pitchFamily="34" charset="0"/>
                      </a:endParaRPr>
                    </a:p>
                  </a:txBody>
                  <a:tcPr marL="8313" marR="8313" marT="8313" marB="0" anchor="ctr"/>
                </a:tc>
                <a:tc>
                  <a:txBody>
                    <a:bodyPr/>
                    <a:lstStyle/>
                    <a:p>
                      <a:pPr algn="r" fontAlgn="b"/>
                      <a:r>
                        <a:rPr lang="ru-RU" sz="1400" b="1" u="none" strike="noStrike" dirty="0">
                          <a:effectLst/>
                        </a:rPr>
                        <a:t>0,0</a:t>
                      </a:r>
                      <a:endParaRPr lang="ru-RU" sz="1400" b="1" i="0" u="none" strike="noStrike" dirty="0">
                        <a:solidFill>
                          <a:srgbClr val="000000"/>
                        </a:solidFill>
                        <a:effectLst/>
                        <a:latin typeface="Arial" panose="020B0604020202020204" pitchFamily="34" charset="0"/>
                      </a:endParaRPr>
                    </a:p>
                  </a:txBody>
                  <a:tcPr marL="8313" marR="8313" marT="8313" marB="0" anchor="b"/>
                </a:tc>
                <a:tc>
                  <a:txBody>
                    <a:bodyPr/>
                    <a:lstStyle/>
                    <a:p>
                      <a:pPr algn="r" fontAlgn="b"/>
                      <a:r>
                        <a:rPr lang="ru-RU" sz="1400" b="1" u="none" strike="noStrike" dirty="0">
                          <a:effectLst/>
                        </a:rPr>
                        <a:t>3 965,0</a:t>
                      </a:r>
                      <a:endParaRPr lang="ru-RU" sz="1400" b="1" i="0" u="none" strike="noStrike" dirty="0">
                        <a:solidFill>
                          <a:srgbClr val="000000"/>
                        </a:solidFill>
                        <a:effectLst/>
                        <a:latin typeface="Arial" panose="020B0604020202020204" pitchFamily="34" charset="0"/>
                      </a:endParaRPr>
                    </a:p>
                  </a:txBody>
                  <a:tcPr marL="8313" marR="8313" marT="8313" marB="0" anchor="b"/>
                </a:tc>
                <a:tc>
                  <a:txBody>
                    <a:bodyPr/>
                    <a:lstStyle/>
                    <a:p>
                      <a:pPr algn="r" fontAlgn="b"/>
                      <a:r>
                        <a:rPr lang="ru-RU" sz="1400" b="1" u="none" strike="noStrike" dirty="0">
                          <a:effectLst/>
                        </a:rPr>
                        <a:t>-</a:t>
                      </a:r>
                      <a:endParaRPr lang="ru-RU" sz="1400" b="1" i="0" u="none" strike="noStrike" dirty="0">
                        <a:effectLst/>
                        <a:latin typeface="Arial" panose="020B0604020202020204" pitchFamily="34" charset="0"/>
                      </a:endParaRPr>
                    </a:p>
                  </a:txBody>
                  <a:tcPr marL="8313" marR="8313" marT="8313" marB="0" anchor="b"/>
                </a:tc>
                <a:extLst>
                  <a:ext uri="{0D108BD9-81ED-4DB2-BD59-A6C34878D82A}">
                    <a16:rowId xmlns:a16="http://schemas.microsoft.com/office/drawing/2014/main" val="3011497039"/>
                  </a:ext>
                </a:extLst>
              </a:tr>
              <a:tr h="755198">
                <a:tc>
                  <a:txBody>
                    <a:bodyPr/>
                    <a:lstStyle/>
                    <a:p>
                      <a:pPr marL="285750" indent="-285750" algn="l" fontAlgn="ctr">
                        <a:buFont typeface="Wingdings" panose="05000000000000000000" pitchFamily="2" charset="2"/>
                        <a:buChar char="Ø"/>
                      </a:pPr>
                      <a:r>
                        <a:rPr lang="ru-RU" sz="1400" u="none" strike="noStrike" dirty="0">
                          <a:effectLst/>
                        </a:rPr>
                        <a:t>Прочие дотации   бюджетам  городских округов  на поощрение муниципальных управленческих команд</a:t>
                      </a:r>
                      <a:endParaRPr lang="ru-RU" sz="1400" b="0" i="0" u="none" strike="noStrike" dirty="0">
                        <a:solidFill>
                          <a:srgbClr val="000000"/>
                        </a:solidFill>
                        <a:effectLst/>
                        <a:latin typeface="Arial" panose="020B0604020202020204" pitchFamily="34" charset="0"/>
                      </a:endParaRPr>
                    </a:p>
                  </a:txBody>
                  <a:tcPr marL="8313" marR="8313" marT="8313" marB="0" anchor="ctr"/>
                </a:tc>
                <a:tc>
                  <a:txBody>
                    <a:bodyPr/>
                    <a:lstStyle/>
                    <a:p>
                      <a:pPr algn="r" fontAlgn="b"/>
                      <a:r>
                        <a:rPr lang="ru-RU" sz="1400" u="none" strike="noStrike">
                          <a:effectLst/>
                        </a:rPr>
                        <a:t>0,0</a:t>
                      </a:r>
                      <a:endParaRPr lang="ru-RU" sz="1400" b="0" i="0" u="none" strike="noStrike">
                        <a:solidFill>
                          <a:srgbClr val="000000"/>
                        </a:solidFill>
                        <a:effectLst/>
                        <a:latin typeface="Arial" panose="020B0604020202020204" pitchFamily="34" charset="0"/>
                      </a:endParaRPr>
                    </a:p>
                  </a:txBody>
                  <a:tcPr marL="8313" marR="8313" marT="8313" marB="0" anchor="b"/>
                </a:tc>
                <a:tc>
                  <a:txBody>
                    <a:bodyPr/>
                    <a:lstStyle/>
                    <a:p>
                      <a:pPr algn="r" fontAlgn="b"/>
                      <a:r>
                        <a:rPr lang="ru-RU" sz="1400" u="none" strike="noStrike" dirty="0">
                          <a:effectLst/>
                        </a:rPr>
                        <a:t>3 965,0</a:t>
                      </a:r>
                      <a:endParaRPr lang="ru-RU" sz="1400" b="0" i="0" u="none" strike="noStrike" dirty="0">
                        <a:effectLst/>
                        <a:latin typeface="Arial Cyr" panose="020B0604020202020204" pitchFamily="34" charset="0"/>
                      </a:endParaRPr>
                    </a:p>
                  </a:txBody>
                  <a:tcPr marL="8313" marR="8313" marT="8313" marB="0" anchor="b"/>
                </a:tc>
                <a:tc>
                  <a:txBody>
                    <a:bodyPr/>
                    <a:lstStyle/>
                    <a:p>
                      <a:pPr algn="r" fontAlgn="b"/>
                      <a:r>
                        <a:rPr lang="ru-RU" sz="1400" u="none" strike="noStrike" dirty="0">
                          <a:effectLst/>
                        </a:rPr>
                        <a:t>-</a:t>
                      </a:r>
                      <a:endParaRPr lang="ru-RU" sz="1400" b="0" i="0" u="none" strike="noStrike" dirty="0">
                        <a:effectLst/>
                        <a:latin typeface="Arial" panose="020B0604020202020204" pitchFamily="34" charset="0"/>
                      </a:endParaRPr>
                    </a:p>
                  </a:txBody>
                  <a:tcPr marL="8313" marR="8313" marT="8313" marB="0" anchor="b"/>
                </a:tc>
                <a:extLst>
                  <a:ext uri="{0D108BD9-81ED-4DB2-BD59-A6C34878D82A}">
                    <a16:rowId xmlns:a16="http://schemas.microsoft.com/office/drawing/2014/main" val="829941884"/>
                  </a:ext>
                </a:extLst>
              </a:tr>
              <a:tr h="377599">
                <a:tc>
                  <a:txBody>
                    <a:bodyPr/>
                    <a:lstStyle/>
                    <a:p>
                      <a:pPr algn="l" fontAlgn="b"/>
                      <a:r>
                        <a:rPr lang="ru-RU" sz="1400" b="1" u="none" strike="noStrike" dirty="0">
                          <a:effectLst/>
                        </a:rPr>
                        <a:t>Иные межбюджетные трансферты</a:t>
                      </a:r>
                      <a:endParaRPr lang="ru-RU" sz="1400" b="1" i="0" u="none" strike="noStrike" dirty="0">
                        <a:effectLst/>
                        <a:latin typeface="Arial" panose="020B0604020202020204" pitchFamily="34" charset="0"/>
                      </a:endParaRPr>
                    </a:p>
                  </a:txBody>
                  <a:tcPr marL="8313" marR="8313" marT="8313" marB="0" anchor="b"/>
                </a:tc>
                <a:tc>
                  <a:txBody>
                    <a:bodyPr/>
                    <a:lstStyle/>
                    <a:p>
                      <a:pPr algn="r" fontAlgn="b"/>
                      <a:r>
                        <a:rPr lang="ru-RU" sz="1400" b="1" u="none" strike="noStrike" dirty="0">
                          <a:effectLst/>
                        </a:rPr>
                        <a:t>24 843,5</a:t>
                      </a:r>
                      <a:endParaRPr lang="ru-RU" sz="1400" b="1" i="0" u="none" strike="noStrike" dirty="0">
                        <a:effectLst/>
                        <a:latin typeface="Arial" panose="020B0604020202020204" pitchFamily="34" charset="0"/>
                      </a:endParaRPr>
                    </a:p>
                  </a:txBody>
                  <a:tcPr marL="8313" marR="8313" marT="8313" marB="0" anchor="b"/>
                </a:tc>
                <a:tc>
                  <a:txBody>
                    <a:bodyPr/>
                    <a:lstStyle/>
                    <a:p>
                      <a:pPr algn="r" fontAlgn="b"/>
                      <a:r>
                        <a:rPr lang="ru-RU" sz="1400" b="1" u="none" strike="noStrike" dirty="0">
                          <a:effectLst/>
                        </a:rPr>
                        <a:t>23 806,8</a:t>
                      </a:r>
                      <a:endParaRPr lang="ru-RU" sz="1400" b="1" i="0" u="none" strike="noStrike" dirty="0">
                        <a:effectLst/>
                        <a:latin typeface="Arial" panose="020B0604020202020204" pitchFamily="34" charset="0"/>
                      </a:endParaRPr>
                    </a:p>
                  </a:txBody>
                  <a:tcPr marL="8313" marR="8313" marT="8313" marB="0" anchor="b"/>
                </a:tc>
                <a:tc>
                  <a:txBody>
                    <a:bodyPr/>
                    <a:lstStyle/>
                    <a:p>
                      <a:pPr algn="r" fontAlgn="b"/>
                      <a:r>
                        <a:rPr lang="ru-RU" sz="1400" b="1" u="none" strike="noStrike" dirty="0">
                          <a:effectLst/>
                        </a:rPr>
                        <a:t>95,8</a:t>
                      </a:r>
                      <a:endParaRPr lang="ru-RU" sz="1400" b="1" i="0" u="none" strike="noStrike" dirty="0">
                        <a:effectLst/>
                        <a:latin typeface="Arial" panose="020B0604020202020204" pitchFamily="34" charset="0"/>
                      </a:endParaRPr>
                    </a:p>
                  </a:txBody>
                  <a:tcPr marL="8313" marR="8313" marT="8313" marB="0" anchor="b"/>
                </a:tc>
                <a:extLst>
                  <a:ext uri="{0D108BD9-81ED-4DB2-BD59-A6C34878D82A}">
                    <a16:rowId xmlns:a16="http://schemas.microsoft.com/office/drawing/2014/main" val="2615739380"/>
                  </a:ext>
                </a:extLst>
              </a:tr>
              <a:tr h="538428">
                <a:tc>
                  <a:txBody>
                    <a:bodyPr/>
                    <a:lstStyle/>
                    <a:p>
                      <a:pPr marL="285750" indent="-285750" algn="l" fontAlgn="b">
                        <a:buFont typeface="Wingdings" panose="05000000000000000000" pitchFamily="2" charset="2"/>
                        <a:buChar char="Ø"/>
                      </a:pPr>
                      <a:r>
                        <a:rPr lang="ru-RU" sz="1400" u="none" strike="noStrike" dirty="0">
                          <a:effectLst/>
                        </a:rPr>
                        <a:t>на возмещение расходов на материально-техническое обеспечение клубов "Активное долголетие"</a:t>
                      </a:r>
                      <a:endParaRPr lang="ru-RU" sz="1400" b="0" i="0" u="none" strike="noStrike" dirty="0">
                        <a:effectLst/>
                        <a:latin typeface="Arial" panose="020B0604020202020204" pitchFamily="34" charset="0"/>
                      </a:endParaRPr>
                    </a:p>
                  </a:txBody>
                  <a:tcPr marL="8313" marR="8313" marT="8313" marB="0" anchor="b"/>
                </a:tc>
                <a:tc>
                  <a:txBody>
                    <a:bodyPr/>
                    <a:lstStyle/>
                    <a:p>
                      <a:pPr algn="r" fontAlgn="b"/>
                      <a:r>
                        <a:rPr lang="ru-RU" sz="1400" u="none" strike="noStrike">
                          <a:effectLst/>
                        </a:rPr>
                        <a:t>1 036,7</a:t>
                      </a:r>
                      <a:endParaRPr lang="ru-RU" sz="1400" b="0" i="0" u="none" strike="noStrike">
                        <a:effectLst/>
                        <a:latin typeface="Arial" panose="020B0604020202020204" pitchFamily="34" charset="0"/>
                      </a:endParaRPr>
                    </a:p>
                  </a:txBody>
                  <a:tcPr marL="8313" marR="8313" marT="8313" marB="0" anchor="b"/>
                </a:tc>
                <a:tc>
                  <a:txBody>
                    <a:bodyPr/>
                    <a:lstStyle/>
                    <a:p>
                      <a:pPr algn="r" fontAlgn="b"/>
                      <a:r>
                        <a:rPr lang="ru-RU" sz="1400" u="none" strike="noStrike">
                          <a:effectLst/>
                        </a:rPr>
                        <a:t>0,0</a:t>
                      </a:r>
                      <a:endParaRPr lang="ru-RU" sz="1400" b="0" i="0" u="none" strike="noStrike">
                        <a:effectLst/>
                        <a:latin typeface="Arial" panose="020B0604020202020204" pitchFamily="34" charset="0"/>
                      </a:endParaRPr>
                    </a:p>
                  </a:txBody>
                  <a:tcPr marL="8313" marR="8313" marT="8313" marB="0" anchor="b"/>
                </a:tc>
                <a:tc>
                  <a:txBody>
                    <a:bodyPr/>
                    <a:lstStyle/>
                    <a:p>
                      <a:pPr algn="r" fontAlgn="b"/>
                      <a:r>
                        <a:rPr lang="ru-RU" sz="1400" u="none" strike="noStrike" dirty="0">
                          <a:effectLst/>
                        </a:rPr>
                        <a:t>0,0</a:t>
                      </a:r>
                      <a:endParaRPr lang="ru-RU" sz="1400" b="0" i="0" u="none" strike="noStrike" dirty="0">
                        <a:effectLst/>
                        <a:latin typeface="Arial" panose="020B0604020202020204" pitchFamily="34" charset="0"/>
                      </a:endParaRPr>
                    </a:p>
                  </a:txBody>
                  <a:tcPr marL="8313" marR="8313" marT="8313" marB="0" anchor="b"/>
                </a:tc>
                <a:extLst>
                  <a:ext uri="{0D108BD9-81ED-4DB2-BD59-A6C34878D82A}">
                    <a16:rowId xmlns:a16="http://schemas.microsoft.com/office/drawing/2014/main" val="2567842879"/>
                  </a:ext>
                </a:extLst>
              </a:tr>
              <a:tr h="1190485">
                <a:tc>
                  <a:txBody>
                    <a:bodyPr/>
                    <a:lstStyle/>
                    <a:p>
                      <a:pPr marL="285750" indent="-285750" algn="l" fontAlgn="b">
                        <a:buFont typeface="Wingdings" panose="05000000000000000000" pitchFamily="2" charset="2"/>
                        <a:buChar char="Ø"/>
                      </a:pPr>
                      <a:r>
                        <a:rPr lang="ru-RU" sz="1400" u="none" strike="noStrike" dirty="0">
                          <a:effectLst/>
                        </a:rPr>
                        <a:t>Прочие межбюджетные трансферты, передаваемые бюджетам городских округов из Резервного фонда Правительства Московской области, на финансовое обеспечение непредвиденных расходов для проведения аварийно-восстановительных работ по ремонту участка самотечного коллектора хозяйственно-бытовой канализации Д-900 мм по адресу: Московская область, </a:t>
                      </a:r>
                      <a:r>
                        <a:rPr lang="ru-RU" sz="1400" u="none" strike="noStrike" dirty="0" err="1">
                          <a:effectLst/>
                        </a:rPr>
                        <a:t>г.Долгопрудный</a:t>
                      </a:r>
                      <a:r>
                        <a:rPr lang="ru-RU" sz="1400" u="none" strike="noStrike" dirty="0">
                          <a:effectLst/>
                        </a:rPr>
                        <a:t>, мкр-н. Шереметьевский, ул. Загорская, в районе д.1.</a:t>
                      </a:r>
                      <a:endParaRPr lang="ru-RU" sz="1400" b="0" i="0" u="none" strike="noStrike" dirty="0">
                        <a:effectLst/>
                        <a:latin typeface="Arial" panose="020B0604020202020204" pitchFamily="34" charset="0"/>
                      </a:endParaRPr>
                    </a:p>
                  </a:txBody>
                  <a:tcPr marL="8313" marR="8313" marT="8313" marB="0" anchor="b"/>
                </a:tc>
                <a:tc>
                  <a:txBody>
                    <a:bodyPr/>
                    <a:lstStyle/>
                    <a:p>
                      <a:pPr algn="r" fontAlgn="b"/>
                      <a:r>
                        <a:rPr lang="ru-RU" sz="1400" u="none" strike="noStrike">
                          <a:effectLst/>
                        </a:rPr>
                        <a:t>23 806,8</a:t>
                      </a:r>
                      <a:endParaRPr lang="ru-RU" sz="1400" b="0" i="0" u="none" strike="noStrike">
                        <a:effectLst/>
                        <a:latin typeface="Arial" panose="020B0604020202020204" pitchFamily="34" charset="0"/>
                      </a:endParaRPr>
                    </a:p>
                  </a:txBody>
                  <a:tcPr marL="8313" marR="8313" marT="8313" marB="0" anchor="b"/>
                </a:tc>
                <a:tc>
                  <a:txBody>
                    <a:bodyPr/>
                    <a:lstStyle/>
                    <a:p>
                      <a:pPr algn="r" fontAlgn="b"/>
                      <a:r>
                        <a:rPr lang="ru-RU" sz="1400" u="none" strike="noStrike">
                          <a:effectLst/>
                        </a:rPr>
                        <a:t>23 806,8</a:t>
                      </a:r>
                      <a:endParaRPr lang="ru-RU" sz="1400" b="0" i="0" u="none" strike="noStrike">
                        <a:effectLst/>
                        <a:latin typeface="Arial Cyr" panose="020B0604020202020204" pitchFamily="34" charset="0"/>
                      </a:endParaRPr>
                    </a:p>
                  </a:txBody>
                  <a:tcPr marL="8313" marR="8313" marT="8313" marB="0" anchor="b"/>
                </a:tc>
                <a:tc>
                  <a:txBody>
                    <a:bodyPr/>
                    <a:lstStyle/>
                    <a:p>
                      <a:pPr algn="r" fontAlgn="b"/>
                      <a:r>
                        <a:rPr lang="ru-RU" sz="1400" u="none" strike="noStrike" dirty="0">
                          <a:effectLst/>
                        </a:rPr>
                        <a:t>100,0</a:t>
                      </a:r>
                      <a:endParaRPr lang="ru-RU" sz="1400" b="0" i="0" u="none" strike="noStrike" dirty="0">
                        <a:effectLst/>
                        <a:latin typeface="Arial" panose="020B0604020202020204" pitchFamily="34" charset="0"/>
                      </a:endParaRPr>
                    </a:p>
                  </a:txBody>
                  <a:tcPr marL="8313" marR="8313" marT="8313" marB="0" anchor="b"/>
                </a:tc>
                <a:extLst>
                  <a:ext uri="{0D108BD9-81ED-4DB2-BD59-A6C34878D82A}">
                    <a16:rowId xmlns:a16="http://schemas.microsoft.com/office/drawing/2014/main" val="2148468700"/>
                  </a:ext>
                </a:extLst>
              </a:tr>
            </a:tbl>
          </a:graphicData>
        </a:graphic>
      </p:graphicFrame>
      <p:sp>
        <p:nvSpPr>
          <p:cNvPr id="4" name="Номер слайда 3">
            <a:extLst>
              <a:ext uri="{FF2B5EF4-FFF2-40B4-BE49-F238E27FC236}">
                <a16:creationId xmlns:a16="http://schemas.microsoft.com/office/drawing/2014/main" id="{1B9A9A4C-6FA0-478B-840F-D971A902D7E0}"/>
              </a:ext>
            </a:extLst>
          </p:cNvPr>
          <p:cNvSpPr>
            <a:spLocks noGrp="1"/>
          </p:cNvSpPr>
          <p:nvPr>
            <p:ph type="sldNum" sz="quarter" idx="12"/>
          </p:nvPr>
        </p:nvSpPr>
        <p:spPr/>
        <p:txBody>
          <a:bodyPr/>
          <a:lstStyle/>
          <a:p>
            <a:fld id="{F203300F-B5E5-4D9E-9381-383162CC59FB}" type="slidenum">
              <a:rPr lang="ru-RU" smtClean="0"/>
              <a:pPr/>
              <a:t>14</a:t>
            </a:fld>
            <a:endParaRPr lang="ru-RU" dirty="0"/>
          </a:p>
        </p:txBody>
      </p:sp>
      <p:sp>
        <p:nvSpPr>
          <p:cNvPr id="7" name="Заголовок 1">
            <a:extLst>
              <a:ext uri="{FF2B5EF4-FFF2-40B4-BE49-F238E27FC236}">
                <a16:creationId xmlns:a16="http://schemas.microsoft.com/office/drawing/2014/main" id="{2CF7CD8E-48BF-437D-8055-DB8F0F5CF558}"/>
              </a:ext>
            </a:extLst>
          </p:cNvPr>
          <p:cNvSpPr txBox="1">
            <a:spLocks/>
          </p:cNvSpPr>
          <p:nvPr/>
        </p:nvSpPr>
        <p:spPr>
          <a:xfrm>
            <a:off x="845126" y="224288"/>
            <a:ext cx="10826413" cy="3364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800" dirty="0"/>
              <a:t>Информация о межбюджетных трансфертах в 2020 году</a:t>
            </a:r>
          </a:p>
        </p:txBody>
      </p:sp>
      <p:sp>
        <p:nvSpPr>
          <p:cNvPr id="8" name="Прямоугольник 7">
            <a:extLst>
              <a:ext uri="{FF2B5EF4-FFF2-40B4-BE49-F238E27FC236}">
                <a16:creationId xmlns:a16="http://schemas.microsoft.com/office/drawing/2014/main" id="{7BA3F03C-5A42-4E0D-9638-F71CF791F215}"/>
              </a:ext>
            </a:extLst>
          </p:cNvPr>
          <p:cNvSpPr/>
          <p:nvPr/>
        </p:nvSpPr>
        <p:spPr>
          <a:xfrm>
            <a:off x="10977744" y="883105"/>
            <a:ext cx="847155" cy="276999"/>
          </a:xfrm>
          <a:prstGeom prst="rect">
            <a:avLst/>
          </a:prstGeom>
        </p:spPr>
        <p:txBody>
          <a:bodyPr wrap="none">
            <a:spAutoFit/>
          </a:bodyPr>
          <a:lstStyle/>
          <a:p>
            <a:r>
              <a:rPr lang="ru-RU" sz="1200" dirty="0"/>
              <a:t>(тыс. руб.)</a:t>
            </a:r>
          </a:p>
        </p:txBody>
      </p:sp>
      <p:pic>
        <p:nvPicPr>
          <p:cNvPr id="10" name="Объект 6">
            <a:extLst>
              <a:ext uri="{FF2B5EF4-FFF2-40B4-BE49-F238E27FC236}">
                <a16:creationId xmlns:a16="http://schemas.microsoft.com/office/drawing/2014/main" id="{DF043CF7-83F3-4BAE-BEE8-D64CAAA5C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7871131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15</a:t>
            </a:fld>
            <a:endParaRPr lang="ru-RU" dirty="0"/>
          </a:p>
        </p:txBody>
      </p:sp>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6" y="127961"/>
            <a:ext cx="10826413" cy="384741"/>
          </a:xfrm>
        </p:spPr>
        <p:txBody>
          <a:bodyPr>
            <a:noAutofit/>
          </a:bodyPr>
          <a:lstStyle/>
          <a:p>
            <a:pPr algn="ctr"/>
            <a:r>
              <a:rPr lang="ru-RU" sz="2800" dirty="0"/>
              <a:t>Информация о межбюджетных трансфертах в 2021 году</a:t>
            </a:r>
          </a:p>
        </p:txBody>
      </p:sp>
      <p:graphicFrame>
        <p:nvGraphicFramePr>
          <p:cNvPr id="7" name="Таблица 6">
            <a:extLst>
              <a:ext uri="{FF2B5EF4-FFF2-40B4-BE49-F238E27FC236}">
                <a16:creationId xmlns:a16="http://schemas.microsoft.com/office/drawing/2014/main" id="{CE175154-DCC1-4813-BB07-47DF01CF2F74}"/>
              </a:ext>
            </a:extLst>
          </p:cNvPr>
          <p:cNvGraphicFramePr>
            <a:graphicFrameLocks noGrp="1"/>
          </p:cNvGraphicFramePr>
          <p:nvPr>
            <p:extLst>
              <p:ext uri="{D42A27DB-BD31-4B8C-83A1-F6EECF244321}">
                <p14:modId xmlns:p14="http://schemas.microsoft.com/office/powerpoint/2010/main" val="601245883"/>
              </p:ext>
            </p:extLst>
          </p:nvPr>
        </p:nvGraphicFramePr>
        <p:xfrm>
          <a:off x="292729" y="769535"/>
          <a:ext cx="11606541" cy="5723340"/>
        </p:xfrm>
        <a:graphic>
          <a:graphicData uri="http://schemas.openxmlformats.org/drawingml/2006/table">
            <a:tbl>
              <a:tblPr>
                <a:tableStyleId>{5C22544A-7EE6-4342-B048-85BDC9FD1C3A}</a:tableStyleId>
              </a:tblPr>
              <a:tblGrid>
                <a:gridCol w="10567476">
                  <a:extLst>
                    <a:ext uri="{9D8B030D-6E8A-4147-A177-3AD203B41FA5}">
                      <a16:colId xmlns:a16="http://schemas.microsoft.com/office/drawing/2014/main" val="536101537"/>
                    </a:ext>
                  </a:extLst>
                </a:gridCol>
                <a:gridCol w="1039065">
                  <a:extLst>
                    <a:ext uri="{9D8B030D-6E8A-4147-A177-3AD203B41FA5}">
                      <a16:colId xmlns:a16="http://schemas.microsoft.com/office/drawing/2014/main" val="2594326414"/>
                    </a:ext>
                  </a:extLst>
                </a:gridCol>
              </a:tblGrid>
              <a:tr h="664171">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Уточненный план                           2021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25449">
                <a:tc>
                  <a:txBody>
                    <a:bodyPr/>
                    <a:lstStyle/>
                    <a:p>
                      <a:pPr algn="l" fontAlgn="b"/>
                      <a:r>
                        <a:rPr lang="ru-RU" sz="1200" b="1" u="none" strike="noStrike" dirty="0">
                          <a:effectLst/>
                          <a:latin typeface="+mn-lt"/>
                        </a:rPr>
                        <a:t>Субсидии от других бюджетов бюджетной системы, в том числе:</a:t>
                      </a:r>
                      <a:endParaRPr lang="ru-RU" sz="1200" b="1" i="0" u="none" strike="noStrike" dirty="0">
                        <a:effectLst/>
                        <a:latin typeface="+mn-lt"/>
                      </a:endParaRPr>
                    </a:p>
                  </a:txBody>
                  <a:tcPr marL="2422" marR="2422" marT="2422" marB="0" anchor="b"/>
                </a:tc>
                <a:tc>
                  <a:txBody>
                    <a:bodyPr/>
                    <a:lstStyle/>
                    <a:p>
                      <a:pPr algn="r" fontAlgn="b"/>
                      <a:r>
                        <a:rPr lang="ru-RU" sz="1200" b="1" i="0" u="none" strike="noStrike" dirty="0">
                          <a:effectLst/>
                          <a:latin typeface="+mn-lt"/>
                        </a:rPr>
                        <a:t>373 788,5</a:t>
                      </a:r>
                    </a:p>
                  </a:txBody>
                  <a:tcPr marL="8313" marR="8313" marT="8313" marB="0" anchor="b"/>
                </a:tc>
                <a:extLst>
                  <a:ext uri="{0D108BD9-81ED-4DB2-BD59-A6C34878D82A}">
                    <a16:rowId xmlns:a16="http://schemas.microsoft.com/office/drawing/2014/main" val="2013840789"/>
                  </a:ext>
                </a:extLst>
              </a:tr>
              <a:tr h="416475">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8313" marR="8313" marT="8313" marB="0" anchor="ctr"/>
                </a:tc>
                <a:tc>
                  <a:txBody>
                    <a:bodyPr/>
                    <a:lstStyle/>
                    <a:p>
                      <a:pPr algn="r" fontAlgn="b"/>
                      <a:r>
                        <a:rPr lang="ru-RU" sz="1000" b="0" i="0" u="none" strike="noStrike" dirty="0">
                          <a:effectLst/>
                          <a:latin typeface="+mn-lt"/>
                        </a:rPr>
                        <a:t>37 525,0</a:t>
                      </a:r>
                    </a:p>
                  </a:txBody>
                  <a:tcPr marL="8313" marR="8313" marT="8313" marB="0" anchor="b"/>
                </a:tc>
                <a:extLst>
                  <a:ext uri="{0D108BD9-81ED-4DB2-BD59-A6C34878D82A}">
                    <a16:rowId xmlns:a16="http://schemas.microsoft.com/office/drawing/2014/main" val="4068210654"/>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Субсидии бюджетам городских округов на реализацию мероприятий по обеспечению жильем молодых семей</a:t>
                      </a:r>
                    </a:p>
                  </a:txBody>
                  <a:tcPr marL="8313" marR="8313" marT="8313" marB="0" anchor="ctr"/>
                </a:tc>
                <a:tc>
                  <a:txBody>
                    <a:bodyPr/>
                    <a:lstStyle/>
                    <a:p>
                      <a:pPr algn="r" fontAlgn="b"/>
                      <a:r>
                        <a:rPr lang="ru-RU" sz="1000" b="0" i="0" u="none" strike="noStrike" dirty="0">
                          <a:effectLst/>
                          <a:latin typeface="+mn-lt"/>
                        </a:rPr>
                        <a:t>3 128,3</a:t>
                      </a:r>
                    </a:p>
                  </a:txBody>
                  <a:tcPr marL="8313" marR="8313" marT="8313" marB="0" anchor="b"/>
                </a:tc>
                <a:extLst>
                  <a:ext uri="{0D108BD9-81ED-4DB2-BD59-A6C34878D82A}">
                    <a16:rowId xmlns:a16="http://schemas.microsoft.com/office/drawing/2014/main" val="975791610"/>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создание и ремонт пешеходных коммуникаций)</a:t>
                      </a:r>
                    </a:p>
                  </a:txBody>
                  <a:tcPr marL="8313" marR="8313" marT="8313" marB="0" anchor="ctr"/>
                </a:tc>
                <a:tc>
                  <a:txBody>
                    <a:bodyPr/>
                    <a:lstStyle/>
                    <a:p>
                      <a:pPr algn="r" fontAlgn="b"/>
                      <a:r>
                        <a:rPr lang="ru-RU" sz="1000" b="0" i="0" u="none" strike="noStrike">
                          <a:effectLst/>
                          <a:latin typeface="+mn-lt"/>
                        </a:rPr>
                        <a:t>3 441,9</a:t>
                      </a:r>
                    </a:p>
                  </a:txBody>
                  <a:tcPr marL="8313" marR="8313" marT="8313" marB="0" anchor="b"/>
                </a:tc>
                <a:extLst>
                  <a:ext uri="{0D108BD9-81ED-4DB2-BD59-A6C34878D82A}">
                    <a16:rowId xmlns:a16="http://schemas.microsoft.com/office/drawing/2014/main" val="2744250062"/>
                  </a:ext>
                </a:extLst>
              </a:tr>
              <a:tr h="416475">
                <a:tc>
                  <a:txBody>
                    <a:bodyPr/>
                    <a:lstStyle/>
                    <a:p>
                      <a:pPr marL="171450" indent="-171450" algn="just"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реализацию проектов граждан, сформированных в рамках практик инициативного бюджетирования)</a:t>
                      </a:r>
                    </a:p>
                  </a:txBody>
                  <a:tcPr marL="8313" marR="8313" marT="8313" marB="0" anchor="ctr"/>
                </a:tc>
                <a:tc>
                  <a:txBody>
                    <a:bodyPr/>
                    <a:lstStyle/>
                    <a:p>
                      <a:pPr algn="r" fontAlgn="b"/>
                      <a:r>
                        <a:rPr lang="ru-RU" sz="1000" b="0" i="0" u="none" strike="noStrike" dirty="0">
                          <a:effectLst/>
                          <a:latin typeface="+mn-lt"/>
                        </a:rPr>
                        <a:t>9 023,0</a:t>
                      </a:r>
                    </a:p>
                  </a:txBody>
                  <a:tcPr marL="8313" marR="8313" marT="8313" marB="0" anchor="b"/>
                </a:tc>
                <a:extLst>
                  <a:ext uri="{0D108BD9-81ED-4DB2-BD59-A6C34878D82A}">
                    <a16:rowId xmlns:a16="http://schemas.microsoft.com/office/drawing/2014/main" val="1619102335"/>
                  </a:ext>
                </a:extLst>
              </a:tr>
              <a:tr h="416475">
                <a:tc>
                  <a:txBody>
                    <a:bodyPr/>
                    <a:lstStyle/>
                    <a:p>
                      <a:pPr marL="171450" indent="-171450" algn="l" fontAlgn="b">
                        <a:buFont typeface="Wingdings" panose="05000000000000000000" pitchFamily="2" charset="2"/>
                        <a:buChar char="Ø"/>
                      </a:pPr>
                      <a:r>
                        <a:rPr lang="ru-RU" sz="1000" b="0" i="0" u="none" strike="noStrike" dirty="0">
                          <a:solidFill>
                            <a:srgbClr val="000000"/>
                          </a:solidFill>
                          <a:effectLst/>
                          <a:latin typeface="+mn-lt"/>
                        </a:rPr>
                        <a:t>Прочие субсидии бюджетам городских округов (на улучшение архитектурно-художественного облика улиц городов</a:t>
                      </a:r>
                    </a:p>
                  </a:txBody>
                  <a:tcPr marL="8313" marR="8313" marT="8313" marB="0" anchor="ctr"/>
                </a:tc>
                <a:tc>
                  <a:txBody>
                    <a:bodyPr/>
                    <a:lstStyle/>
                    <a:p>
                      <a:pPr algn="r" fontAlgn="b"/>
                      <a:r>
                        <a:rPr lang="ru-RU" sz="1000" b="0" i="0" u="none" strike="noStrike">
                          <a:effectLst/>
                          <a:latin typeface="+mn-lt"/>
                        </a:rPr>
                        <a:t>25 247,0</a:t>
                      </a:r>
                    </a:p>
                  </a:txBody>
                  <a:tcPr marL="8313" marR="8313" marT="8313" marB="0" anchor="b"/>
                </a:tc>
                <a:extLst>
                  <a:ext uri="{0D108BD9-81ED-4DB2-BD59-A6C34878D82A}">
                    <a16:rowId xmlns:a16="http://schemas.microsoft.com/office/drawing/2014/main" val="4183788075"/>
                  </a:ext>
                </a:extLst>
              </a:tr>
              <a:tr h="714799">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установку, монтаж и настройку </a:t>
                      </a:r>
                      <a:r>
                        <a:rPr lang="ru-RU" sz="1000" b="0" i="0" u="none" strike="noStrike" dirty="0" err="1">
                          <a:effectLst/>
                          <a:latin typeface="+mn-lt"/>
                        </a:rPr>
                        <a:t>ip</a:t>
                      </a:r>
                      <a:r>
                        <a:rPr lang="ru-RU" sz="1000" b="0" i="0" u="none" strike="noStrike" dirty="0">
                          <a:effectLst/>
                          <a:latin typeface="+mn-lt"/>
                        </a:rPr>
                        <a:t>-камер, приобретенных в рамках предоставленной субсидии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8313" marR="8313" marT="8313" marB="0" anchor="ctr"/>
                </a:tc>
                <a:tc>
                  <a:txBody>
                    <a:bodyPr/>
                    <a:lstStyle/>
                    <a:p>
                      <a:pPr algn="r" fontAlgn="b"/>
                      <a:r>
                        <a:rPr lang="ru-RU" sz="1000" b="0" i="0" u="none" strike="noStrike" dirty="0">
                          <a:effectLst/>
                          <a:latin typeface="+mn-lt"/>
                        </a:rPr>
                        <a:t>405,0</a:t>
                      </a:r>
                    </a:p>
                  </a:txBody>
                  <a:tcPr marL="8313" marR="8313" marT="8313" marB="0" anchor="b"/>
                </a:tc>
                <a:extLst>
                  <a:ext uri="{0D108BD9-81ED-4DB2-BD59-A6C34878D82A}">
                    <a16:rowId xmlns:a16="http://schemas.microsoft.com/office/drawing/2014/main" val="3238213342"/>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устройство контейнерных площадок)</a:t>
                      </a:r>
                    </a:p>
                  </a:txBody>
                  <a:tcPr marL="8313" marR="8313" marT="8313" marB="0" anchor="ctr"/>
                </a:tc>
                <a:tc>
                  <a:txBody>
                    <a:bodyPr/>
                    <a:lstStyle/>
                    <a:p>
                      <a:pPr algn="r" fontAlgn="b"/>
                      <a:r>
                        <a:rPr lang="ru-RU" sz="1000" b="0" i="0" u="none" strike="noStrike" dirty="0">
                          <a:effectLst/>
                          <a:latin typeface="+mn-lt"/>
                        </a:rPr>
                        <a:t>9 681,4</a:t>
                      </a:r>
                    </a:p>
                  </a:txBody>
                  <a:tcPr marL="8313" marR="8313" marT="8313" marB="0" anchor="b"/>
                </a:tc>
                <a:extLst>
                  <a:ext uri="{0D108BD9-81ED-4DB2-BD59-A6C34878D82A}">
                    <a16:rowId xmlns:a16="http://schemas.microsoft.com/office/drawing/2014/main" val="1511347847"/>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ремонт подъездов многоквартирных домов)</a:t>
                      </a:r>
                    </a:p>
                  </a:txBody>
                  <a:tcPr marL="8313" marR="8313" marT="8313" marB="0" anchor="ctr"/>
                </a:tc>
                <a:tc>
                  <a:txBody>
                    <a:bodyPr/>
                    <a:lstStyle/>
                    <a:p>
                      <a:pPr algn="r" fontAlgn="b"/>
                      <a:r>
                        <a:rPr lang="ru-RU" sz="1000" b="0" i="0" u="none" strike="noStrike" dirty="0">
                          <a:effectLst/>
                          <a:latin typeface="+mn-lt"/>
                        </a:rPr>
                        <a:t>5 258,3</a:t>
                      </a:r>
                    </a:p>
                  </a:txBody>
                  <a:tcPr marL="8313" marR="8313" marT="8313" marB="0" anchor="b"/>
                </a:tc>
                <a:extLst>
                  <a:ext uri="{0D108BD9-81ED-4DB2-BD59-A6C34878D82A}">
                    <a16:rowId xmlns:a16="http://schemas.microsoft.com/office/drawing/2014/main" val="3195010141"/>
                  </a:ext>
                </a:extLst>
              </a:tr>
              <a:tr h="519164">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 а также их техническая поддержка )</a:t>
                      </a:r>
                    </a:p>
                  </a:txBody>
                  <a:tcPr marL="8313" marR="8313" marT="8313" marB="0" anchor="ctr"/>
                </a:tc>
                <a:tc>
                  <a:txBody>
                    <a:bodyPr/>
                    <a:lstStyle/>
                    <a:p>
                      <a:pPr algn="r" fontAlgn="b"/>
                      <a:r>
                        <a:rPr lang="ru-RU" sz="1000" b="0" i="0" u="none" strike="noStrike" dirty="0">
                          <a:effectLst/>
                          <a:latin typeface="+mn-lt"/>
                        </a:rPr>
                        <a:t>163,0</a:t>
                      </a:r>
                    </a:p>
                  </a:txBody>
                  <a:tcPr marL="8313" marR="8313" marT="8313" marB="0" anchor="b"/>
                </a:tc>
                <a:extLst>
                  <a:ext uri="{0D108BD9-81ED-4DB2-BD59-A6C34878D82A}">
                    <a16:rowId xmlns:a16="http://schemas.microsoft.com/office/drawing/2014/main" val="3504202824"/>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8313" marR="8313" marT="8313" marB="0" anchor="ctr"/>
                </a:tc>
                <a:tc>
                  <a:txBody>
                    <a:bodyPr/>
                    <a:lstStyle/>
                    <a:p>
                      <a:pPr algn="r" fontAlgn="b"/>
                      <a:r>
                        <a:rPr lang="ru-RU" sz="1000" b="0" i="0" u="none" strike="noStrike" dirty="0">
                          <a:effectLst/>
                          <a:latin typeface="+mn-lt"/>
                        </a:rPr>
                        <a:t>3 622,0</a:t>
                      </a:r>
                    </a:p>
                  </a:txBody>
                  <a:tcPr marL="8313" marR="8313" marT="8313" marB="0" anchor="b"/>
                </a:tc>
                <a:extLst>
                  <a:ext uri="{0D108BD9-81ED-4DB2-BD59-A6C34878D82A}">
                    <a16:rowId xmlns:a16="http://schemas.microsoft.com/office/drawing/2014/main" val="3087435640"/>
                  </a:ext>
                </a:extLst>
              </a:tr>
              <a:tr h="214873">
                <a:tc>
                  <a:txBody>
                    <a:bodyPr/>
                    <a:lstStyle/>
                    <a:p>
                      <a:pPr marL="171450" indent="-171450" algn="l" fontAlgn="b">
                        <a:buFont typeface="Wingdings" panose="05000000000000000000" pitchFamily="2" charset="2"/>
                        <a:buChar char="Ø"/>
                      </a:pPr>
                      <a:r>
                        <a:rPr lang="ru-RU" sz="1000" b="0" i="0" u="none" strike="noStrike">
                          <a:effectLst/>
                          <a:latin typeface="+mn-lt"/>
                        </a:rPr>
                        <a:t>Прочие субсидии  бюджетам городских округов  (на ремонт дворовых территорий)</a:t>
                      </a:r>
                    </a:p>
                  </a:txBody>
                  <a:tcPr marL="8313" marR="8313" marT="8313" marB="0" anchor="ctr"/>
                </a:tc>
                <a:tc>
                  <a:txBody>
                    <a:bodyPr/>
                    <a:lstStyle/>
                    <a:p>
                      <a:pPr algn="r" fontAlgn="b"/>
                      <a:r>
                        <a:rPr lang="ru-RU" sz="1000" b="0" i="0" u="none" strike="noStrike" dirty="0">
                          <a:effectLst/>
                          <a:latin typeface="+mn-lt"/>
                        </a:rPr>
                        <a:t>5 842,3</a:t>
                      </a:r>
                    </a:p>
                  </a:txBody>
                  <a:tcPr marL="8313" marR="8313" marT="8313" marB="0" anchor="b"/>
                </a:tc>
                <a:extLst>
                  <a:ext uri="{0D108BD9-81ED-4DB2-BD59-A6C34878D82A}">
                    <a16:rowId xmlns:a16="http://schemas.microsoft.com/office/drawing/2014/main" val="1771194197"/>
                  </a:ext>
                </a:extLst>
              </a:tr>
              <a:tr h="214873">
                <a:tc>
                  <a:txBody>
                    <a:bodyPr/>
                    <a:lstStyle/>
                    <a:p>
                      <a:pPr marL="171450" indent="-171450" algn="l" fontAlgn="b">
                        <a:buFont typeface="Wingdings" panose="05000000000000000000" pitchFamily="2" charset="2"/>
                        <a:buChar char="Ø"/>
                      </a:pPr>
                      <a:r>
                        <a:rPr lang="ru-RU" sz="1000" b="0" i="0" u="none" strike="noStrike">
                          <a:effectLst/>
                          <a:latin typeface="+mn-lt"/>
                        </a:rPr>
                        <a:t>Прочие субсидии  бюджетам городских округов  (на строительство и реконструкцию объектов коммунальной инфраструктуры</a:t>
                      </a:r>
                    </a:p>
                  </a:txBody>
                  <a:tcPr marL="8313" marR="8313" marT="8313" marB="0" anchor="ctr"/>
                </a:tc>
                <a:tc>
                  <a:txBody>
                    <a:bodyPr/>
                    <a:lstStyle/>
                    <a:p>
                      <a:pPr algn="r" fontAlgn="b"/>
                      <a:r>
                        <a:rPr lang="ru-RU" sz="1000" b="0" i="0" u="none" strike="noStrike" dirty="0">
                          <a:effectLst/>
                          <a:latin typeface="+mn-lt"/>
                        </a:rPr>
                        <a:t>8 490,3</a:t>
                      </a:r>
                    </a:p>
                  </a:txBody>
                  <a:tcPr marL="8313" marR="8313" marT="8313" marB="0" anchor="b"/>
                </a:tc>
                <a:extLst>
                  <a:ext uri="{0D108BD9-81ED-4DB2-BD59-A6C34878D82A}">
                    <a16:rowId xmlns:a16="http://schemas.microsoft.com/office/drawing/2014/main" val="2117146787"/>
                  </a:ext>
                </a:extLst>
              </a:tr>
              <a:tr h="214873">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организацию транспортного обслуживания населения по муниципальным маршрутам регулярных перевозок по регулярным тарифам)</a:t>
                      </a:r>
                    </a:p>
                  </a:txBody>
                  <a:tcPr marL="8313" marR="8313" marT="8313" marB="0" anchor="ctr"/>
                </a:tc>
                <a:tc>
                  <a:txBody>
                    <a:bodyPr/>
                    <a:lstStyle/>
                    <a:p>
                      <a:pPr algn="r" fontAlgn="b"/>
                      <a:r>
                        <a:rPr lang="ru-RU" sz="1000" b="0" i="0" u="none" strike="noStrike" dirty="0">
                          <a:effectLst/>
                          <a:latin typeface="+mn-lt"/>
                        </a:rPr>
                        <a:t>29 975,0</a:t>
                      </a:r>
                    </a:p>
                  </a:txBody>
                  <a:tcPr marL="8313" marR="8313" marT="8313" marB="0" anchor="b"/>
                </a:tc>
                <a:extLst>
                  <a:ext uri="{0D108BD9-81ED-4DB2-BD59-A6C34878D82A}">
                    <a16:rowId xmlns:a16="http://schemas.microsoft.com/office/drawing/2014/main" val="2986584988"/>
                  </a:ext>
                </a:extLst>
              </a:tr>
              <a:tr h="416475">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обустройство и установку детских игровых площадок на территории муниципальных образований Московской области)</a:t>
                      </a:r>
                    </a:p>
                  </a:txBody>
                  <a:tcPr marL="8313" marR="8313" marT="8313" marB="0" anchor="ctr"/>
                </a:tc>
                <a:tc>
                  <a:txBody>
                    <a:bodyPr/>
                    <a:lstStyle/>
                    <a:p>
                      <a:pPr algn="r" fontAlgn="b"/>
                      <a:r>
                        <a:rPr lang="ru-RU" sz="1000" b="0" i="0" u="none" strike="noStrike" dirty="0">
                          <a:effectLst/>
                          <a:latin typeface="+mn-lt"/>
                        </a:rPr>
                        <a:t>11 000,0</a:t>
                      </a:r>
                    </a:p>
                  </a:txBody>
                  <a:tcPr marL="8313" marR="8313" marT="8313" marB="0" anchor="b"/>
                </a:tc>
                <a:extLst>
                  <a:ext uri="{0D108BD9-81ED-4DB2-BD59-A6C34878D82A}">
                    <a16:rowId xmlns:a16="http://schemas.microsoft.com/office/drawing/2014/main" val="2243662301"/>
                  </a:ext>
                </a:extLst>
              </a:tr>
              <a:tr h="214873">
                <a:tc>
                  <a:txBody>
                    <a:bodyPr/>
                    <a:lstStyle/>
                    <a:p>
                      <a:pPr marL="171450" indent="-171450" algn="l" fontAlgn="b">
                        <a:buFont typeface="Wingdings" panose="05000000000000000000" pitchFamily="2" charset="2"/>
                        <a:buChar char="Ø"/>
                      </a:pPr>
                      <a:r>
                        <a:rPr lang="ru-RU" sz="1000" b="0" i="0" u="none" strike="noStrike" dirty="0">
                          <a:solidFill>
                            <a:srgbClr val="000000"/>
                          </a:solidFill>
                          <a:effectLst/>
                          <a:latin typeface="+mn-lt"/>
                        </a:rPr>
                        <a:t>Прочие субсидии бюджетам городских округов (на комплексное благоустройство территории муниципальных образований Московской области)</a:t>
                      </a:r>
                    </a:p>
                  </a:txBody>
                  <a:tcPr marL="8313" marR="8313" marT="8313" marB="0" anchor="ctr"/>
                </a:tc>
                <a:tc>
                  <a:txBody>
                    <a:bodyPr/>
                    <a:lstStyle/>
                    <a:p>
                      <a:pPr algn="r" fontAlgn="b"/>
                      <a:r>
                        <a:rPr lang="ru-RU" sz="1000" b="0" i="0" u="none" strike="noStrike" dirty="0">
                          <a:solidFill>
                            <a:srgbClr val="000000"/>
                          </a:solidFill>
                          <a:effectLst/>
                          <a:latin typeface="+mn-lt"/>
                        </a:rPr>
                        <a:t>840,1</a:t>
                      </a:r>
                    </a:p>
                  </a:txBody>
                  <a:tcPr marL="8313" marR="8313" marT="8313" marB="0" anchor="b"/>
                </a:tc>
                <a:extLst>
                  <a:ext uri="{0D108BD9-81ED-4DB2-BD59-A6C34878D82A}">
                    <a16:rowId xmlns:a16="http://schemas.microsoft.com/office/drawing/2014/main" val="735584881"/>
                  </a:ext>
                </a:extLst>
              </a:tr>
            </a:tbl>
          </a:graphicData>
        </a:graphic>
      </p:graphicFrame>
      <p:sp>
        <p:nvSpPr>
          <p:cNvPr id="8" name="Прямоугольник 7">
            <a:extLst>
              <a:ext uri="{FF2B5EF4-FFF2-40B4-BE49-F238E27FC236}">
                <a16:creationId xmlns:a16="http://schemas.microsoft.com/office/drawing/2014/main" id="{EE60A32D-483E-4CDD-8F84-D59988D7936A}"/>
              </a:ext>
            </a:extLst>
          </p:cNvPr>
          <p:cNvSpPr/>
          <p:nvPr/>
        </p:nvSpPr>
        <p:spPr>
          <a:xfrm>
            <a:off x="10937149" y="456797"/>
            <a:ext cx="847155" cy="276999"/>
          </a:xfrm>
          <a:prstGeom prst="rect">
            <a:avLst/>
          </a:prstGeom>
        </p:spPr>
        <p:txBody>
          <a:bodyPr wrap="none">
            <a:spAutoFit/>
          </a:bodyPr>
          <a:lstStyle/>
          <a:p>
            <a:r>
              <a:rPr lang="ru-RU" sz="1200" dirty="0"/>
              <a:t>(тыс. руб.)</a:t>
            </a:r>
          </a:p>
        </p:txBody>
      </p:sp>
      <p:sp>
        <p:nvSpPr>
          <p:cNvPr id="9" name="Прямоугольник 8">
            <a:extLst>
              <a:ext uri="{FF2B5EF4-FFF2-40B4-BE49-F238E27FC236}">
                <a16:creationId xmlns:a16="http://schemas.microsoft.com/office/drawing/2014/main" id="{4BE57D73-EDDD-400F-98F3-B6965F4D9BAC}"/>
              </a:ext>
            </a:extLst>
          </p:cNvPr>
          <p:cNvSpPr/>
          <p:nvPr/>
        </p:nvSpPr>
        <p:spPr>
          <a:xfrm>
            <a:off x="9252712" y="6537274"/>
            <a:ext cx="2710486" cy="276999"/>
          </a:xfrm>
          <a:prstGeom prst="rect">
            <a:avLst/>
          </a:prstGeom>
        </p:spPr>
        <p:txBody>
          <a:bodyPr wrap="none">
            <a:spAutoFit/>
          </a:bodyPr>
          <a:lstStyle/>
          <a:p>
            <a:r>
              <a:rPr lang="ru-RU" sz="1200" i="1" dirty="0"/>
              <a:t>(продолжение таблицы на слайде 16)</a:t>
            </a:r>
          </a:p>
        </p:txBody>
      </p:sp>
    </p:spTree>
    <p:extLst>
      <p:ext uri="{BB962C8B-B14F-4D97-AF65-F5344CB8AC3E}">
        <p14:creationId xmlns:p14="http://schemas.microsoft.com/office/powerpoint/2010/main" val="2660313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dirty="0"/>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16</a:t>
            </a:fld>
            <a:endParaRPr lang="ru-RU"/>
          </a:p>
        </p:txBody>
      </p:sp>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6" y="127961"/>
            <a:ext cx="10826413" cy="384741"/>
          </a:xfrm>
        </p:spPr>
        <p:txBody>
          <a:bodyPr>
            <a:noAutofit/>
          </a:bodyPr>
          <a:lstStyle/>
          <a:p>
            <a:pPr algn="ctr"/>
            <a:r>
              <a:rPr lang="ru-RU" sz="2800" dirty="0"/>
              <a:t>Информация о межбюджетных трансфертах в 2021 году</a:t>
            </a:r>
          </a:p>
        </p:txBody>
      </p:sp>
      <p:graphicFrame>
        <p:nvGraphicFramePr>
          <p:cNvPr id="7" name="Таблица 6">
            <a:extLst>
              <a:ext uri="{FF2B5EF4-FFF2-40B4-BE49-F238E27FC236}">
                <a16:creationId xmlns:a16="http://schemas.microsoft.com/office/drawing/2014/main" id="{CE175154-DCC1-4813-BB07-47DF01CF2F74}"/>
              </a:ext>
            </a:extLst>
          </p:cNvPr>
          <p:cNvGraphicFramePr>
            <a:graphicFrameLocks noGrp="1"/>
          </p:cNvGraphicFramePr>
          <p:nvPr>
            <p:extLst>
              <p:ext uri="{D42A27DB-BD31-4B8C-83A1-F6EECF244321}">
                <p14:modId xmlns:p14="http://schemas.microsoft.com/office/powerpoint/2010/main" val="2873349737"/>
              </p:ext>
            </p:extLst>
          </p:nvPr>
        </p:nvGraphicFramePr>
        <p:xfrm>
          <a:off x="289711" y="744011"/>
          <a:ext cx="11651810" cy="5485513"/>
        </p:xfrm>
        <a:graphic>
          <a:graphicData uri="http://schemas.openxmlformats.org/drawingml/2006/table">
            <a:tbl>
              <a:tblPr>
                <a:tableStyleId>{5C22544A-7EE6-4342-B048-85BDC9FD1C3A}</a:tableStyleId>
              </a:tblPr>
              <a:tblGrid>
                <a:gridCol w="10608692">
                  <a:extLst>
                    <a:ext uri="{9D8B030D-6E8A-4147-A177-3AD203B41FA5}">
                      <a16:colId xmlns:a16="http://schemas.microsoft.com/office/drawing/2014/main" val="536101537"/>
                    </a:ext>
                  </a:extLst>
                </a:gridCol>
                <a:gridCol w="1043118">
                  <a:extLst>
                    <a:ext uri="{9D8B030D-6E8A-4147-A177-3AD203B41FA5}">
                      <a16:colId xmlns:a16="http://schemas.microsoft.com/office/drawing/2014/main" val="2594326414"/>
                    </a:ext>
                  </a:extLst>
                </a:gridCol>
              </a:tblGrid>
              <a:tr h="674179">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Уточненный план                           2021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28846">
                <a:tc>
                  <a:txBody>
                    <a:bodyPr/>
                    <a:lstStyle/>
                    <a:p>
                      <a:pPr algn="l" fontAlgn="b"/>
                      <a:r>
                        <a:rPr lang="ru-RU" sz="1200" b="1" u="none" strike="noStrike" dirty="0">
                          <a:effectLst/>
                          <a:latin typeface="+mn-lt"/>
                        </a:rPr>
                        <a:t>Субсидии от других бюджетов бюджетной системы, в том числе:</a:t>
                      </a:r>
                      <a:endParaRPr lang="ru-RU" sz="1200" b="1" i="0" u="none" strike="noStrike" dirty="0">
                        <a:effectLst/>
                        <a:latin typeface="+mn-lt"/>
                      </a:endParaRPr>
                    </a:p>
                  </a:txBody>
                  <a:tcPr marL="2422" marR="2422" marT="2422" marB="0" anchor="b"/>
                </a:tc>
                <a:tc>
                  <a:txBody>
                    <a:bodyPr/>
                    <a:lstStyle/>
                    <a:p>
                      <a:pPr algn="r" fontAlgn="b"/>
                      <a:r>
                        <a:rPr lang="ru-RU" sz="1200" b="1" i="0" u="none" strike="noStrike" dirty="0">
                          <a:effectLst/>
                          <a:latin typeface="+mn-lt"/>
                        </a:rPr>
                        <a:t>373 788,5</a:t>
                      </a:r>
                    </a:p>
                  </a:txBody>
                  <a:tcPr marL="8313" marR="8313" marT="8313" marB="0" anchor="b"/>
                </a:tc>
                <a:extLst>
                  <a:ext uri="{0D108BD9-81ED-4DB2-BD59-A6C34878D82A}">
                    <a16:rowId xmlns:a16="http://schemas.microsoft.com/office/drawing/2014/main" val="2013840789"/>
                  </a:ext>
                </a:extLst>
              </a:tr>
              <a:tr h="422750">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проведение капитального ремонта (ремонта) зданий (помещений), находящихся в собственности муниципальных образований Московской области, в которых располагаются городские (районные) суды)</a:t>
                      </a:r>
                    </a:p>
                  </a:txBody>
                  <a:tcPr marL="8313" marR="8313" marT="8313" marB="0" anchor="ctr"/>
                </a:tc>
                <a:tc>
                  <a:txBody>
                    <a:bodyPr/>
                    <a:lstStyle/>
                    <a:p>
                      <a:pPr algn="r" fontAlgn="b"/>
                      <a:r>
                        <a:rPr lang="ru-RU" sz="1000" b="0" i="0" u="none" strike="noStrike" dirty="0">
                          <a:effectLst/>
                          <a:latin typeface="+mn-lt"/>
                        </a:rPr>
                        <a:t>21 060,0</a:t>
                      </a:r>
                    </a:p>
                  </a:txBody>
                  <a:tcPr marL="8313" marR="8313" marT="8313" marB="0" anchor="b"/>
                </a:tc>
                <a:extLst>
                  <a:ext uri="{0D108BD9-81ED-4DB2-BD59-A6C34878D82A}">
                    <a16:rowId xmlns:a16="http://schemas.microsoft.com/office/drawing/2014/main" val="4068210654"/>
                  </a:ext>
                </a:extLst>
              </a:tr>
              <a:tr h="317831">
                <a:tc>
                  <a:txBody>
                    <a:bodyPr/>
                    <a:lstStyle/>
                    <a:p>
                      <a:pPr marL="171450" indent="-171450" algn="just" fontAlgn="b">
                        <a:buFont typeface="Wingdings" panose="05000000000000000000" pitchFamily="2" charset="2"/>
                        <a:buChar char="Ø"/>
                      </a:pPr>
                      <a:r>
                        <a:rPr lang="ru-RU" sz="1000" b="0" i="0" u="none" strike="noStrike" dirty="0">
                          <a:effectLst/>
                          <a:latin typeface="+mn-lt"/>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8313" marR="8313" marT="8313" marB="0" anchor="ctr"/>
                </a:tc>
                <a:tc>
                  <a:txBody>
                    <a:bodyPr/>
                    <a:lstStyle/>
                    <a:p>
                      <a:pPr algn="r" fontAlgn="b"/>
                      <a:r>
                        <a:rPr lang="ru-RU" sz="1000" b="0" i="0" u="none" strike="noStrike" dirty="0">
                          <a:effectLst/>
                          <a:latin typeface="+mn-lt"/>
                        </a:rPr>
                        <a:t>64 956,5</a:t>
                      </a:r>
                    </a:p>
                  </a:txBody>
                  <a:tcPr marL="8313" marR="8313" marT="8313" marB="0" anchor="b"/>
                </a:tc>
                <a:extLst>
                  <a:ext uri="{0D108BD9-81ED-4DB2-BD59-A6C34878D82A}">
                    <a16:rowId xmlns:a16="http://schemas.microsoft.com/office/drawing/2014/main" val="975791610"/>
                  </a:ext>
                </a:extLst>
              </a:tr>
              <a:tr h="317831">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государственную поддержку частных дошкольных образовательных организаций в Московской области с целью возмещения расходов на присмотр и уход, содержание имущества и арендную плату за использование помещений)</a:t>
                      </a:r>
                    </a:p>
                  </a:txBody>
                  <a:tcPr marL="8313" marR="8313" marT="8313" marB="0" anchor="ctr"/>
                </a:tc>
                <a:tc>
                  <a:txBody>
                    <a:bodyPr/>
                    <a:lstStyle/>
                    <a:p>
                      <a:pPr algn="r" fontAlgn="b"/>
                      <a:r>
                        <a:rPr lang="ru-RU" sz="1000" b="0" i="0" u="none" strike="noStrike" dirty="0">
                          <a:effectLst/>
                          <a:latin typeface="+mn-lt"/>
                        </a:rPr>
                        <a:t>40 795,0</a:t>
                      </a:r>
                    </a:p>
                  </a:txBody>
                  <a:tcPr marL="8313" marR="8313" marT="8313" marB="0" anchor="b"/>
                </a:tc>
                <a:extLst>
                  <a:ext uri="{0D108BD9-81ED-4DB2-BD59-A6C34878D82A}">
                    <a16:rowId xmlns:a16="http://schemas.microsoft.com/office/drawing/2014/main" val="2744250062"/>
                  </a:ext>
                </a:extLst>
              </a:tr>
              <a:tr h="422750">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мероприятия по организации отдыха детей в каникулярное время)</a:t>
                      </a:r>
                    </a:p>
                  </a:txBody>
                  <a:tcPr marL="8313" marR="8313" marT="8313" marB="0" anchor="ctr"/>
                </a:tc>
                <a:tc>
                  <a:txBody>
                    <a:bodyPr/>
                    <a:lstStyle/>
                    <a:p>
                      <a:pPr algn="r" fontAlgn="b"/>
                      <a:r>
                        <a:rPr lang="ru-RU" sz="1000" b="0" i="0" u="none" strike="noStrike">
                          <a:effectLst/>
                          <a:latin typeface="+mn-lt"/>
                        </a:rPr>
                        <a:t>5 744,0</a:t>
                      </a:r>
                    </a:p>
                  </a:txBody>
                  <a:tcPr marL="8313" marR="8313" marT="8313" marB="0" anchor="b"/>
                </a:tc>
                <a:extLst>
                  <a:ext uri="{0D108BD9-81ED-4DB2-BD59-A6C34878D82A}">
                    <a16:rowId xmlns:a16="http://schemas.microsoft.com/office/drawing/2014/main" val="1619102335"/>
                  </a:ext>
                </a:extLst>
              </a:tr>
              <a:tr h="422750">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 на создание и содержание дополнительных мест для детей в возрасте от 1,5 до 7 лет в организациях, осуществляющих присмотр и уход за детьми)</a:t>
                      </a:r>
                    </a:p>
                  </a:txBody>
                  <a:tcPr marL="8313" marR="8313" marT="8313" marB="0" anchor="ctr"/>
                </a:tc>
                <a:tc>
                  <a:txBody>
                    <a:bodyPr/>
                    <a:lstStyle/>
                    <a:p>
                      <a:pPr algn="r" fontAlgn="b"/>
                      <a:r>
                        <a:rPr lang="ru-RU" sz="1000" b="0" i="0" u="none" strike="noStrike" dirty="0">
                          <a:effectLst/>
                          <a:latin typeface="+mn-lt"/>
                        </a:rPr>
                        <a:t>22 772,0</a:t>
                      </a:r>
                    </a:p>
                  </a:txBody>
                  <a:tcPr marL="8313" marR="8313" marT="8313" marB="0" anchor="b"/>
                </a:tc>
                <a:extLst>
                  <a:ext uri="{0D108BD9-81ED-4DB2-BD59-A6C34878D82A}">
                    <a16:rowId xmlns:a16="http://schemas.microsoft.com/office/drawing/2014/main" val="4183788075"/>
                  </a:ext>
                </a:extLst>
              </a:tr>
              <a:tr h="725569">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 в Московской области)</a:t>
                      </a:r>
                    </a:p>
                  </a:txBody>
                  <a:tcPr marL="8313" marR="8313" marT="8313" marB="0" anchor="ctr"/>
                </a:tc>
                <a:tc>
                  <a:txBody>
                    <a:bodyPr/>
                    <a:lstStyle/>
                    <a:p>
                      <a:pPr algn="r" fontAlgn="b"/>
                      <a:r>
                        <a:rPr lang="ru-RU" sz="1000" b="0" i="0" u="none" strike="noStrike" dirty="0">
                          <a:effectLst/>
                          <a:latin typeface="+mn-lt"/>
                        </a:rPr>
                        <a:t>37 422,0</a:t>
                      </a:r>
                    </a:p>
                  </a:txBody>
                  <a:tcPr marL="8313" marR="8313" marT="8313" marB="0" anchor="b"/>
                </a:tc>
                <a:extLst>
                  <a:ext uri="{0D108BD9-81ED-4DB2-BD59-A6C34878D82A}">
                    <a16:rowId xmlns:a16="http://schemas.microsoft.com/office/drawing/2014/main" val="3238213342"/>
                  </a:ext>
                </a:extLst>
              </a:tr>
              <a:tr h="472527">
                <a:tc>
                  <a:txBody>
                    <a:bodyPr/>
                    <a:lstStyle/>
                    <a:p>
                      <a:pPr marL="171450" indent="-171450" algn="l" fontAlgn="b">
                        <a:buFont typeface="Wingdings" panose="05000000000000000000" pitchFamily="2" charset="2"/>
                        <a:buChar char="Ø"/>
                      </a:pPr>
                      <a:r>
                        <a:rPr lang="ru-RU" sz="1000" b="0" i="0" u="none" strike="noStrike" dirty="0">
                          <a:effectLst/>
                          <a:latin typeface="+mn-lt"/>
                        </a:rPr>
                        <a:t>Субсидии бюджетам городских округов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8313" marR="8313" marT="8313" marB="0" anchor="ctr"/>
                </a:tc>
                <a:tc>
                  <a:txBody>
                    <a:bodyPr/>
                    <a:lstStyle/>
                    <a:p>
                      <a:pPr algn="r" fontAlgn="b"/>
                      <a:r>
                        <a:rPr lang="ru-RU" sz="1000" b="0" i="0" u="none" strike="noStrike" dirty="0">
                          <a:effectLst/>
                          <a:latin typeface="+mn-lt"/>
                        </a:rPr>
                        <a:t>1 852,0</a:t>
                      </a:r>
                    </a:p>
                  </a:txBody>
                  <a:tcPr marL="8313" marR="8313" marT="8313" marB="0" anchor="b"/>
                </a:tc>
                <a:extLst>
                  <a:ext uri="{0D108BD9-81ED-4DB2-BD59-A6C34878D82A}">
                    <a16:rowId xmlns:a16="http://schemas.microsoft.com/office/drawing/2014/main" val="1511347847"/>
                  </a:ext>
                </a:extLst>
              </a:tr>
              <a:tr h="317831">
                <a:tc>
                  <a:txBody>
                    <a:bodyPr/>
                    <a:lstStyle/>
                    <a:p>
                      <a:pPr marL="171450" indent="-171450" algn="just" fontAlgn="b">
                        <a:buFont typeface="Wingdings" panose="05000000000000000000" pitchFamily="2" charset="2"/>
                        <a:buChar char="Ø"/>
                      </a:pPr>
                      <a:r>
                        <a:rPr lang="ru-RU" sz="1000" b="0" i="0" u="none" strike="noStrike" dirty="0">
                          <a:effectLst/>
                          <a:latin typeface="+mn-lt"/>
                        </a:rPr>
                        <a:t>Субсидии бюджетам городских округов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8313" marR="8313" marT="8313" marB="0" anchor="ctr"/>
                </a:tc>
                <a:tc>
                  <a:txBody>
                    <a:bodyPr/>
                    <a:lstStyle/>
                    <a:p>
                      <a:pPr algn="r" fontAlgn="b"/>
                      <a:r>
                        <a:rPr lang="ru-RU" sz="1000" b="0" i="0" u="none" strike="noStrike" dirty="0">
                          <a:effectLst/>
                          <a:latin typeface="+mn-lt"/>
                        </a:rPr>
                        <a:t>17 020,9</a:t>
                      </a:r>
                    </a:p>
                  </a:txBody>
                  <a:tcPr marL="8313" marR="8313" marT="8313" marB="0" anchor="b"/>
                </a:tc>
                <a:extLst>
                  <a:ext uri="{0D108BD9-81ED-4DB2-BD59-A6C34878D82A}">
                    <a16:rowId xmlns:a16="http://schemas.microsoft.com/office/drawing/2014/main" val="3195010141"/>
                  </a:ext>
                </a:extLst>
              </a:tr>
              <a:tr h="526987">
                <a:tc>
                  <a:txBody>
                    <a:bodyPr/>
                    <a:lstStyle/>
                    <a:p>
                      <a:pPr marL="171450" indent="-171450" algn="l" fontAlgn="b">
                        <a:buFont typeface="Wingdings" panose="05000000000000000000" pitchFamily="2" charset="2"/>
                        <a:buChar char="Ø"/>
                      </a:pPr>
                      <a:r>
                        <a:rPr lang="ru-RU" sz="1000" b="0" i="0" u="none" strike="noStrike" dirty="0">
                          <a:effectLst/>
                          <a:latin typeface="+mn-lt"/>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8313" marR="8313" marT="8313" marB="0" anchor="ctr"/>
                </a:tc>
                <a:tc>
                  <a:txBody>
                    <a:bodyPr/>
                    <a:lstStyle/>
                    <a:p>
                      <a:pPr algn="r" fontAlgn="b"/>
                      <a:r>
                        <a:rPr lang="ru-RU" sz="1000" b="0" i="0" u="none" strike="noStrike" dirty="0">
                          <a:effectLst/>
                          <a:latin typeface="+mn-lt"/>
                        </a:rPr>
                        <a:t>2 206,7</a:t>
                      </a:r>
                    </a:p>
                  </a:txBody>
                  <a:tcPr marL="8313" marR="8313" marT="8313" marB="0" anchor="b"/>
                </a:tc>
                <a:extLst>
                  <a:ext uri="{0D108BD9-81ED-4DB2-BD59-A6C34878D82A}">
                    <a16:rowId xmlns:a16="http://schemas.microsoft.com/office/drawing/2014/main" val="3504202824"/>
                  </a:ext>
                </a:extLst>
              </a:tr>
              <a:tr h="317831">
                <a:tc>
                  <a:txBody>
                    <a:bodyPr/>
                    <a:lstStyle/>
                    <a:p>
                      <a:pPr marL="171450" indent="-171450" algn="l" fontAlgn="b">
                        <a:buFont typeface="Wingdings" panose="05000000000000000000" pitchFamily="2" charset="2"/>
                        <a:buChar char="Ø"/>
                      </a:pPr>
                      <a:r>
                        <a:rPr lang="ru-RU" sz="1000" b="0" i="0" u="none" strike="noStrike" dirty="0">
                          <a:effectLst/>
                          <a:latin typeface="+mn-lt"/>
                        </a:rPr>
                        <a:t>Прочие субсидии  бюджетам городских округов  (на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 </a:t>
                      </a:r>
                    </a:p>
                  </a:txBody>
                  <a:tcPr marL="8313" marR="8313" marT="8313" marB="0" anchor="ctr"/>
                </a:tc>
                <a:tc>
                  <a:txBody>
                    <a:bodyPr/>
                    <a:lstStyle/>
                    <a:p>
                      <a:pPr algn="r" fontAlgn="b"/>
                      <a:r>
                        <a:rPr lang="ru-RU" sz="1000" b="0" i="0" u="none" strike="noStrike" dirty="0">
                          <a:effectLst/>
                          <a:latin typeface="+mn-lt"/>
                        </a:rPr>
                        <a:t>316,8</a:t>
                      </a:r>
                    </a:p>
                  </a:txBody>
                  <a:tcPr marL="8313" marR="8313" marT="8313" marB="0" anchor="b"/>
                </a:tc>
                <a:extLst>
                  <a:ext uri="{0D108BD9-81ED-4DB2-BD59-A6C34878D82A}">
                    <a16:rowId xmlns:a16="http://schemas.microsoft.com/office/drawing/2014/main" val="3087435640"/>
                  </a:ext>
                </a:extLst>
              </a:tr>
              <a:tr h="317831">
                <a:tc>
                  <a:txBody>
                    <a:bodyPr/>
                    <a:lstStyle/>
                    <a:p>
                      <a:pPr marL="171450" indent="-171450" algn="l" fontAlgn="b">
                        <a:buFont typeface="Wingdings" panose="05000000000000000000" pitchFamily="2" charset="2"/>
                        <a:buChar char="Ø"/>
                      </a:pPr>
                      <a:r>
                        <a:rPr lang="ru-RU" sz="1000" b="0" i="0" u="none" strike="noStrike" dirty="0">
                          <a:effectLst/>
                          <a:latin typeface="+mn-lt"/>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 (создание новых и (или) благоустройство существующих парков культуры и отдыха)) </a:t>
                      </a:r>
                    </a:p>
                  </a:txBody>
                  <a:tcPr marL="8313" marR="8313" marT="8313" marB="0" anchor="ctr"/>
                </a:tc>
                <a:tc>
                  <a:txBody>
                    <a:bodyPr/>
                    <a:lstStyle/>
                    <a:p>
                      <a:pPr algn="r" fontAlgn="b"/>
                      <a:r>
                        <a:rPr lang="ru-RU" sz="1000" b="0" i="0" u="none" strike="noStrike" dirty="0">
                          <a:effectLst/>
                          <a:latin typeface="+mn-lt"/>
                        </a:rPr>
                        <a:t>6 000,0</a:t>
                      </a:r>
                    </a:p>
                  </a:txBody>
                  <a:tcPr marL="8313" marR="8313" marT="8313" marB="0" anchor="b"/>
                </a:tc>
                <a:extLst>
                  <a:ext uri="{0D108BD9-81ED-4DB2-BD59-A6C34878D82A}">
                    <a16:rowId xmlns:a16="http://schemas.microsoft.com/office/drawing/2014/main" val="1771194197"/>
                  </a:ext>
                </a:extLst>
              </a:tr>
            </a:tbl>
          </a:graphicData>
        </a:graphic>
      </p:graphicFrame>
      <p:sp>
        <p:nvSpPr>
          <p:cNvPr id="8" name="Прямоугольник 7">
            <a:extLst>
              <a:ext uri="{FF2B5EF4-FFF2-40B4-BE49-F238E27FC236}">
                <a16:creationId xmlns:a16="http://schemas.microsoft.com/office/drawing/2014/main" id="{EE60A32D-483E-4CDD-8F84-D59988D7936A}"/>
              </a:ext>
            </a:extLst>
          </p:cNvPr>
          <p:cNvSpPr/>
          <p:nvPr/>
        </p:nvSpPr>
        <p:spPr>
          <a:xfrm>
            <a:off x="10937149" y="450493"/>
            <a:ext cx="847155" cy="276999"/>
          </a:xfrm>
          <a:prstGeom prst="rect">
            <a:avLst/>
          </a:prstGeom>
        </p:spPr>
        <p:txBody>
          <a:bodyPr wrap="none">
            <a:spAutoFit/>
          </a:bodyPr>
          <a:lstStyle/>
          <a:p>
            <a:r>
              <a:rPr lang="ru-RU" sz="1200" dirty="0"/>
              <a:t>(тыс. руб.)</a:t>
            </a:r>
          </a:p>
        </p:txBody>
      </p:sp>
    </p:spTree>
    <p:extLst>
      <p:ext uri="{BB962C8B-B14F-4D97-AF65-F5344CB8AC3E}">
        <p14:creationId xmlns:p14="http://schemas.microsoft.com/office/powerpoint/2010/main" val="1011790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EE398C9C-83F5-42AA-BB41-3E8481677C21}"/>
              </a:ext>
            </a:extLst>
          </p:cNvPr>
          <p:cNvGraphicFramePr>
            <a:graphicFrameLocks noGrp="1"/>
          </p:cNvGraphicFramePr>
          <p:nvPr>
            <p:ph idx="1"/>
            <p:extLst>
              <p:ext uri="{D42A27DB-BD31-4B8C-83A1-F6EECF244321}">
                <p14:modId xmlns:p14="http://schemas.microsoft.com/office/powerpoint/2010/main" val="272182004"/>
              </p:ext>
            </p:extLst>
          </p:nvPr>
        </p:nvGraphicFramePr>
        <p:xfrm>
          <a:off x="238986" y="521097"/>
          <a:ext cx="11714027" cy="6108246"/>
        </p:xfrm>
        <a:graphic>
          <a:graphicData uri="http://schemas.openxmlformats.org/drawingml/2006/table">
            <a:tbl>
              <a:tblPr>
                <a:tableStyleId>{5C22544A-7EE6-4342-B048-85BDC9FD1C3A}</a:tableStyleId>
              </a:tblPr>
              <a:tblGrid>
                <a:gridCol w="10711225">
                  <a:extLst>
                    <a:ext uri="{9D8B030D-6E8A-4147-A177-3AD203B41FA5}">
                      <a16:colId xmlns:a16="http://schemas.microsoft.com/office/drawing/2014/main" val="2248754805"/>
                    </a:ext>
                  </a:extLst>
                </a:gridCol>
                <a:gridCol w="1002802">
                  <a:extLst>
                    <a:ext uri="{9D8B030D-6E8A-4147-A177-3AD203B41FA5}">
                      <a16:colId xmlns:a16="http://schemas.microsoft.com/office/drawing/2014/main" val="1420018074"/>
                    </a:ext>
                  </a:extLst>
                </a:gridCol>
              </a:tblGrid>
              <a:tr h="287268">
                <a:tc>
                  <a:txBody>
                    <a:bodyPr/>
                    <a:lstStyle/>
                    <a:p>
                      <a:pPr algn="ctr" fontAlgn="b"/>
                      <a:r>
                        <a:rPr lang="ru-RU" sz="1050" b="1" u="none" strike="noStrike" dirty="0">
                          <a:effectLst/>
                        </a:rPr>
                        <a:t>Наименование доходов</a:t>
                      </a:r>
                      <a:endParaRPr lang="ru-RU" sz="1050" b="1" i="0" u="none" strike="noStrike" dirty="0">
                        <a:effectLst/>
                        <a:latin typeface="Arial" panose="020B0604020202020204" pitchFamily="34" charset="0"/>
                      </a:endParaRPr>
                    </a:p>
                  </a:txBody>
                  <a:tcPr marL="2220" marR="2220" marT="2220" marB="0" anchor="b"/>
                </a:tc>
                <a:tc>
                  <a:txBody>
                    <a:bodyPr/>
                    <a:lstStyle/>
                    <a:p>
                      <a:pPr algn="ctr" fontAlgn="ctr"/>
                      <a:r>
                        <a:rPr lang="ru-RU" sz="1000" b="1" u="none" strike="noStrike" dirty="0">
                          <a:effectLst/>
                        </a:rPr>
                        <a:t>Уточненный план                           2021 год</a:t>
                      </a:r>
                    </a:p>
                  </a:txBody>
                  <a:tcPr marL="2220" marR="2220" marT="2220" marB="0" anchor="ctr"/>
                </a:tc>
                <a:extLst>
                  <a:ext uri="{0D108BD9-81ED-4DB2-BD59-A6C34878D82A}">
                    <a16:rowId xmlns:a16="http://schemas.microsoft.com/office/drawing/2014/main" val="2973539316"/>
                  </a:ext>
                </a:extLst>
              </a:tr>
              <a:tr h="144481">
                <a:tc>
                  <a:txBody>
                    <a:bodyPr/>
                    <a:lstStyle/>
                    <a:p>
                      <a:pPr algn="l" fontAlgn="b"/>
                      <a:r>
                        <a:rPr lang="ru-RU" sz="1050" b="1" u="none" strike="noStrike" dirty="0">
                          <a:effectLst/>
                        </a:rPr>
                        <a:t>Субвенции от других бюджетов бюджетной системы, в том числе:</a:t>
                      </a:r>
                      <a:endParaRPr lang="ru-RU" sz="1050" b="1" i="0" u="none" strike="noStrike" dirty="0">
                        <a:effectLst/>
                        <a:latin typeface="Arial" panose="020B0604020202020204" pitchFamily="34" charset="0"/>
                      </a:endParaRPr>
                    </a:p>
                  </a:txBody>
                  <a:tcPr marL="2220" marR="2220" marT="2220" marB="0" anchor="b"/>
                </a:tc>
                <a:tc>
                  <a:txBody>
                    <a:bodyPr/>
                    <a:lstStyle/>
                    <a:p>
                      <a:pPr algn="r" fontAlgn="b"/>
                      <a:r>
                        <a:rPr lang="ru-RU" sz="1000" b="1" u="none" strike="noStrike" dirty="0">
                          <a:effectLst/>
                          <a:latin typeface="+mn-lt"/>
                        </a:rPr>
                        <a:t>1 855 706,0</a:t>
                      </a:r>
                    </a:p>
                  </a:txBody>
                  <a:tcPr marL="2220" marR="2220" marT="2220" marB="0" anchor="b"/>
                </a:tc>
                <a:extLst>
                  <a:ext uri="{0D108BD9-81ED-4DB2-BD59-A6C34878D82A}">
                    <a16:rowId xmlns:a16="http://schemas.microsoft.com/office/drawing/2014/main" val="2242141223"/>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осуществление полномочий по первичному воинскому учету на территориях, где отсутствуют военные комиссариаты</a:t>
                      </a:r>
                    </a:p>
                  </a:txBody>
                  <a:tcPr marL="8313" marR="8313" marT="8313" marB="0" anchor="b"/>
                </a:tc>
                <a:tc>
                  <a:txBody>
                    <a:bodyPr/>
                    <a:lstStyle/>
                    <a:p>
                      <a:pPr algn="r" fontAlgn="b"/>
                      <a:r>
                        <a:rPr lang="ru-RU" sz="1000" b="0" i="0" u="none" strike="noStrike" dirty="0">
                          <a:effectLst/>
                          <a:latin typeface="+mn-lt"/>
                        </a:rPr>
                        <a:t>7 890,0</a:t>
                      </a:r>
                    </a:p>
                  </a:txBody>
                  <a:tcPr marL="8313" marR="8313" marT="8313" marB="0" anchor="b"/>
                </a:tc>
                <a:extLst>
                  <a:ext uri="{0D108BD9-81ED-4DB2-BD59-A6C34878D82A}">
                    <a16:rowId xmlns:a16="http://schemas.microsoft.com/office/drawing/2014/main" val="1313822620"/>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предоставление гражданам субсидий на оплату жилого помещения и коммунальных услуг </a:t>
                      </a:r>
                    </a:p>
                  </a:txBody>
                  <a:tcPr marL="8313" marR="8313" marT="8313" marB="0" anchor="b"/>
                </a:tc>
                <a:tc>
                  <a:txBody>
                    <a:bodyPr/>
                    <a:lstStyle/>
                    <a:p>
                      <a:pPr algn="r" fontAlgn="b"/>
                      <a:r>
                        <a:rPr lang="ru-RU" sz="1000" b="0" i="0" u="none" strike="noStrike" dirty="0">
                          <a:effectLst/>
                          <a:latin typeface="+mn-lt"/>
                        </a:rPr>
                        <a:t>50 626,0</a:t>
                      </a:r>
                    </a:p>
                  </a:txBody>
                  <a:tcPr marL="8313" marR="8313" marT="8313" marB="0" anchor="b"/>
                </a:tc>
                <a:extLst>
                  <a:ext uri="{0D108BD9-81ED-4DB2-BD59-A6C34878D82A}">
                    <a16:rowId xmlns:a16="http://schemas.microsoft.com/office/drawing/2014/main" val="3560254663"/>
                  </a:ext>
                </a:extLst>
              </a:tr>
              <a:tr h="251695">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a:t>
                      </a:r>
                    </a:p>
                  </a:txBody>
                  <a:tcPr marL="8313" marR="8313" marT="8313" marB="0" anchor="b"/>
                </a:tc>
                <a:tc>
                  <a:txBody>
                    <a:bodyPr/>
                    <a:lstStyle/>
                    <a:p>
                      <a:pPr algn="r" fontAlgn="b"/>
                      <a:r>
                        <a:rPr lang="ru-RU" sz="1000" b="0" i="0" u="none" strike="noStrike" dirty="0">
                          <a:effectLst/>
                          <a:latin typeface="+mn-lt"/>
                        </a:rPr>
                        <a:t>5 457,0</a:t>
                      </a:r>
                    </a:p>
                  </a:txBody>
                  <a:tcPr marL="8313" marR="8313" marT="8313" marB="0" anchor="b"/>
                </a:tc>
                <a:extLst>
                  <a:ext uri="{0D108BD9-81ED-4DB2-BD59-A6C34878D82A}">
                    <a16:rowId xmlns:a16="http://schemas.microsoft.com/office/drawing/2014/main" val="282534879"/>
                  </a:ext>
                </a:extLst>
              </a:tr>
              <a:tr h="251695">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8313" marR="8313" marT="8313" marB="0" anchor="b"/>
                </a:tc>
                <a:tc>
                  <a:txBody>
                    <a:bodyPr/>
                    <a:lstStyle/>
                    <a:p>
                      <a:pPr algn="r" fontAlgn="b"/>
                      <a:r>
                        <a:rPr lang="ru-RU" sz="1000" b="0" i="0" u="none" strike="noStrike" dirty="0">
                          <a:effectLst/>
                          <a:latin typeface="+mn-lt"/>
                        </a:rPr>
                        <a:t>1 686,0</a:t>
                      </a:r>
                    </a:p>
                  </a:txBody>
                  <a:tcPr marL="8313" marR="8313" marT="8313" marB="0" anchor="b"/>
                </a:tc>
                <a:extLst>
                  <a:ext uri="{0D108BD9-81ED-4DB2-BD59-A6C34878D82A}">
                    <a16:rowId xmlns:a16="http://schemas.microsoft.com/office/drawing/2014/main" val="1970784663"/>
                  </a:ext>
                </a:extLst>
              </a:tr>
              <a:tr h="495987">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8313" marR="8313" marT="8313" marB="0" anchor="b"/>
                </a:tc>
                <a:tc>
                  <a:txBody>
                    <a:bodyPr/>
                    <a:lstStyle/>
                    <a:p>
                      <a:pPr algn="r" fontAlgn="b"/>
                      <a:r>
                        <a:rPr lang="ru-RU" sz="1000" b="0" i="0" u="none" strike="noStrike" dirty="0">
                          <a:effectLst/>
                          <a:latin typeface="+mn-lt"/>
                        </a:rPr>
                        <a:t>239,0</a:t>
                      </a:r>
                    </a:p>
                  </a:txBody>
                  <a:tcPr marL="8313" marR="8313" marT="8313" marB="0" anchor="b"/>
                </a:tc>
                <a:extLst>
                  <a:ext uri="{0D108BD9-81ED-4DB2-BD59-A6C34878D82A}">
                    <a16:rowId xmlns:a16="http://schemas.microsoft.com/office/drawing/2014/main" val="3787727775"/>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8313" marR="8313" marT="8313" marB="0" anchor="b"/>
                </a:tc>
                <a:tc>
                  <a:txBody>
                    <a:bodyPr/>
                    <a:lstStyle/>
                    <a:p>
                      <a:pPr algn="r" fontAlgn="b"/>
                      <a:r>
                        <a:rPr lang="ru-RU" sz="1000" b="0" i="0" u="none" strike="noStrike">
                          <a:effectLst/>
                          <a:latin typeface="+mn-lt"/>
                        </a:rPr>
                        <a:t>2 952,0</a:t>
                      </a:r>
                    </a:p>
                  </a:txBody>
                  <a:tcPr marL="8313" marR="8313" marT="8313" marB="0" anchor="b"/>
                </a:tc>
                <a:extLst>
                  <a:ext uri="{0D108BD9-81ED-4DB2-BD59-A6C34878D82A}">
                    <a16:rowId xmlns:a16="http://schemas.microsoft.com/office/drawing/2014/main" val="1455145310"/>
                  </a:ext>
                </a:extLst>
              </a:tr>
              <a:tr h="251695">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осуществление переданных полномочий Московской области по организации мероприятий при осуществлении деятельности по обращению с животными без владельцев)</a:t>
                      </a:r>
                    </a:p>
                  </a:txBody>
                  <a:tcPr marL="8313" marR="8313" marT="8313" marB="0" anchor="b"/>
                </a:tc>
                <a:tc>
                  <a:txBody>
                    <a:bodyPr/>
                    <a:lstStyle/>
                    <a:p>
                      <a:pPr algn="r" fontAlgn="b"/>
                      <a:r>
                        <a:rPr lang="ru-RU" sz="1000" b="0" i="0" u="none" strike="noStrike" dirty="0">
                          <a:effectLst/>
                          <a:latin typeface="+mn-lt"/>
                        </a:rPr>
                        <a:t>2 703,0</a:t>
                      </a:r>
                    </a:p>
                  </a:txBody>
                  <a:tcPr marL="8313" marR="8313" marT="8313" marB="0" anchor="b"/>
                </a:tc>
                <a:extLst>
                  <a:ext uri="{0D108BD9-81ED-4DB2-BD59-A6C34878D82A}">
                    <a16:rowId xmlns:a16="http://schemas.microsoft.com/office/drawing/2014/main" val="3402537269"/>
                  </a:ext>
                </a:extLst>
              </a:tr>
              <a:tr h="495987">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8313" marR="8313" marT="8313" marB="0" anchor="b"/>
                </a:tc>
                <a:tc>
                  <a:txBody>
                    <a:bodyPr/>
                    <a:lstStyle/>
                    <a:p>
                      <a:pPr algn="r" fontAlgn="b"/>
                      <a:r>
                        <a:rPr lang="ru-RU" sz="1000" b="0" i="0" u="none" strike="noStrike" dirty="0">
                          <a:effectLst/>
                          <a:latin typeface="+mn-lt"/>
                        </a:rPr>
                        <a:t>956,0</a:t>
                      </a:r>
                    </a:p>
                  </a:txBody>
                  <a:tcPr marL="8313" marR="8313" marT="8313" marB="0" anchor="b"/>
                </a:tc>
                <a:extLst>
                  <a:ext uri="{0D108BD9-81ED-4DB2-BD59-A6C34878D82A}">
                    <a16:rowId xmlns:a16="http://schemas.microsoft.com/office/drawing/2014/main" val="2064725566"/>
                  </a:ext>
                </a:extLst>
              </a:tr>
              <a:tr h="251695">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8313" marR="8313" marT="8313" marB="0" anchor="b"/>
                </a:tc>
                <a:tc>
                  <a:txBody>
                    <a:bodyPr/>
                    <a:lstStyle/>
                    <a:p>
                      <a:pPr algn="r" fontAlgn="b"/>
                      <a:r>
                        <a:rPr lang="ru-RU" sz="1000" b="0" i="0" u="none" strike="noStrike" dirty="0">
                          <a:effectLst/>
                          <a:latin typeface="+mn-lt"/>
                        </a:rPr>
                        <a:t>324,0</a:t>
                      </a:r>
                    </a:p>
                  </a:txBody>
                  <a:tcPr marL="8313" marR="8313" marT="8313" marB="0" anchor="b"/>
                </a:tc>
                <a:extLst>
                  <a:ext uri="{0D108BD9-81ED-4DB2-BD59-A6C34878D82A}">
                    <a16:rowId xmlns:a16="http://schemas.microsoft.com/office/drawing/2014/main" val="556184462"/>
                  </a:ext>
                </a:extLst>
              </a:tr>
              <a:tr h="170080">
                <a:tc>
                  <a:txBody>
                    <a:bodyPr/>
                    <a:lstStyle/>
                    <a:p>
                      <a:pPr marL="171450" indent="-171450" algn="l" fontAlgn="ctr">
                        <a:buFont typeface="Wingdings" panose="05000000000000000000" pitchFamily="2" charset="2"/>
                        <a:buChar char="Ø"/>
                      </a:pPr>
                      <a:r>
                        <a:rPr lang="ru-RU" sz="900" b="0" i="0" u="none" strike="noStrike" dirty="0">
                          <a:effectLst/>
                          <a:latin typeface="+mn-lt"/>
                        </a:rPr>
                        <a:t>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8313" marR="8313" marT="8313" marB="0" anchor="ctr"/>
                </a:tc>
                <a:tc>
                  <a:txBody>
                    <a:bodyPr/>
                    <a:lstStyle/>
                    <a:p>
                      <a:pPr algn="r" fontAlgn="b"/>
                      <a:r>
                        <a:rPr lang="ru-RU" sz="1000" b="0" i="0" u="none" strike="noStrike" dirty="0">
                          <a:effectLst/>
                          <a:latin typeface="+mn-lt"/>
                        </a:rPr>
                        <a:t>15 711,0</a:t>
                      </a:r>
                    </a:p>
                  </a:txBody>
                  <a:tcPr marL="8313" marR="8313" marT="8313" marB="0" anchor="b"/>
                </a:tc>
                <a:extLst>
                  <a:ext uri="{0D108BD9-81ED-4DB2-BD59-A6C34878D82A}">
                    <a16:rowId xmlns:a16="http://schemas.microsoft.com/office/drawing/2014/main" val="220442678"/>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8313" marR="8313" marT="8313" marB="0" anchor="b"/>
                </a:tc>
                <a:tc>
                  <a:txBody>
                    <a:bodyPr/>
                    <a:lstStyle/>
                    <a:p>
                      <a:pPr algn="r" fontAlgn="b"/>
                      <a:r>
                        <a:rPr lang="ru-RU" sz="1000" b="0" i="0" u="none" strike="noStrike">
                          <a:effectLst/>
                          <a:latin typeface="+mn-lt"/>
                        </a:rPr>
                        <a:t>20,0</a:t>
                      </a:r>
                    </a:p>
                  </a:txBody>
                  <a:tcPr marL="8313" marR="8313" marT="8313" marB="0" anchor="b"/>
                </a:tc>
                <a:extLst>
                  <a:ext uri="{0D108BD9-81ED-4DB2-BD59-A6C34878D82A}">
                    <a16:rowId xmlns:a16="http://schemas.microsoft.com/office/drawing/2014/main" val="3687413997"/>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проведение Всероссийской переписи населения 2020 года</a:t>
                      </a:r>
                    </a:p>
                  </a:txBody>
                  <a:tcPr marL="8313" marR="8313" marT="8313" marB="0" anchor="b"/>
                </a:tc>
                <a:tc>
                  <a:txBody>
                    <a:bodyPr/>
                    <a:lstStyle/>
                    <a:p>
                      <a:pPr algn="r" fontAlgn="b"/>
                      <a:r>
                        <a:rPr lang="ru-RU" sz="1000" b="0" i="0" u="none" strike="noStrike">
                          <a:effectLst/>
                          <a:latin typeface="+mn-lt"/>
                        </a:rPr>
                        <a:t>1 194,0</a:t>
                      </a:r>
                    </a:p>
                  </a:txBody>
                  <a:tcPr marL="8313" marR="8313" marT="8313" marB="0" anchor="b"/>
                </a:tc>
                <a:extLst>
                  <a:ext uri="{0D108BD9-81ED-4DB2-BD59-A6C34878D82A}">
                    <a16:rowId xmlns:a16="http://schemas.microsoft.com/office/drawing/2014/main" val="860065241"/>
                  </a:ext>
                </a:extLst>
              </a:tr>
              <a:tr h="161225">
                <a:tc>
                  <a:txBody>
                    <a:bodyPr/>
                    <a:lstStyle/>
                    <a:p>
                      <a:pPr marL="171450" indent="-171450" algn="l" fontAlgn="b">
                        <a:buFont typeface="Wingdings" panose="05000000000000000000" pitchFamily="2" charset="2"/>
                        <a:buChar char="Ø"/>
                      </a:pPr>
                      <a:r>
                        <a:rPr lang="ru-RU" sz="900" b="0" i="0" u="none" strike="noStrike" dirty="0">
                          <a:effectLst/>
                          <a:latin typeface="+mn-lt"/>
                        </a:rPr>
                        <a:t>на создание административных комиссий, уполномоченных рассматривать дела об административных правонарушениях в сфере благоустройства</a:t>
                      </a:r>
                    </a:p>
                  </a:txBody>
                  <a:tcPr marL="8313" marR="8313" marT="8313" marB="0" anchor="b"/>
                </a:tc>
                <a:tc>
                  <a:txBody>
                    <a:bodyPr/>
                    <a:lstStyle/>
                    <a:p>
                      <a:pPr algn="r" fontAlgn="b"/>
                      <a:r>
                        <a:rPr lang="ru-RU" sz="1000" b="0" i="0" u="none" strike="noStrike" dirty="0">
                          <a:effectLst/>
                          <a:latin typeface="+mn-lt"/>
                        </a:rPr>
                        <a:t>662,0</a:t>
                      </a:r>
                    </a:p>
                  </a:txBody>
                  <a:tcPr marL="8313" marR="8313" marT="8313" marB="0" anchor="b"/>
                </a:tc>
                <a:extLst>
                  <a:ext uri="{0D108BD9-81ED-4DB2-BD59-A6C34878D82A}">
                    <a16:rowId xmlns:a16="http://schemas.microsoft.com/office/drawing/2014/main" val="2988762242"/>
                  </a:ext>
                </a:extLst>
              </a:tr>
              <a:tr h="495987">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обеспечение  государственных гарантий реализации прав граждан на получение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8313" marR="8313" marT="8313" marB="0" anchor="b"/>
                </a:tc>
                <a:tc>
                  <a:txBody>
                    <a:bodyPr/>
                    <a:lstStyle/>
                    <a:p>
                      <a:pPr algn="r" fontAlgn="b"/>
                      <a:r>
                        <a:rPr lang="ru-RU" sz="1000" b="0" i="0" u="none" strike="noStrike" dirty="0">
                          <a:effectLst/>
                          <a:latin typeface="+mn-lt"/>
                        </a:rPr>
                        <a:t>804 993,0</a:t>
                      </a:r>
                    </a:p>
                  </a:txBody>
                  <a:tcPr marL="8313" marR="8313" marT="8313" marB="0" anchor="b"/>
                </a:tc>
                <a:extLst>
                  <a:ext uri="{0D108BD9-81ED-4DB2-BD59-A6C34878D82A}">
                    <a16:rowId xmlns:a16="http://schemas.microsoft.com/office/drawing/2014/main" val="3510414106"/>
                  </a:ext>
                </a:extLst>
              </a:tr>
              <a:tr h="373841">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финансовое обеспечение получения гражданами дошкольного, начального общего, основного общего, среднего  общего образования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8313" marR="8313" marT="8313" marB="0" anchor="b"/>
                </a:tc>
                <a:tc>
                  <a:txBody>
                    <a:bodyPr/>
                    <a:lstStyle/>
                    <a:p>
                      <a:pPr algn="r" fontAlgn="b"/>
                      <a:r>
                        <a:rPr lang="ru-RU" sz="1000" b="0" i="0" u="none" strike="noStrike" dirty="0">
                          <a:effectLst/>
                          <a:latin typeface="+mn-lt"/>
                        </a:rPr>
                        <a:t>94 358,0</a:t>
                      </a:r>
                    </a:p>
                  </a:txBody>
                  <a:tcPr marL="8313" marR="8313" marT="8313" marB="0" anchor="b"/>
                </a:tc>
                <a:extLst>
                  <a:ext uri="{0D108BD9-81ED-4DB2-BD59-A6C34878D82A}">
                    <a16:rowId xmlns:a16="http://schemas.microsoft.com/office/drawing/2014/main" val="929314383"/>
                  </a:ext>
                </a:extLst>
              </a:tr>
              <a:tr h="373841">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обеспечение государственных гарантий реализации прав граждан на получение общедоступного и бесплатного дошкольного образования в муниципальных дошкольных 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8313" marR="8313" marT="8313" marB="0" anchor="b"/>
                </a:tc>
                <a:tc>
                  <a:txBody>
                    <a:bodyPr/>
                    <a:lstStyle/>
                    <a:p>
                      <a:pPr algn="r" fontAlgn="b"/>
                      <a:r>
                        <a:rPr lang="ru-RU" sz="1000" b="0" i="0" u="none" strike="noStrike" dirty="0">
                          <a:effectLst/>
                          <a:latin typeface="+mn-lt"/>
                        </a:rPr>
                        <a:t>714 746,0</a:t>
                      </a:r>
                    </a:p>
                  </a:txBody>
                  <a:tcPr marL="8313" marR="8313" marT="8313" marB="0" anchor="b"/>
                </a:tc>
                <a:extLst>
                  <a:ext uri="{0D108BD9-81ED-4DB2-BD59-A6C34878D82A}">
                    <a16:rowId xmlns:a16="http://schemas.microsoft.com/office/drawing/2014/main" val="2317638369"/>
                  </a:ext>
                </a:extLst>
              </a:tr>
              <a:tr h="373841">
                <a:tc>
                  <a:txBody>
                    <a:bodyPr/>
                    <a:lstStyle/>
                    <a:p>
                      <a:pPr marL="171450" indent="-171450" algn="l" fontAlgn="b">
                        <a:buFont typeface="Wingdings" panose="05000000000000000000" pitchFamily="2" charset="2"/>
                        <a:buChar char="Ø"/>
                      </a:pPr>
                      <a:r>
                        <a:rPr lang="ru-RU" sz="900" b="0" i="0" u="none" strike="noStrike" dirty="0">
                          <a:effectLst/>
                          <a:latin typeface="+mn-lt"/>
                        </a:rPr>
                        <a:t>на выполнение передаваемых полномочий субъектов Российской Федерации (на финансовое обеспечение получения гражданами дошкольного образования в частных дошкольных 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8313" marR="8313" marT="8313" marB="0" anchor="b"/>
                </a:tc>
                <a:tc>
                  <a:txBody>
                    <a:bodyPr/>
                    <a:lstStyle/>
                    <a:p>
                      <a:pPr algn="r" fontAlgn="b"/>
                      <a:r>
                        <a:rPr lang="ru-RU" sz="1000" b="0" i="0" u="none" strike="noStrike" dirty="0">
                          <a:effectLst/>
                          <a:latin typeface="+mn-lt"/>
                        </a:rPr>
                        <a:t>65 242,0</a:t>
                      </a:r>
                    </a:p>
                  </a:txBody>
                  <a:tcPr marL="8313" marR="8313" marT="8313" marB="0" anchor="b"/>
                </a:tc>
                <a:extLst>
                  <a:ext uri="{0D108BD9-81ED-4DB2-BD59-A6C34878D82A}">
                    <a16:rowId xmlns:a16="http://schemas.microsoft.com/office/drawing/2014/main" val="224138658"/>
                  </a:ext>
                </a:extLst>
              </a:tr>
              <a:tr h="251695">
                <a:tc>
                  <a:txBody>
                    <a:bodyPr/>
                    <a:lstStyle/>
                    <a:p>
                      <a:pPr marL="171450" indent="-171450" algn="l" fontAlgn="b">
                        <a:buFont typeface="Wingdings" panose="05000000000000000000" pitchFamily="2" charset="2"/>
                        <a:buChar char="Ø"/>
                      </a:pPr>
                      <a:r>
                        <a:rPr lang="ru-RU" sz="900" b="0" i="0" u="none" strike="noStrike" dirty="0">
                          <a:effectLst/>
                          <a:latin typeface="+mn-lt"/>
                        </a:rPr>
                        <a:t>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8313" marR="8313" marT="8313" marB="0" anchor="b"/>
                </a:tc>
                <a:tc>
                  <a:txBody>
                    <a:bodyPr/>
                    <a:lstStyle/>
                    <a:p>
                      <a:pPr algn="r" fontAlgn="b"/>
                      <a:r>
                        <a:rPr lang="ru-RU" sz="1000" b="0" i="0" u="none" strike="noStrike" dirty="0">
                          <a:effectLst/>
                          <a:latin typeface="+mn-lt"/>
                        </a:rPr>
                        <a:t>47 278,0</a:t>
                      </a:r>
                    </a:p>
                  </a:txBody>
                  <a:tcPr marL="8313" marR="8313" marT="8313" marB="0" anchor="b"/>
                </a:tc>
                <a:extLst>
                  <a:ext uri="{0D108BD9-81ED-4DB2-BD59-A6C34878D82A}">
                    <a16:rowId xmlns:a16="http://schemas.microsoft.com/office/drawing/2014/main" val="2429818464"/>
                  </a:ext>
                </a:extLst>
              </a:tr>
              <a:tr h="143121">
                <a:tc>
                  <a:txBody>
                    <a:bodyPr/>
                    <a:lstStyle/>
                    <a:p>
                      <a:pPr marL="171450" indent="-171450" algn="l" fontAlgn="b">
                        <a:buFont typeface="Wingdings" panose="05000000000000000000" pitchFamily="2" charset="2"/>
                        <a:buChar char="Ø"/>
                      </a:pPr>
                      <a:r>
                        <a:rPr lang="ru-RU" sz="900" b="0" i="0" u="none" strike="noStrike" dirty="0">
                          <a:effectLst/>
                          <a:latin typeface="+mn-lt"/>
                        </a:rPr>
                        <a:t>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p>
                  </a:txBody>
                  <a:tcPr marL="8313" marR="8313" marT="8313" marB="0" anchor="b"/>
                </a:tc>
                <a:tc>
                  <a:txBody>
                    <a:bodyPr/>
                    <a:lstStyle/>
                    <a:p>
                      <a:pPr algn="r" fontAlgn="b"/>
                      <a:r>
                        <a:rPr lang="ru-RU" sz="1000" b="0" i="0" u="none" strike="noStrike" dirty="0">
                          <a:effectLst/>
                          <a:latin typeface="+mn-lt"/>
                        </a:rPr>
                        <a:t>38 669,0</a:t>
                      </a:r>
                    </a:p>
                  </a:txBody>
                  <a:tcPr marL="8313" marR="8313" marT="8313" marB="0" anchor="b"/>
                </a:tc>
                <a:extLst>
                  <a:ext uri="{0D108BD9-81ED-4DB2-BD59-A6C34878D82A}">
                    <a16:rowId xmlns:a16="http://schemas.microsoft.com/office/drawing/2014/main" val="3228641646"/>
                  </a:ext>
                </a:extLst>
              </a:tr>
            </a:tbl>
          </a:graphicData>
        </a:graphic>
      </p:graphicFrame>
      <p:sp>
        <p:nvSpPr>
          <p:cNvPr id="4" name="Номер слайда 3">
            <a:extLst>
              <a:ext uri="{FF2B5EF4-FFF2-40B4-BE49-F238E27FC236}">
                <a16:creationId xmlns:a16="http://schemas.microsoft.com/office/drawing/2014/main" id="{7ED788C8-25CA-4F0B-8FD1-EA70857AA47E}"/>
              </a:ext>
            </a:extLst>
          </p:cNvPr>
          <p:cNvSpPr>
            <a:spLocks noGrp="1"/>
          </p:cNvSpPr>
          <p:nvPr>
            <p:ph type="sldNum" sz="quarter" idx="12"/>
          </p:nvPr>
        </p:nvSpPr>
        <p:spPr>
          <a:xfrm>
            <a:off x="9517811" y="6548945"/>
            <a:ext cx="2743200" cy="365125"/>
          </a:xfrm>
        </p:spPr>
        <p:txBody>
          <a:bodyPr/>
          <a:lstStyle/>
          <a:p>
            <a:fld id="{F203300F-B5E5-4D9E-9381-383162CC59FB}" type="slidenum">
              <a:rPr lang="ru-RU" smtClean="0"/>
              <a:pPr/>
              <a:t>17</a:t>
            </a:fld>
            <a:endParaRPr lang="ru-RU" dirty="0"/>
          </a:p>
        </p:txBody>
      </p:sp>
      <p:sp>
        <p:nvSpPr>
          <p:cNvPr id="6" name="Заголовок 1">
            <a:extLst>
              <a:ext uri="{FF2B5EF4-FFF2-40B4-BE49-F238E27FC236}">
                <a16:creationId xmlns:a16="http://schemas.microsoft.com/office/drawing/2014/main" id="{BDEE2288-0290-4346-88F0-8E135A839CAE}"/>
              </a:ext>
            </a:extLst>
          </p:cNvPr>
          <p:cNvSpPr txBox="1">
            <a:spLocks/>
          </p:cNvSpPr>
          <p:nvPr/>
        </p:nvSpPr>
        <p:spPr>
          <a:xfrm>
            <a:off x="1036892" y="27907"/>
            <a:ext cx="9818213" cy="3364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dirty="0"/>
              <a:t>Информация о межбюджетных трансфертах в 2021 году</a:t>
            </a:r>
          </a:p>
        </p:txBody>
      </p:sp>
      <p:sp>
        <p:nvSpPr>
          <p:cNvPr id="7" name="Прямоугольник 6">
            <a:extLst>
              <a:ext uri="{FF2B5EF4-FFF2-40B4-BE49-F238E27FC236}">
                <a16:creationId xmlns:a16="http://schemas.microsoft.com/office/drawing/2014/main" id="{56FB33D3-D565-40CF-98DB-610432BCCCAF}"/>
              </a:ext>
            </a:extLst>
          </p:cNvPr>
          <p:cNvSpPr/>
          <p:nvPr/>
        </p:nvSpPr>
        <p:spPr>
          <a:xfrm>
            <a:off x="11070055" y="259487"/>
            <a:ext cx="795411" cy="261610"/>
          </a:xfrm>
          <a:prstGeom prst="rect">
            <a:avLst/>
          </a:prstGeom>
        </p:spPr>
        <p:txBody>
          <a:bodyPr wrap="none">
            <a:spAutoFit/>
          </a:bodyPr>
          <a:lstStyle/>
          <a:p>
            <a:r>
              <a:rPr lang="ru-RU" sz="1100" dirty="0"/>
              <a:t>(тыс. руб.)</a:t>
            </a:r>
          </a:p>
        </p:txBody>
      </p:sp>
      <p:pic>
        <p:nvPicPr>
          <p:cNvPr id="9" name="Объект 6">
            <a:extLst>
              <a:ext uri="{FF2B5EF4-FFF2-40B4-BE49-F238E27FC236}">
                <a16:creationId xmlns:a16="http://schemas.microsoft.com/office/drawing/2014/main" id="{3B80F017-1F67-4595-99C5-797AD45101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52" y="49868"/>
            <a:ext cx="760490" cy="342008"/>
          </a:xfrm>
          <a:prstGeom prst="rect">
            <a:avLst/>
          </a:prstGeom>
        </p:spPr>
      </p:pic>
    </p:spTree>
    <p:extLst>
      <p:ext uri="{BB962C8B-B14F-4D97-AF65-F5344CB8AC3E}">
        <p14:creationId xmlns:p14="http://schemas.microsoft.com/office/powerpoint/2010/main" val="314563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18</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7" y="31761"/>
            <a:ext cx="10826413" cy="384741"/>
          </a:xfrm>
        </p:spPr>
        <p:txBody>
          <a:bodyPr vert="horz" lIns="91440" tIns="45720" rIns="91440" bIns="45720" rtlCol="0" anchor="ctr">
            <a:noAutofit/>
          </a:bodyPr>
          <a:lstStyle/>
          <a:p>
            <a:pPr algn="ctr"/>
            <a:r>
              <a:rPr lang="ru-RU" sz="2400" dirty="0"/>
              <a:t>Информация о межбюджетных трансфертах в 2022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1010527" y="302275"/>
            <a:ext cx="847155" cy="276999"/>
          </a:xfrm>
          <a:prstGeom prst="rect">
            <a:avLst/>
          </a:prstGeom>
        </p:spPr>
        <p:txBody>
          <a:bodyPr wrap="none">
            <a:spAutoFit/>
          </a:bodyPr>
          <a:lstStyle/>
          <a:p>
            <a:r>
              <a:rPr lang="ru-RU" sz="1200" dirty="0"/>
              <a:t>(тыс. руб.)</a:t>
            </a:r>
          </a:p>
        </p:txBody>
      </p:sp>
      <p:sp>
        <p:nvSpPr>
          <p:cNvPr id="9" name="Прямоугольник 8">
            <a:extLst>
              <a:ext uri="{FF2B5EF4-FFF2-40B4-BE49-F238E27FC236}">
                <a16:creationId xmlns:a16="http://schemas.microsoft.com/office/drawing/2014/main" id="{4BE57D73-EDDD-400F-98F3-B6965F4D9BAC}"/>
              </a:ext>
            </a:extLst>
          </p:cNvPr>
          <p:cNvSpPr/>
          <p:nvPr/>
        </p:nvSpPr>
        <p:spPr>
          <a:xfrm>
            <a:off x="9221284" y="6564434"/>
            <a:ext cx="2710486" cy="276999"/>
          </a:xfrm>
          <a:prstGeom prst="rect">
            <a:avLst/>
          </a:prstGeom>
        </p:spPr>
        <p:txBody>
          <a:bodyPr wrap="none">
            <a:spAutoFit/>
          </a:bodyPr>
          <a:lstStyle/>
          <a:p>
            <a:r>
              <a:rPr lang="ru-RU" sz="1200" i="1" dirty="0"/>
              <a:t>(продолжение таблицы на слайде 19)</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1926803685"/>
              </p:ext>
            </p:extLst>
          </p:nvPr>
        </p:nvGraphicFramePr>
        <p:xfrm>
          <a:off x="199176" y="579274"/>
          <a:ext cx="11658506" cy="5888462"/>
        </p:xfrm>
        <a:graphic>
          <a:graphicData uri="http://schemas.openxmlformats.org/drawingml/2006/table">
            <a:tbl>
              <a:tblPr>
                <a:tableStyleId>{5C22544A-7EE6-4342-B048-85BDC9FD1C3A}</a:tableStyleId>
              </a:tblPr>
              <a:tblGrid>
                <a:gridCol w="10679260">
                  <a:extLst>
                    <a:ext uri="{9D8B030D-6E8A-4147-A177-3AD203B41FA5}">
                      <a16:colId xmlns:a16="http://schemas.microsoft.com/office/drawing/2014/main" val="536101537"/>
                    </a:ext>
                  </a:extLst>
                </a:gridCol>
                <a:gridCol w="979246">
                  <a:extLst>
                    <a:ext uri="{9D8B030D-6E8A-4147-A177-3AD203B41FA5}">
                      <a16:colId xmlns:a16="http://schemas.microsoft.com/office/drawing/2014/main" val="2594326414"/>
                    </a:ext>
                  </a:extLst>
                </a:gridCol>
              </a:tblGrid>
              <a:tr h="510349">
                <a:tc>
                  <a:txBody>
                    <a:bodyPr/>
                    <a:lstStyle/>
                    <a:p>
                      <a:pPr algn="ctr" fontAlgn="b"/>
                      <a:r>
                        <a:rPr lang="ru-RU" sz="1100" b="1" u="none" strike="noStrike" dirty="0">
                          <a:effectLst/>
                          <a:latin typeface="+mn-lt"/>
                        </a:rPr>
                        <a:t>Наименование доходов</a:t>
                      </a:r>
                      <a:endParaRPr lang="ru-RU" sz="1100" b="1" i="0" u="none" strike="noStrike" dirty="0">
                        <a:effectLst/>
                        <a:latin typeface="+mn-lt"/>
                      </a:endParaRPr>
                    </a:p>
                  </a:txBody>
                  <a:tcPr marL="2422" marR="2422" marT="2422" marB="0" anchor="b"/>
                </a:tc>
                <a:tc>
                  <a:txBody>
                    <a:bodyPr/>
                    <a:lstStyle/>
                    <a:p>
                      <a:pPr algn="ctr" fontAlgn="ctr"/>
                      <a:r>
                        <a:rPr lang="ru-RU" sz="1100" b="1" u="none" strike="noStrike" dirty="0">
                          <a:effectLst/>
                          <a:latin typeface="+mn-lt"/>
                        </a:rPr>
                        <a:t>План                           на 2022 год</a:t>
                      </a:r>
                      <a:endParaRPr lang="ru-RU" sz="11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30235">
                <a:tc>
                  <a:txBody>
                    <a:bodyPr/>
                    <a:lstStyle/>
                    <a:p>
                      <a:pPr algn="l" fontAlgn="b"/>
                      <a:r>
                        <a:rPr lang="ru-RU" sz="1100" b="1" i="0" u="none" strike="noStrike" dirty="0">
                          <a:effectLst/>
                          <a:latin typeface="+mn-lt"/>
                        </a:rPr>
                        <a:t>Субсидии от других бюджетов бюджетной системы, в том числе:</a:t>
                      </a:r>
                    </a:p>
                  </a:txBody>
                  <a:tcPr marL="8313" marR="8313" marT="8313" marB="0" anchor="b"/>
                </a:tc>
                <a:tc>
                  <a:txBody>
                    <a:bodyPr/>
                    <a:lstStyle/>
                    <a:p>
                      <a:pPr algn="r" fontAlgn="b"/>
                      <a:r>
                        <a:rPr lang="ru-RU" sz="1100" b="1" i="0" u="none" strike="noStrike" dirty="0">
                          <a:effectLst/>
                          <a:latin typeface="+mn-lt"/>
                        </a:rPr>
                        <a:t>1 385 731,0</a:t>
                      </a:r>
                    </a:p>
                  </a:txBody>
                  <a:tcPr marL="8313" marR="8313" marT="8313" marB="0" anchor="b"/>
                </a:tc>
                <a:extLst>
                  <a:ext uri="{0D108BD9-81ED-4DB2-BD59-A6C34878D82A}">
                    <a16:rowId xmlns:a16="http://schemas.microsoft.com/office/drawing/2014/main" val="4068210654"/>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Субсидии бюджетам городских округов на реализацию мероприятий по обеспечению жильем молодых семей</a:t>
                      </a:r>
                    </a:p>
                  </a:txBody>
                  <a:tcPr marL="8313" marR="8313" marT="8313" marB="0" anchor="b"/>
                </a:tc>
                <a:tc>
                  <a:txBody>
                    <a:bodyPr/>
                    <a:lstStyle/>
                    <a:p>
                      <a:pPr algn="r" fontAlgn="b"/>
                      <a:r>
                        <a:rPr lang="ru-RU" sz="1100" b="0" i="0" u="none" strike="noStrike" dirty="0">
                          <a:effectLst/>
                          <a:latin typeface="+mn-lt"/>
                        </a:rPr>
                        <a:t>14 250,6</a:t>
                      </a:r>
                    </a:p>
                  </a:txBody>
                  <a:tcPr marL="8313" marR="8313" marT="8313" marB="0" anchor="b"/>
                </a:tc>
                <a:extLst>
                  <a:ext uri="{0D108BD9-81ED-4DB2-BD59-A6C34878D82A}">
                    <a16:rowId xmlns:a16="http://schemas.microsoft.com/office/drawing/2014/main" val="975791610"/>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a:t>
                      </a:r>
                    </a:p>
                  </a:txBody>
                  <a:tcPr marL="8313" marR="8313" marT="8313" marB="0" anchor="b"/>
                </a:tc>
                <a:tc>
                  <a:txBody>
                    <a:bodyPr/>
                    <a:lstStyle/>
                    <a:p>
                      <a:pPr algn="r" fontAlgn="b"/>
                      <a:r>
                        <a:rPr lang="ru-RU" sz="1100" b="0" i="0" u="none" strike="noStrike" dirty="0">
                          <a:effectLst/>
                          <a:latin typeface="+mn-lt"/>
                        </a:rPr>
                        <a:t>574 233,0</a:t>
                      </a:r>
                    </a:p>
                  </a:txBody>
                  <a:tcPr marL="8313" marR="8313" marT="8313" marB="0" anchor="b"/>
                </a:tc>
                <a:extLst>
                  <a:ext uri="{0D108BD9-81ED-4DB2-BD59-A6C34878D82A}">
                    <a16:rowId xmlns:a16="http://schemas.microsoft.com/office/drawing/2014/main" val="2744250062"/>
                  </a:ext>
                </a:extLst>
              </a:tr>
              <a:tr h="399074">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мероприятия по разработке проектно-сметной документации на проведение капитального ремонта зданий муниципальных общеобразовательных организаций в Московской области)</a:t>
                      </a:r>
                    </a:p>
                  </a:txBody>
                  <a:tcPr marL="8313" marR="8313" marT="8313" marB="0" anchor="b"/>
                </a:tc>
                <a:tc>
                  <a:txBody>
                    <a:bodyPr/>
                    <a:lstStyle/>
                    <a:p>
                      <a:pPr algn="r" fontAlgn="b"/>
                      <a:r>
                        <a:rPr lang="ru-RU" sz="1100" b="0" i="0" u="none" strike="noStrike" dirty="0">
                          <a:effectLst/>
                          <a:latin typeface="+mn-lt"/>
                        </a:rPr>
                        <a:t>45 940,0</a:t>
                      </a:r>
                    </a:p>
                  </a:txBody>
                  <a:tcPr marL="8313" marR="8313" marT="8313" marB="0" anchor="b"/>
                </a:tc>
                <a:extLst>
                  <a:ext uri="{0D108BD9-81ED-4DB2-BD59-A6C34878D82A}">
                    <a16:rowId xmlns:a16="http://schemas.microsoft.com/office/drawing/2014/main" val="1619102335"/>
                  </a:ext>
                </a:extLst>
              </a:tr>
              <a:tr h="399074">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8313" marR="8313" marT="8313" marB="0" anchor="b"/>
                </a:tc>
                <a:tc>
                  <a:txBody>
                    <a:bodyPr/>
                    <a:lstStyle/>
                    <a:p>
                      <a:pPr algn="r" fontAlgn="b"/>
                      <a:r>
                        <a:rPr lang="ru-RU" sz="1100" b="0" i="0" u="none" strike="noStrike" dirty="0">
                          <a:effectLst/>
                          <a:latin typeface="+mn-lt"/>
                        </a:rPr>
                        <a:t>40 431,0</a:t>
                      </a:r>
                    </a:p>
                  </a:txBody>
                  <a:tcPr marL="8313" marR="8313" marT="8313" marB="0" anchor="b"/>
                </a:tc>
                <a:extLst>
                  <a:ext uri="{0D108BD9-81ED-4DB2-BD59-A6C34878D82A}">
                    <a16:rowId xmlns:a16="http://schemas.microsoft.com/office/drawing/2014/main" val="4183788075"/>
                  </a:ext>
                </a:extLst>
              </a:tr>
              <a:tr h="353951">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a:t>
                      </a:r>
                      <a:r>
                        <a:rPr lang="ru-RU" sz="1100" b="0" i="0" u="none" strike="noStrike" dirty="0" err="1">
                          <a:effectLst/>
                          <a:latin typeface="+mn-lt"/>
                        </a:rPr>
                        <a:t>г.о</a:t>
                      </a:r>
                      <a:r>
                        <a:rPr lang="ru-RU" sz="1100" b="0" i="0" u="none" strike="noStrike" dirty="0">
                          <a:effectLst/>
                          <a:latin typeface="+mn-lt"/>
                        </a:rPr>
                        <a:t>. Долгопрудный, ул. Новый бульвар, д, 21, корп. 3 (ПИР и строительство))</a:t>
                      </a:r>
                    </a:p>
                  </a:txBody>
                  <a:tcPr marL="8313" marR="8313" marT="8313" marB="0" anchor="b"/>
                </a:tc>
                <a:tc>
                  <a:txBody>
                    <a:bodyPr/>
                    <a:lstStyle/>
                    <a:p>
                      <a:pPr algn="r" fontAlgn="b"/>
                      <a:r>
                        <a:rPr lang="ru-RU" sz="1100" b="0" i="0" u="none" strike="noStrike" dirty="0">
                          <a:effectLst/>
                          <a:latin typeface="+mn-lt"/>
                        </a:rPr>
                        <a:t>261 413,7</a:t>
                      </a:r>
                    </a:p>
                  </a:txBody>
                  <a:tcPr marL="8313" marR="8313" marT="8313" marB="0" anchor="b"/>
                </a:tc>
                <a:extLst>
                  <a:ext uri="{0D108BD9-81ED-4DB2-BD59-A6C34878D82A}">
                    <a16:rowId xmlns:a16="http://schemas.microsoft.com/office/drawing/2014/main" val="3238213342"/>
                  </a:ext>
                </a:extLst>
              </a:tr>
              <a:tr h="592032">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капитальные вложения в объекты общего образования (пристройка на 1 500 мест к МБОУ  СОШ № 7 по адресу: Московская область, </a:t>
                      </a:r>
                      <a:r>
                        <a:rPr lang="ru-RU" sz="1100" b="0" i="0" u="none" strike="noStrike" dirty="0" err="1">
                          <a:effectLst/>
                          <a:latin typeface="+mn-lt"/>
                        </a:rPr>
                        <a:t>г.о</a:t>
                      </a:r>
                      <a:r>
                        <a:rPr lang="ru-RU" sz="1100" b="0" i="0" u="none" strike="noStrike" dirty="0">
                          <a:effectLst/>
                          <a:latin typeface="+mn-lt"/>
                        </a:rPr>
                        <a:t>. Долгопрудный, ул. Лихачевское шоссе, д. 27 (ПИР и строительство))</a:t>
                      </a:r>
                    </a:p>
                  </a:txBody>
                  <a:tcPr marL="8313" marR="8313" marT="8313" marB="0" anchor="b"/>
                </a:tc>
                <a:tc>
                  <a:txBody>
                    <a:bodyPr/>
                    <a:lstStyle/>
                    <a:p>
                      <a:pPr algn="r" fontAlgn="b"/>
                      <a:r>
                        <a:rPr lang="ru-RU" sz="1100" b="0" i="0" u="none" strike="noStrike" dirty="0">
                          <a:effectLst/>
                          <a:latin typeface="+mn-lt"/>
                        </a:rPr>
                        <a:t>123 250,0</a:t>
                      </a:r>
                    </a:p>
                  </a:txBody>
                  <a:tcPr marL="8313" marR="8313" marT="8313" marB="0" anchor="b"/>
                </a:tc>
                <a:extLst>
                  <a:ext uri="{0D108BD9-81ED-4DB2-BD59-A6C34878D82A}">
                    <a16:rowId xmlns:a16="http://schemas.microsoft.com/office/drawing/2014/main" val="1511347847"/>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устройство контейнерных площадок)</a:t>
                      </a:r>
                    </a:p>
                  </a:txBody>
                  <a:tcPr marL="8313" marR="8313" marT="8313" marB="0" anchor="b"/>
                </a:tc>
                <a:tc>
                  <a:txBody>
                    <a:bodyPr/>
                    <a:lstStyle/>
                    <a:p>
                      <a:pPr algn="r" fontAlgn="b"/>
                      <a:r>
                        <a:rPr lang="ru-RU" sz="1100" b="0" i="0" u="none" strike="noStrike">
                          <a:effectLst/>
                          <a:latin typeface="+mn-lt"/>
                        </a:rPr>
                        <a:t>1 165,5</a:t>
                      </a:r>
                    </a:p>
                  </a:txBody>
                  <a:tcPr marL="8313" marR="8313" marT="8313" marB="0" anchor="b"/>
                </a:tc>
                <a:extLst>
                  <a:ext uri="{0D108BD9-81ED-4DB2-BD59-A6C34878D82A}">
                    <a16:rowId xmlns:a16="http://schemas.microsoft.com/office/drawing/2014/main" val="3195010141"/>
                  </a:ext>
                </a:extLst>
              </a:tr>
              <a:tr h="230235">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ремонт подъездов многоквартирных домов)</a:t>
                      </a:r>
                    </a:p>
                  </a:txBody>
                  <a:tcPr marL="8313" marR="8313" marT="8313" marB="0" anchor="b"/>
                </a:tc>
                <a:tc>
                  <a:txBody>
                    <a:bodyPr/>
                    <a:lstStyle/>
                    <a:p>
                      <a:pPr algn="r" fontAlgn="b"/>
                      <a:r>
                        <a:rPr lang="ru-RU" sz="1100" b="0" i="0" u="none" strike="noStrike" dirty="0">
                          <a:effectLst/>
                          <a:latin typeface="+mn-lt"/>
                        </a:rPr>
                        <a:t>2 291,8</a:t>
                      </a:r>
                    </a:p>
                  </a:txBody>
                  <a:tcPr marL="8313" marR="8313" marT="8313" marB="0" anchor="b"/>
                </a:tc>
                <a:extLst>
                  <a:ext uri="{0D108BD9-81ED-4DB2-BD59-A6C34878D82A}">
                    <a16:rowId xmlns:a16="http://schemas.microsoft.com/office/drawing/2014/main" val="3504202824"/>
                  </a:ext>
                </a:extLst>
              </a:tr>
              <a:tr h="52664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 а также их техническая поддержка )</a:t>
                      </a:r>
                    </a:p>
                  </a:txBody>
                  <a:tcPr marL="8313" marR="8313" marT="8313" marB="0" anchor="b"/>
                </a:tc>
                <a:tc>
                  <a:txBody>
                    <a:bodyPr/>
                    <a:lstStyle/>
                    <a:p>
                      <a:pPr algn="r" fontAlgn="b"/>
                      <a:r>
                        <a:rPr lang="ru-RU" sz="1100" b="0" i="0" u="none" strike="noStrike" dirty="0">
                          <a:effectLst/>
                          <a:latin typeface="+mn-lt"/>
                        </a:rPr>
                        <a:t>216,0</a:t>
                      </a:r>
                    </a:p>
                  </a:txBody>
                  <a:tcPr marL="8313" marR="8313" marT="8313" marB="0" anchor="b"/>
                </a:tc>
                <a:extLst>
                  <a:ext uri="{0D108BD9-81ED-4DB2-BD59-A6C34878D82A}">
                    <a16:rowId xmlns:a16="http://schemas.microsoft.com/office/drawing/2014/main" val="3087435640"/>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8313" marR="8313" marT="8313" marB="0" anchor="b"/>
                </a:tc>
                <a:tc>
                  <a:txBody>
                    <a:bodyPr/>
                    <a:lstStyle/>
                    <a:p>
                      <a:pPr algn="r" fontAlgn="b"/>
                      <a:r>
                        <a:rPr lang="ru-RU" sz="1100" b="0" i="0" u="none" strike="noStrike" dirty="0">
                          <a:effectLst/>
                          <a:latin typeface="+mn-lt"/>
                        </a:rPr>
                        <a:t>6 361,0</a:t>
                      </a:r>
                    </a:p>
                  </a:txBody>
                  <a:tcPr marL="8313" marR="8313" marT="8313" marB="0" anchor="b"/>
                </a:tc>
                <a:extLst>
                  <a:ext uri="{0D108BD9-81ED-4DB2-BD59-A6C34878D82A}">
                    <a16:rowId xmlns:a16="http://schemas.microsoft.com/office/drawing/2014/main" val="1771194197"/>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ремонт дворовых территорий)</a:t>
                      </a:r>
                    </a:p>
                  </a:txBody>
                  <a:tcPr marL="8313" marR="8313" marT="8313" marB="0" anchor="b"/>
                </a:tc>
                <a:tc>
                  <a:txBody>
                    <a:bodyPr/>
                    <a:lstStyle/>
                    <a:p>
                      <a:pPr algn="r" fontAlgn="b"/>
                      <a:r>
                        <a:rPr lang="ru-RU" sz="1100" b="0" i="0" u="none" strike="noStrike">
                          <a:effectLst/>
                          <a:latin typeface="+mn-lt"/>
                        </a:rPr>
                        <a:t>469,4</a:t>
                      </a:r>
                    </a:p>
                  </a:txBody>
                  <a:tcPr marL="8313" marR="8313" marT="8313" marB="0" anchor="b"/>
                </a:tc>
                <a:extLst>
                  <a:ext uri="{0D108BD9-81ED-4DB2-BD59-A6C34878D82A}">
                    <a16:rowId xmlns:a16="http://schemas.microsoft.com/office/drawing/2014/main" val="2117146787"/>
                  </a:ext>
                </a:extLst>
              </a:tr>
              <a:tr h="230235">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строительство и реконструкцию объектов коммунальной инфраструктуры</a:t>
                      </a:r>
                    </a:p>
                  </a:txBody>
                  <a:tcPr marL="8313" marR="8313" marT="8313" marB="0" anchor="b"/>
                </a:tc>
                <a:tc>
                  <a:txBody>
                    <a:bodyPr/>
                    <a:lstStyle/>
                    <a:p>
                      <a:pPr algn="r" fontAlgn="b"/>
                      <a:r>
                        <a:rPr lang="ru-RU" sz="1100" b="0" i="0" u="none" strike="noStrike" dirty="0">
                          <a:effectLst/>
                          <a:latin typeface="+mn-lt"/>
                        </a:rPr>
                        <a:t>89 804,2</a:t>
                      </a:r>
                    </a:p>
                  </a:txBody>
                  <a:tcPr marL="8313" marR="8313" marT="8313" marB="0" anchor="b"/>
                </a:tc>
                <a:extLst>
                  <a:ext uri="{0D108BD9-81ED-4DB2-BD59-A6C34878D82A}">
                    <a16:rowId xmlns:a16="http://schemas.microsoft.com/office/drawing/2014/main" val="2986584988"/>
                  </a:ext>
                </a:extLst>
              </a:tr>
              <a:tr h="399074">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устройство и капитальный ремонт систем наружного освещения в рамках реализации проекта "Светлый город")</a:t>
                      </a:r>
                    </a:p>
                  </a:txBody>
                  <a:tcPr marL="8313" marR="8313" marT="8313" marB="0" anchor="b"/>
                </a:tc>
                <a:tc>
                  <a:txBody>
                    <a:bodyPr/>
                    <a:lstStyle/>
                    <a:p>
                      <a:pPr algn="r" fontAlgn="b"/>
                      <a:r>
                        <a:rPr lang="ru-RU" sz="1100" b="0" i="0" u="none" strike="noStrike" dirty="0">
                          <a:effectLst/>
                          <a:latin typeface="+mn-lt"/>
                        </a:rPr>
                        <a:t>564,5</a:t>
                      </a:r>
                    </a:p>
                  </a:txBody>
                  <a:tcPr marL="8313" marR="8313" marT="8313" marB="0" anchor="b"/>
                </a:tc>
                <a:extLst>
                  <a:ext uri="{0D108BD9-81ED-4DB2-BD59-A6C34878D82A}">
                    <a16:rowId xmlns:a16="http://schemas.microsoft.com/office/drawing/2014/main" val="2243662301"/>
                  </a:ext>
                </a:extLst>
              </a:tr>
              <a:tr h="399074">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обустройство и установку детских игровых площадок на территории муниципальных образований Московской области)</a:t>
                      </a:r>
                    </a:p>
                  </a:txBody>
                  <a:tcPr marL="8313" marR="8313" marT="8313" marB="0" anchor="b"/>
                </a:tc>
                <a:tc>
                  <a:txBody>
                    <a:bodyPr/>
                    <a:lstStyle/>
                    <a:p>
                      <a:pPr algn="r" fontAlgn="b"/>
                      <a:r>
                        <a:rPr lang="ru-RU" sz="1100" b="0" i="0" u="none" strike="noStrike" dirty="0">
                          <a:effectLst/>
                          <a:latin typeface="+mn-lt"/>
                        </a:rPr>
                        <a:t>3 900,0</a:t>
                      </a:r>
                    </a:p>
                  </a:txBody>
                  <a:tcPr marL="8313" marR="8313" marT="8313" marB="0" anchor="b"/>
                </a:tc>
                <a:extLst>
                  <a:ext uri="{0D108BD9-81ED-4DB2-BD59-A6C34878D82A}">
                    <a16:rowId xmlns:a16="http://schemas.microsoft.com/office/drawing/2014/main" val="735584881"/>
                  </a:ext>
                </a:extLst>
              </a:tr>
              <a:tr h="353951">
                <a:tc>
                  <a:txBody>
                    <a:bodyPr/>
                    <a:lstStyle/>
                    <a:p>
                      <a:pPr marL="171450" indent="-171450" algn="just" fontAlgn="b">
                        <a:buFont typeface="Wingdings" panose="05000000000000000000" pitchFamily="2" charset="2"/>
                        <a:buChar char="Ø"/>
                      </a:pPr>
                      <a:r>
                        <a:rPr lang="ru-RU" sz="1100" b="0" i="0" u="none" strike="noStrike" dirty="0">
                          <a:effectLst/>
                          <a:latin typeface="+mn-lt"/>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8313" marR="8313" marT="8313" marB="0" anchor="b"/>
                </a:tc>
                <a:tc>
                  <a:txBody>
                    <a:bodyPr/>
                    <a:lstStyle/>
                    <a:p>
                      <a:pPr algn="r" fontAlgn="b"/>
                      <a:r>
                        <a:rPr lang="ru-RU" sz="1100" b="0" i="0" u="none" strike="noStrike" dirty="0">
                          <a:effectLst/>
                          <a:latin typeface="+mn-lt"/>
                        </a:rPr>
                        <a:t>71 083,0</a:t>
                      </a:r>
                    </a:p>
                  </a:txBody>
                  <a:tcPr marL="8313" marR="8313" marT="8313" marB="0" anchor="b"/>
                </a:tc>
                <a:extLst>
                  <a:ext uri="{0D108BD9-81ED-4DB2-BD59-A6C34878D82A}">
                    <a16:rowId xmlns:a16="http://schemas.microsoft.com/office/drawing/2014/main" val="3324421134"/>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Tree>
    <p:extLst>
      <p:ext uri="{BB962C8B-B14F-4D97-AF65-F5344CB8AC3E}">
        <p14:creationId xmlns:p14="http://schemas.microsoft.com/office/powerpoint/2010/main" val="1161964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19</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989292" y="29208"/>
            <a:ext cx="10826413" cy="384741"/>
          </a:xfrm>
        </p:spPr>
        <p:txBody>
          <a:bodyPr vert="horz" lIns="91440" tIns="45720" rIns="91440" bIns="45720" rtlCol="0" anchor="ctr">
            <a:noAutofit/>
          </a:bodyPr>
          <a:lstStyle/>
          <a:p>
            <a:pPr algn="ctr"/>
            <a:r>
              <a:rPr lang="ru-RU" sz="2400" dirty="0"/>
              <a:t>Информация о межбюджетных трансфертах в 2022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0968550" y="503438"/>
            <a:ext cx="847155" cy="276999"/>
          </a:xfrm>
          <a:prstGeom prst="rect">
            <a:avLst/>
          </a:prstGeom>
        </p:spPr>
        <p:txBody>
          <a:bodyPr wrap="none">
            <a:spAutoFit/>
          </a:bodyPr>
          <a:lstStyle/>
          <a:p>
            <a:r>
              <a:rPr lang="ru-RU" sz="1200" dirty="0"/>
              <a:t>(тыс. руб.)</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99873351"/>
              </p:ext>
            </p:extLst>
          </p:nvPr>
        </p:nvGraphicFramePr>
        <p:xfrm>
          <a:off x="273674" y="780437"/>
          <a:ext cx="11658506" cy="5757386"/>
        </p:xfrm>
        <a:graphic>
          <a:graphicData uri="http://schemas.openxmlformats.org/drawingml/2006/table">
            <a:tbl>
              <a:tblPr>
                <a:tableStyleId>{5C22544A-7EE6-4342-B048-85BDC9FD1C3A}</a:tableStyleId>
              </a:tblPr>
              <a:tblGrid>
                <a:gridCol w="10679260">
                  <a:extLst>
                    <a:ext uri="{9D8B030D-6E8A-4147-A177-3AD203B41FA5}">
                      <a16:colId xmlns:a16="http://schemas.microsoft.com/office/drawing/2014/main" val="536101537"/>
                    </a:ext>
                  </a:extLst>
                </a:gridCol>
                <a:gridCol w="979246">
                  <a:extLst>
                    <a:ext uri="{9D8B030D-6E8A-4147-A177-3AD203B41FA5}">
                      <a16:colId xmlns:a16="http://schemas.microsoft.com/office/drawing/2014/main" val="2594326414"/>
                    </a:ext>
                  </a:extLst>
                </a:gridCol>
              </a:tblGrid>
              <a:tr h="481870">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2022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17387">
                <a:tc>
                  <a:txBody>
                    <a:bodyPr/>
                    <a:lstStyle/>
                    <a:p>
                      <a:pPr algn="l" fontAlgn="b"/>
                      <a:r>
                        <a:rPr lang="ru-RU" sz="1200" b="1" i="0" u="none" strike="noStrike" dirty="0">
                          <a:effectLst/>
                          <a:latin typeface="+mn-lt"/>
                        </a:rPr>
                        <a:t>Субсидии от других бюджетов бюджетной системы, в том числе:</a:t>
                      </a:r>
                    </a:p>
                  </a:txBody>
                  <a:tcPr marL="8313" marR="8313" marT="8313" marB="0" anchor="b"/>
                </a:tc>
                <a:tc>
                  <a:txBody>
                    <a:bodyPr/>
                    <a:lstStyle/>
                    <a:p>
                      <a:pPr algn="r" fontAlgn="b"/>
                      <a:r>
                        <a:rPr lang="ru-RU" sz="1200" b="1" i="0" u="none" strike="noStrike" dirty="0">
                          <a:effectLst/>
                          <a:latin typeface="+mn-lt"/>
                        </a:rPr>
                        <a:t>1 385 731,0</a:t>
                      </a:r>
                    </a:p>
                  </a:txBody>
                  <a:tcPr marL="8313" marR="8313" marT="8313" marB="0" anchor="b"/>
                </a:tc>
                <a:extLst>
                  <a:ext uri="{0D108BD9-81ED-4DB2-BD59-A6C34878D82A}">
                    <a16:rowId xmlns:a16="http://schemas.microsoft.com/office/drawing/2014/main" val="4068210654"/>
                  </a:ext>
                </a:extLst>
              </a:tr>
              <a:tr h="344099">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(на государственную поддержку частных дошкольных образовательных организаций в Московской области с целью возмещения расходов на присмотр и уход, содержание имущества и арендную плату за использование помещений)</a:t>
                      </a:r>
                    </a:p>
                  </a:txBody>
                  <a:tcPr marL="8313" marR="8313" marT="8313" marB="0" anchor="b"/>
                </a:tc>
                <a:tc>
                  <a:txBody>
                    <a:bodyPr/>
                    <a:lstStyle/>
                    <a:p>
                      <a:pPr algn="r" fontAlgn="b"/>
                      <a:r>
                        <a:rPr lang="ru-RU" sz="1200" b="0" i="0" u="none" strike="noStrike">
                          <a:effectLst/>
                          <a:latin typeface="+mn-lt"/>
                        </a:rPr>
                        <a:t>42 149,0</a:t>
                      </a:r>
                    </a:p>
                  </a:txBody>
                  <a:tcPr marL="8313" marR="8313" marT="8313" marB="0" anchor="b"/>
                </a:tc>
                <a:extLst>
                  <a:ext uri="{0D108BD9-81ED-4DB2-BD59-A6C34878D82A}">
                    <a16:rowId xmlns:a16="http://schemas.microsoft.com/office/drawing/2014/main" val="975791610"/>
                  </a:ext>
                </a:extLst>
              </a:tr>
              <a:tr h="217387">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(на мероприятия по организации отдыха детей в каникулярное время)</a:t>
                      </a:r>
                    </a:p>
                  </a:txBody>
                  <a:tcPr marL="8313" marR="8313" marT="8313" marB="0" anchor="b"/>
                </a:tc>
                <a:tc>
                  <a:txBody>
                    <a:bodyPr/>
                    <a:lstStyle/>
                    <a:p>
                      <a:pPr algn="r" fontAlgn="b"/>
                      <a:r>
                        <a:rPr lang="ru-RU" sz="1200" b="0" i="0" u="none" strike="noStrike">
                          <a:effectLst/>
                          <a:latin typeface="+mn-lt"/>
                        </a:rPr>
                        <a:t>6 180,0</a:t>
                      </a:r>
                    </a:p>
                  </a:txBody>
                  <a:tcPr marL="8313" marR="8313" marT="8313" marB="0" anchor="b"/>
                </a:tc>
                <a:extLst>
                  <a:ext uri="{0D108BD9-81ED-4DB2-BD59-A6C34878D82A}">
                    <a16:rowId xmlns:a16="http://schemas.microsoft.com/office/drawing/2014/main" val="2744250062"/>
                  </a:ext>
                </a:extLst>
              </a:tr>
              <a:tr h="680552">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(на установку, монтаж и настройку ip-камер, приобретенных в рамках предоставленной субсидии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8313" marR="8313" marT="8313" marB="0" anchor="b"/>
                </a:tc>
                <a:tc>
                  <a:txBody>
                    <a:bodyPr/>
                    <a:lstStyle/>
                    <a:p>
                      <a:pPr algn="r" fontAlgn="b"/>
                      <a:r>
                        <a:rPr lang="ru-RU" sz="1200" b="0" i="0" u="none" strike="noStrike">
                          <a:effectLst/>
                          <a:latin typeface="+mn-lt"/>
                        </a:rPr>
                        <a:t>607,5</a:t>
                      </a:r>
                    </a:p>
                  </a:txBody>
                  <a:tcPr marL="8313" marR="8313" marT="8313" marB="0" anchor="b"/>
                </a:tc>
                <a:extLst>
                  <a:ext uri="{0D108BD9-81ED-4DB2-BD59-A6C34878D82A}">
                    <a16:rowId xmlns:a16="http://schemas.microsoft.com/office/drawing/2014/main" val="1619102335"/>
                  </a:ext>
                </a:extLst>
              </a:tr>
              <a:tr h="376805">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 на создание и содержание дополнительных мест для детей в возрасте от 1,5 до 7 лет в организациях, осуществляющих присмотр и уход за детьми)</a:t>
                      </a:r>
                    </a:p>
                  </a:txBody>
                  <a:tcPr marL="8313" marR="8313" marT="8313" marB="0" anchor="b"/>
                </a:tc>
                <a:tc>
                  <a:txBody>
                    <a:bodyPr/>
                    <a:lstStyle/>
                    <a:p>
                      <a:pPr algn="r" fontAlgn="b"/>
                      <a:r>
                        <a:rPr lang="ru-RU" sz="1200" b="0" i="0" u="none" strike="noStrike">
                          <a:effectLst/>
                          <a:latin typeface="+mn-lt"/>
                        </a:rPr>
                        <a:t>8 673,0</a:t>
                      </a:r>
                    </a:p>
                  </a:txBody>
                  <a:tcPr marL="8313" marR="8313" marT="8313" marB="0" anchor="b"/>
                </a:tc>
                <a:extLst>
                  <a:ext uri="{0D108BD9-81ED-4DB2-BD59-A6C34878D82A}">
                    <a16:rowId xmlns:a16="http://schemas.microsoft.com/office/drawing/2014/main" val="4183788075"/>
                  </a:ext>
                </a:extLst>
              </a:tr>
              <a:tr h="344099">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 в Московской области)</a:t>
                      </a:r>
                    </a:p>
                  </a:txBody>
                  <a:tcPr marL="8313" marR="8313" marT="8313" marB="0" anchor="b"/>
                </a:tc>
                <a:tc>
                  <a:txBody>
                    <a:bodyPr/>
                    <a:lstStyle/>
                    <a:p>
                      <a:pPr algn="r" fontAlgn="b"/>
                      <a:r>
                        <a:rPr lang="ru-RU" sz="1200" b="0" i="0" u="none" strike="noStrike">
                          <a:effectLst/>
                          <a:latin typeface="+mn-lt"/>
                        </a:rPr>
                        <a:t>34 642,0</a:t>
                      </a:r>
                    </a:p>
                  </a:txBody>
                  <a:tcPr marL="8313" marR="8313" marT="8313" marB="0" anchor="b"/>
                </a:tc>
                <a:extLst>
                  <a:ext uri="{0D108BD9-81ED-4DB2-BD59-A6C34878D82A}">
                    <a16:rowId xmlns:a16="http://schemas.microsoft.com/office/drawing/2014/main" val="3238213342"/>
                  </a:ext>
                </a:extLst>
              </a:tr>
              <a:tr h="680552">
                <a:tc>
                  <a:txBody>
                    <a:bodyPr/>
                    <a:lstStyle/>
                    <a:p>
                      <a:pPr marL="171450" indent="-171450" algn="l" fontAlgn="b">
                        <a:buFont typeface="Wingdings" panose="05000000000000000000" pitchFamily="2" charset="2"/>
                        <a:buChar char="Ø"/>
                      </a:pPr>
                      <a:r>
                        <a:rPr lang="ru-RU" sz="1200" b="0" i="0" u="none" strike="noStrike">
                          <a:effectLst/>
                          <a:latin typeface="+mn-lt"/>
                        </a:rPr>
                        <a:t>Прочие субсидии  бюджетам городских округов  (на обновление и техническое обслуживание (ремонт) средств (программного обеспечения и оборудования), приобретенных в рамках предоставленной субсидии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8313" marR="8313" marT="8313" marB="0" anchor="b"/>
                </a:tc>
                <a:tc>
                  <a:txBody>
                    <a:bodyPr/>
                    <a:lstStyle/>
                    <a:p>
                      <a:pPr algn="r" fontAlgn="b"/>
                      <a:r>
                        <a:rPr lang="ru-RU" sz="1200" b="0" i="0" u="none" strike="noStrike">
                          <a:effectLst/>
                          <a:latin typeface="+mn-lt"/>
                        </a:rPr>
                        <a:t>1 862,2</a:t>
                      </a:r>
                    </a:p>
                  </a:txBody>
                  <a:tcPr marL="8313" marR="8313" marT="8313" marB="0" anchor="b"/>
                </a:tc>
                <a:extLst>
                  <a:ext uri="{0D108BD9-81ED-4DB2-BD59-A6C34878D82A}">
                    <a16:rowId xmlns:a16="http://schemas.microsoft.com/office/drawing/2014/main" val="1511347847"/>
                  </a:ext>
                </a:extLst>
              </a:tr>
              <a:tr h="680552">
                <a:tc>
                  <a:txBody>
                    <a:bodyPr/>
                    <a:lstStyle/>
                    <a:p>
                      <a:pPr marL="171450" indent="-171450" algn="l" fontAlgn="b">
                        <a:buFont typeface="Wingdings" panose="05000000000000000000" pitchFamily="2" charset="2"/>
                        <a:buChar char="Ø"/>
                      </a:pPr>
                      <a:r>
                        <a:rPr lang="ru-RU" sz="1200" b="0" i="0" u="none" strike="noStrike">
                          <a:effectLst/>
                          <a:latin typeface="+mn-lt"/>
                        </a:rPr>
                        <a:t>Субсидии бюджетам городских округов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8313" marR="8313" marT="8313" marB="0" anchor="b"/>
                </a:tc>
                <a:tc>
                  <a:txBody>
                    <a:bodyPr/>
                    <a:lstStyle/>
                    <a:p>
                      <a:pPr algn="r" fontAlgn="b"/>
                      <a:r>
                        <a:rPr lang="ru-RU" sz="1200" b="0" i="0" u="none" strike="noStrike">
                          <a:effectLst/>
                          <a:latin typeface="+mn-lt"/>
                        </a:rPr>
                        <a:t>1 851,0</a:t>
                      </a:r>
                    </a:p>
                  </a:txBody>
                  <a:tcPr marL="8313" marR="8313" marT="8313" marB="0" anchor="b"/>
                </a:tc>
                <a:extLst>
                  <a:ext uri="{0D108BD9-81ED-4DB2-BD59-A6C34878D82A}">
                    <a16:rowId xmlns:a16="http://schemas.microsoft.com/office/drawing/2014/main" val="3195010141"/>
                  </a:ext>
                </a:extLst>
              </a:tr>
              <a:tr h="512326">
                <a:tc>
                  <a:txBody>
                    <a:bodyPr/>
                    <a:lstStyle/>
                    <a:p>
                      <a:pPr marL="171450" indent="-171450" algn="just" fontAlgn="b">
                        <a:buFont typeface="Wingdings" panose="05000000000000000000" pitchFamily="2" charset="2"/>
                        <a:buChar char="Ø"/>
                      </a:pPr>
                      <a:r>
                        <a:rPr lang="ru-RU" sz="1200" b="0" i="0" u="none" strike="noStrike" dirty="0">
                          <a:effectLst/>
                          <a:latin typeface="+mn-lt"/>
                        </a:rPr>
                        <a:t>Субсидии бюджетам городских округов (на государственную поддержку образовательных организаций в целях оснащения (обновления) их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p>
                  </a:txBody>
                  <a:tcPr marL="8313" marR="8313" marT="8313" marB="0" anchor="b"/>
                </a:tc>
                <a:tc>
                  <a:txBody>
                    <a:bodyPr/>
                    <a:lstStyle/>
                    <a:p>
                      <a:pPr algn="r" fontAlgn="b"/>
                      <a:r>
                        <a:rPr lang="ru-RU" sz="1200" b="0" i="0" u="none" strike="noStrike">
                          <a:effectLst/>
                          <a:latin typeface="+mn-lt"/>
                        </a:rPr>
                        <a:t>9 239,0</a:t>
                      </a:r>
                    </a:p>
                  </a:txBody>
                  <a:tcPr marL="8313" marR="8313" marT="8313" marB="0" anchor="b"/>
                </a:tc>
                <a:extLst>
                  <a:ext uri="{0D108BD9-81ED-4DB2-BD59-A6C34878D82A}">
                    <a16:rowId xmlns:a16="http://schemas.microsoft.com/office/drawing/2014/main" val="3504202824"/>
                  </a:ext>
                </a:extLst>
              </a:tr>
              <a:tr h="344099">
                <a:tc>
                  <a:txBody>
                    <a:bodyPr/>
                    <a:lstStyle/>
                    <a:p>
                      <a:pPr marL="171450" indent="-171450" algn="l" fontAlgn="b">
                        <a:buFont typeface="Wingdings" panose="05000000000000000000" pitchFamily="2" charset="2"/>
                        <a:buChar char="Ø"/>
                      </a:pPr>
                      <a:r>
                        <a:rPr lang="ru-RU" sz="1200" b="0" i="0" u="none" strike="noStrike">
                          <a:effectLst/>
                          <a:latin typeface="+mn-lt"/>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8313" marR="8313" marT="8313" marB="0" anchor="b"/>
                </a:tc>
                <a:tc>
                  <a:txBody>
                    <a:bodyPr/>
                    <a:lstStyle/>
                    <a:p>
                      <a:pPr algn="r" fontAlgn="b"/>
                      <a:r>
                        <a:rPr lang="ru-RU" sz="1200" b="0" i="0" u="none" strike="noStrike">
                          <a:effectLst/>
                          <a:latin typeface="+mn-lt"/>
                        </a:rPr>
                        <a:t>1 834,7</a:t>
                      </a:r>
                    </a:p>
                  </a:txBody>
                  <a:tcPr marL="8313" marR="8313" marT="8313" marB="0" anchor="b"/>
                </a:tc>
                <a:extLst>
                  <a:ext uri="{0D108BD9-81ED-4DB2-BD59-A6C34878D82A}">
                    <a16:rowId xmlns:a16="http://schemas.microsoft.com/office/drawing/2014/main" val="46420717"/>
                  </a:ext>
                </a:extLst>
              </a:tr>
              <a:tr h="175873">
                <a:tc>
                  <a:txBody>
                    <a:bodyPr/>
                    <a:lstStyle/>
                    <a:p>
                      <a:pPr marL="171450" indent="-171450" algn="l" fontAlgn="b">
                        <a:buFont typeface="Wingdings" panose="05000000000000000000" pitchFamily="2" charset="2"/>
                        <a:buChar char="Ø"/>
                      </a:pPr>
                      <a:r>
                        <a:rPr lang="ru-RU" sz="1200" b="0" i="0" u="none" strike="noStrike">
                          <a:effectLst/>
                          <a:latin typeface="+mn-lt"/>
                        </a:rPr>
                        <a:t>Субсидии бюджетам городских округов на поддержку отрасли культуры</a:t>
                      </a:r>
                    </a:p>
                  </a:txBody>
                  <a:tcPr marL="8313" marR="8313" marT="8313" marB="0" anchor="b"/>
                </a:tc>
                <a:tc>
                  <a:txBody>
                    <a:bodyPr/>
                    <a:lstStyle/>
                    <a:p>
                      <a:pPr algn="r" fontAlgn="b"/>
                      <a:r>
                        <a:rPr lang="ru-RU" sz="1200" b="0" i="0" u="none" strike="noStrike">
                          <a:effectLst/>
                          <a:latin typeface="+mn-lt"/>
                        </a:rPr>
                        <a:t>568,9</a:t>
                      </a:r>
                    </a:p>
                  </a:txBody>
                  <a:tcPr marL="8313" marR="8313" marT="8313" marB="0" anchor="b"/>
                </a:tc>
                <a:extLst>
                  <a:ext uri="{0D108BD9-81ED-4DB2-BD59-A6C34878D82A}">
                    <a16:rowId xmlns:a16="http://schemas.microsoft.com/office/drawing/2014/main" val="4114422215"/>
                  </a:ext>
                </a:extLst>
              </a:tr>
              <a:tr h="344099">
                <a:tc>
                  <a:txBody>
                    <a:bodyPr/>
                    <a:lstStyle/>
                    <a:p>
                      <a:pPr marL="171450" indent="-171450" algn="l" fontAlgn="b">
                        <a:buFont typeface="Wingdings" panose="05000000000000000000" pitchFamily="2" charset="2"/>
                        <a:buChar char="Ø"/>
                      </a:pPr>
                      <a:r>
                        <a:rPr lang="ru-RU" sz="1200" b="0" i="0" u="none" strike="noStrike" dirty="0">
                          <a:effectLst/>
                          <a:latin typeface="+mn-lt"/>
                        </a:rPr>
                        <a:t>Прочие субсидии  бюджетам городских округов  (на приобретение и установку технических сооружений (устройств) для развлечений, оснащенных электрическим приводом) </a:t>
                      </a:r>
                    </a:p>
                  </a:txBody>
                  <a:tcPr marL="8313" marR="8313" marT="8313" marB="0" anchor="b"/>
                </a:tc>
                <a:tc>
                  <a:txBody>
                    <a:bodyPr/>
                    <a:lstStyle/>
                    <a:p>
                      <a:pPr algn="r" fontAlgn="b"/>
                      <a:r>
                        <a:rPr lang="ru-RU" sz="1200" b="0" i="0" u="none" strike="noStrike" dirty="0">
                          <a:effectLst/>
                          <a:latin typeface="+mn-lt"/>
                        </a:rPr>
                        <a:t>42 750,0</a:t>
                      </a:r>
                    </a:p>
                  </a:txBody>
                  <a:tcPr marL="8313" marR="8313" marT="8313" marB="0" anchor="b"/>
                </a:tc>
                <a:extLst>
                  <a:ext uri="{0D108BD9-81ED-4DB2-BD59-A6C34878D82A}">
                    <a16:rowId xmlns:a16="http://schemas.microsoft.com/office/drawing/2014/main" val="3087435640"/>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Tree>
    <p:extLst>
      <p:ext uri="{BB962C8B-B14F-4D97-AF65-F5344CB8AC3E}">
        <p14:creationId xmlns:p14="http://schemas.microsoft.com/office/powerpoint/2010/main" val="234054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2</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688167423"/>
              </p:ext>
            </p:extLst>
          </p:nvPr>
        </p:nvGraphicFramePr>
        <p:xfrm>
          <a:off x="203200" y="894079"/>
          <a:ext cx="11694160" cy="4959255"/>
        </p:xfrm>
        <a:graphic>
          <a:graphicData uri="http://schemas.openxmlformats.org/drawingml/2006/table">
            <a:tbl>
              <a:tblPr>
                <a:tableStyleId>{5C22544A-7EE6-4342-B048-85BDC9FD1C3A}</a:tableStyleId>
              </a:tblPr>
              <a:tblGrid>
                <a:gridCol w="2263427">
                  <a:extLst>
                    <a:ext uri="{9D8B030D-6E8A-4147-A177-3AD203B41FA5}">
                      <a16:colId xmlns:a16="http://schemas.microsoft.com/office/drawing/2014/main" val="444094345"/>
                    </a:ext>
                  </a:extLst>
                </a:gridCol>
                <a:gridCol w="733773">
                  <a:extLst>
                    <a:ext uri="{9D8B030D-6E8A-4147-A177-3AD203B41FA5}">
                      <a16:colId xmlns:a16="http://schemas.microsoft.com/office/drawing/2014/main" val="259913780"/>
                    </a:ext>
                  </a:extLst>
                </a:gridCol>
                <a:gridCol w="694097">
                  <a:extLst>
                    <a:ext uri="{9D8B030D-6E8A-4147-A177-3AD203B41FA5}">
                      <a16:colId xmlns:a16="http://schemas.microsoft.com/office/drawing/2014/main" val="4088317492"/>
                    </a:ext>
                  </a:extLst>
                </a:gridCol>
                <a:gridCol w="821258">
                  <a:extLst>
                    <a:ext uri="{9D8B030D-6E8A-4147-A177-3AD203B41FA5}">
                      <a16:colId xmlns:a16="http://schemas.microsoft.com/office/drawing/2014/main" val="1361735704"/>
                    </a:ext>
                  </a:extLst>
                </a:gridCol>
                <a:gridCol w="933205">
                  <a:extLst>
                    <a:ext uri="{9D8B030D-6E8A-4147-A177-3AD203B41FA5}">
                      <a16:colId xmlns:a16="http://schemas.microsoft.com/office/drawing/2014/main" val="587384664"/>
                    </a:ext>
                  </a:extLst>
                </a:gridCol>
                <a:gridCol w="1157273">
                  <a:extLst>
                    <a:ext uri="{9D8B030D-6E8A-4147-A177-3AD203B41FA5}">
                      <a16:colId xmlns:a16="http://schemas.microsoft.com/office/drawing/2014/main" val="1818014747"/>
                    </a:ext>
                  </a:extLst>
                </a:gridCol>
                <a:gridCol w="1045239">
                  <a:extLst>
                    <a:ext uri="{9D8B030D-6E8A-4147-A177-3AD203B41FA5}">
                      <a16:colId xmlns:a16="http://schemas.microsoft.com/office/drawing/2014/main" val="1275821649"/>
                    </a:ext>
                  </a:extLst>
                </a:gridCol>
                <a:gridCol w="1180768">
                  <a:extLst>
                    <a:ext uri="{9D8B030D-6E8A-4147-A177-3AD203B41FA5}">
                      <a16:colId xmlns:a16="http://schemas.microsoft.com/office/drawing/2014/main" val="3753148827"/>
                    </a:ext>
                  </a:extLst>
                </a:gridCol>
                <a:gridCol w="909710">
                  <a:extLst>
                    <a:ext uri="{9D8B030D-6E8A-4147-A177-3AD203B41FA5}">
                      <a16:colId xmlns:a16="http://schemas.microsoft.com/office/drawing/2014/main" val="3028726362"/>
                    </a:ext>
                  </a:extLst>
                </a:gridCol>
                <a:gridCol w="117309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20591">
                <a:tc rowSpan="2">
                  <a:txBody>
                    <a:bodyPr/>
                    <a:lstStyle/>
                    <a:p>
                      <a:pPr algn="ctr" fontAlgn="ctr"/>
                      <a:r>
                        <a:rPr lang="ru-RU" sz="1050" b="1" u="none" strike="noStrike" dirty="0">
                          <a:effectLst/>
                          <a:latin typeface="+mn-lt"/>
                        </a:rPr>
                        <a:t>Показатели</a:t>
                      </a:r>
                      <a:endParaRPr lang="ru-RU" sz="1050" b="1" i="0" u="none" strike="noStrike" dirty="0">
                        <a:effectLst/>
                        <a:latin typeface="+mn-lt"/>
                      </a:endParaRPr>
                    </a:p>
                  </a:txBody>
                  <a:tcPr marL="5564" marR="5564" marT="5564" marB="0" anchor="ctr">
                    <a:solidFill>
                      <a:schemeClr val="accent1">
                        <a:lumMod val="60000"/>
                        <a:lumOff val="40000"/>
                      </a:schemeClr>
                    </a:solidFill>
                  </a:tcPr>
                </a:tc>
                <a:tc rowSpan="2">
                  <a:txBody>
                    <a:bodyPr/>
                    <a:lstStyle/>
                    <a:p>
                      <a:pPr algn="ctr" fontAlgn="ctr"/>
                      <a:r>
                        <a:rPr lang="ru-RU" sz="1050" b="1" u="none" strike="noStrike" dirty="0">
                          <a:effectLst/>
                          <a:latin typeface="+mn-lt"/>
                        </a:rPr>
                        <a:t>Единицы измерения</a:t>
                      </a:r>
                      <a:endParaRPr lang="ru-RU" sz="1050" b="1" i="0" u="none" strike="noStrike" dirty="0">
                        <a:effectLst/>
                        <a:latin typeface="+mn-lt"/>
                      </a:endParaRPr>
                    </a:p>
                  </a:txBody>
                  <a:tcPr marL="5564" marR="5564" marT="5564" marB="0" anchor="ctr">
                    <a:solidFill>
                      <a:schemeClr val="accent1">
                        <a:lumMod val="60000"/>
                        <a:lumOff val="40000"/>
                      </a:schemeClr>
                    </a:solidFill>
                  </a:tcPr>
                </a:tc>
                <a:tc gridSpan="2">
                  <a:txBody>
                    <a:bodyPr/>
                    <a:lstStyle/>
                    <a:p>
                      <a:pPr algn="ctr" fontAlgn="ctr"/>
                      <a:r>
                        <a:rPr lang="ru-RU" sz="1050" b="1" u="none" strike="noStrike" dirty="0">
                          <a:effectLst/>
                          <a:latin typeface="+mn-lt"/>
                        </a:rPr>
                        <a:t>Отчет</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a:txBody>
                    <a:bodyPr/>
                    <a:lstStyle/>
                    <a:p>
                      <a:pPr algn="ctr" fontAlgn="ctr"/>
                      <a:r>
                        <a:rPr lang="ru-RU" sz="1050" b="1" u="none" strike="noStrike" dirty="0">
                          <a:effectLst/>
                          <a:latin typeface="+mn-lt"/>
                        </a:rPr>
                        <a:t>План</a:t>
                      </a:r>
                      <a:endParaRPr lang="ru-RU" sz="1050" b="1" i="0" u="none" strike="noStrike" dirty="0">
                        <a:effectLst/>
                        <a:latin typeface="+mn-lt"/>
                      </a:endParaRPr>
                    </a:p>
                  </a:txBody>
                  <a:tcPr marL="5564" marR="5564" marT="5564" marB="0" anchor="ctr">
                    <a:solidFill>
                      <a:schemeClr val="accent1">
                        <a:lumMod val="60000"/>
                        <a:lumOff val="40000"/>
                      </a:schemeClr>
                    </a:solidFill>
                  </a:tcPr>
                </a:tc>
                <a:tc gridSpan="2">
                  <a:txBody>
                    <a:bodyPr/>
                    <a:lstStyle/>
                    <a:p>
                      <a:pPr algn="ctr" fontAlgn="ctr"/>
                      <a:r>
                        <a:rPr lang="ru-RU" sz="1050" b="1" u="none" strike="noStrike" dirty="0">
                          <a:effectLst/>
                          <a:latin typeface="+mn-lt"/>
                        </a:rPr>
                        <a:t>2022</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gridSpan="2">
                  <a:txBody>
                    <a:bodyPr/>
                    <a:lstStyle/>
                    <a:p>
                      <a:pPr algn="ctr" fontAlgn="ctr"/>
                      <a:r>
                        <a:rPr lang="ru-RU" sz="1050" b="1" u="none" strike="noStrike" dirty="0">
                          <a:effectLst/>
                          <a:latin typeface="+mn-lt"/>
                        </a:rPr>
                        <a:t>2023</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gridSpan="2">
                  <a:txBody>
                    <a:bodyPr/>
                    <a:lstStyle/>
                    <a:p>
                      <a:pPr algn="ctr" fontAlgn="ctr"/>
                      <a:r>
                        <a:rPr lang="ru-RU" sz="1050" b="1" u="none" strike="noStrike" dirty="0">
                          <a:effectLst/>
                          <a:latin typeface="+mn-lt"/>
                        </a:rPr>
                        <a:t>2024</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359875">
                <a:tc vMerge="1">
                  <a:txBody>
                    <a:bodyPr/>
                    <a:lstStyle/>
                    <a:p>
                      <a:endParaRPr lang="ru-RU"/>
                    </a:p>
                  </a:txBody>
                  <a:tcPr/>
                </a:tc>
                <a:tc vMerge="1">
                  <a:txBody>
                    <a:bodyPr/>
                    <a:lstStyle/>
                    <a:p>
                      <a:endParaRPr lang="ru-RU"/>
                    </a:p>
                  </a:txBody>
                  <a:tcPr/>
                </a:tc>
                <a:tc>
                  <a:txBody>
                    <a:bodyPr/>
                    <a:lstStyle/>
                    <a:p>
                      <a:pPr algn="ctr" fontAlgn="ctr"/>
                      <a:r>
                        <a:rPr lang="ru-RU" sz="1050" b="1" u="none" strike="noStrike" dirty="0">
                          <a:effectLst/>
                          <a:latin typeface="+mn-lt"/>
                        </a:rPr>
                        <a:t>2019</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2020</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2021</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extLst>
                  <a:ext uri="{0D108BD9-81ED-4DB2-BD59-A6C34878D82A}">
                    <a16:rowId xmlns:a16="http://schemas.microsoft.com/office/drawing/2014/main" val="2863942336"/>
                  </a:ext>
                </a:extLst>
              </a:tr>
              <a:tr h="359875">
                <a:tc>
                  <a:txBody>
                    <a:bodyPr/>
                    <a:lstStyle/>
                    <a:p>
                      <a:pPr algn="l" fontAlgn="ctr"/>
                      <a:r>
                        <a:rPr lang="ru-RU" sz="1050" b="1" u="none" strike="noStrike" dirty="0">
                          <a:effectLst/>
                          <a:latin typeface="+mn-lt"/>
                        </a:rPr>
                        <a:t>Численность постоянного населения (на конец года)</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dirty="0">
                          <a:effectLst/>
                          <a:latin typeface="+mn-lt"/>
                        </a:rPr>
                        <a:t>человек</a:t>
                      </a:r>
                      <a:endParaRPr lang="ru-RU" sz="1050" b="0" i="0" u="none" strike="noStrike" dirty="0">
                        <a:effectLst/>
                        <a:latin typeface="+mn-lt"/>
                      </a:endParaRPr>
                    </a:p>
                  </a:txBody>
                  <a:tcPr marL="5564" marR="5564" marT="5564" marB="0" anchor="ctr"/>
                </a:tc>
                <a:tc>
                  <a:txBody>
                    <a:bodyPr/>
                    <a:lstStyle/>
                    <a:p>
                      <a:pPr algn="ctr" fontAlgn="ctr"/>
                      <a:r>
                        <a:rPr lang="ru-RU" sz="1050" u="none" strike="noStrike" dirty="0">
                          <a:effectLst/>
                          <a:latin typeface="+mn-lt"/>
                        </a:rPr>
                        <a:t>116 038</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117</a:t>
                      </a:r>
                      <a:r>
                        <a:rPr lang="ru-RU" sz="1050" b="0" i="0" u="none" strike="noStrike" dirty="0">
                          <a:effectLst/>
                          <a:latin typeface="+mn-lt"/>
                        </a:rPr>
                        <a:t> </a:t>
                      </a:r>
                      <a:r>
                        <a:rPr lang="en-US" sz="1050" b="0" i="0" u="none" strike="noStrike" dirty="0">
                          <a:effectLst/>
                          <a:latin typeface="+mn-lt"/>
                        </a:rPr>
                        <a:t>778</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119</a:t>
                      </a:r>
                      <a:r>
                        <a:rPr lang="ru-RU" sz="1050" b="0" i="0" u="none" strike="noStrike" dirty="0">
                          <a:effectLst/>
                          <a:latin typeface="+mn-lt"/>
                        </a:rPr>
                        <a:t> </a:t>
                      </a:r>
                      <a:r>
                        <a:rPr lang="en-US" sz="1050" b="0" i="0" u="none" strike="noStrike" dirty="0">
                          <a:effectLst/>
                          <a:latin typeface="+mn-lt"/>
                        </a:rPr>
                        <a:t>648</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121</a:t>
                      </a:r>
                      <a:r>
                        <a:rPr lang="ru-RU" sz="1050" b="0" i="0" u="none" strike="noStrike" dirty="0">
                          <a:effectLst/>
                          <a:latin typeface="+mn-lt"/>
                        </a:rPr>
                        <a:t> </a:t>
                      </a:r>
                      <a:r>
                        <a:rPr lang="en-US" sz="1050" b="0" i="0" u="none" strike="noStrike" dirty="0">
                          <a:effectLst/>
                          <a:latin typeface="+mn-lt"/>
                        </a:rPr>
                        <a:t>737</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121</a:t>
                      </a:r>
                      <a:r>
                        <a:rPr lang="ru-RU" sz="1050" b="0" i="0" u="none" strike="noStrike" dirty="0">
                          <a:effectLst/>
                          <a:latin typeface="+mn-lt"/>
                        </a:rPr>
                        <a:t> </a:t>
                      </a:r>
                      <a:r>
                        <a:rPr lang="en-US" sz="1050" b="0" i="0" u="none" strike="noStrike" dirty="0">
                          <a:effectLst/>
                          <a:latin typeface="+mn-lt"/>
                        </a:rPr>
                        <a:t>859</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123</a:t>
                      </a:r>
                      <a:r>
                        <a:rPr lang="ru-RU" sz="1050" b="0" i="0" u="none" strike="noStrike" dirty="0">
                          <a:effectLst/>
                          <a:latin typeface="+mn-lt"/>
                        </a:rPr>
                        <a:t> </a:t>
                      </a:r>
                      <a:r>
                        <a:rPr lang="en-US" sz="1050" b="0" i="0" u="none" strike="noStrike" dirty="0">
                          <a:effectLst/>
                          <a:latin typeface="+mn-lt"/>
                        </a:rPr>
                        <a:t>997</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124</a:t>
                      </a:r>
                      <a:r>
                        <a:rPr lang="ru-RU" sz="1050" b="0" i="0" u="none" strike="noStrike" dirty="0">
                          <a:effectLst/>
                          <a:latin typeface="+mn-lt"/>
                        </a:rPr>
                        <a:t> </a:t>
                      </a:r>
                      <a:r>
                        <a:rPr lang="en-US" sz="1050" b="0" i="0" u="none" strike="noStrike" dirty="0">
                          <a:effectLst/>
                          <a:latin typeface="+mn-lt"/>
                        </a:rPr>
                        <a:t>304</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127</a:t>
                      </a:r>
                      <a:r>
                        <a:rPr lang="ru-RU" sz="1050" b="0" i="0" u="none" strike="noStrike" dirty="0">
                          <a:effectLst/>
                          <a:latin typeface="+mn-lt"/>
                        </a:rPr>
                        <a:t> </a:t>
                      </a:r>
                      <a:r>
                        <a:rPr lang="en-US" sz="1050" b="0" i="0" u="none" strike="noStrike" dirty="0">
                          <a:effectLst/>
                          <a:latin typeface="+mn-lt"/>
                        </a:rPr>
                        <a:t>323</a:t>
                      </a:r>
                      <a:endParaRPr lang="ru-RU" sz="1050" b="0" i="0" u="none" strike="noStrike" dirty="0">
                        <a:effectLst/>
                        <a:latin typeface="+mn-lt"/>
                      </a:endParaRPr>
                    </a:p>
                  </a:txBody>
                  <a:tcPr marL="5564" marR="5564" marT="5564" marB="0" anchor="ctr"/>
                </a:tc>
                <a:tc>
                  <a:txBody>
                    <a:bodyPr/>
                    <a:lstStyle/>
                    <a:p>
                      <a:pPr algn="ctr" fontAlgn="ctr"/>
                      <a:r>
                        <a:rPr lang="en-US" sz="1050" b="0" i="0" u="none" strike="noStrike" dirty="0">
                          <a:effectLst/>
                          <a:latin typeface="+mn-lt"/>
                        </a:rPr>
                        <a:t>127</a:t>
                      </a:r>
                      <a:r>
                        <a:rPr lang="ru-RU" sz="1050" b="0" i="0" u="none" strike="noStrike" dirty="0">
                          <a:effectLst/>
                          <a:latin typeface="+mn-lt"/>
                        </a:rPr>
                        <a:t> </a:t>
                      </a:r>
                      <a:r>
                        <a:rPr lang="en-US" sz="1050" b="0" i="0" u="none" strike="noStrike" dirty="0">
                          <a:effectLst/>
                          <a:latin typeface="+mn-lt"/>
                        </a:rPr>
                        <a:t>808</a:t>
                      </a:r>
                      <a:endParaRPr lang="ru-RU" sz="1050" b="0" i="0" u="none" strike="noStrike" dirty="0">
                        <a:effectLst/>
                        <a:latin typeface="+mn-lt"/>
                      </a:endParaRPr>
                    </a:p>
                  </a:txBody>
                  <a:tcPr marL="5564" marR="5564" marT="5564" marB="0" anchor="ctr"/>
                </a:tc>
                <a:extLst>
                  <a:ext uri="{0D108BD9-81ED-4DB2-BD59-A6C34878D82A}">
                    <a16:rowId xmlns:a16="http://schemas.microsoft.com/office/drawing/2014/main" val="1054196774"/>
                  </a:ext>
                </a:extLst>
              </a:tr>
              <a:tr h="650440">
                <a:tc>
                  <a:txBody>
                    <a:bodyPr/>
                    <a:lstStyle/>
                    <a:p>
                      <a:pPr algn="l" fontAlgn="ctr"/>
                      <a:r>
                        <a:rPr lang="ru-RU" sz="1050" b="1" u="none" strike="noStrike" dirty="0">
                          <a:effectLst/>
                          <a:latin typeface="+mn-lt"/>
                        </a:rPr>
                        <a:t>Объем отгруженных товаров собственного производства, выполненных работ и услуг собственными силами по промышленным видам деятельности</a:t>
                      </a:r>
                      <a:r>
                        <a:rPr lang="en-US" sz="1050" b="1" u="none" strike="noStrike" dirty="0">
                          <a:effectLst/>
                          <a:latin typeface="+mn-lt"/>
                        </a:rPr>
                        <a:t> </a:t>
                      </a:r>
                      <a:r>
                        <a:rPr lang="ru-RU" sz="1050" b="1" u="none" strike="noStrike" dirty="0">
                          <a:effectLst/>
                          <a:latin typeface="+mn-lt"/>
                        </a:rPr>
                        <a:t>по</a:t>
                      </a:r>
                      <a:r>
                        <a:rPr lang="ru-RU" sz="1050" b="1" u="none" strike="noStrike" baseline="0" dirty="0">
                          <a:effectLst/>
                          <a:latin typeface="+mn-lt"/>
                        </a:rPr>
                        <a:t> крупным и средним организациям (без организаций с численностью работающих менее 15 человек)</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dirty="0">
                          <a:effectLst/>
                          <a:latin typeface="+mn-lt"/>
                        </a:rPr>
                        <a:t>млн. рублей в ценах соответствующих лет</a:t>
                      </a:r>
                      <a:endParaRPr lang="ru-RU" sz="1050" b="0" i="0" u="none" strike="noStrike" dirty="0">
                        <a:effectLst/>
                        <a:latin typeface="+mn-lt"/>
                      </a:endParaRPr>
                    </a:p>
                  </a:txBody>
                  <a:tcPr marL="5564" marR="5564" marT="5564" marB="0" anchor="ctr"/>
                </a:tc>
                <a:tc>
                  <a:txBody>
                    <a:bodyPr/>
                    <a:lstStyle/>
                    <a:p>
                      <a:pPr algn="ctr" fontAlgn="ctr"/>
                      <a:r>
                        <a:rPr lang="ru-RU" sz="1050" u="none" strike="noStrike" dirty="0">
                          <a:effectLst/>
                          <a:latin typeface="+mn-lt"/>
                        </a:rPr>
                        <a:t>36 405,3</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37379,2</a:t>
                      </a:r>
                    </a:p>
                  </a:txBody>
                  <a:tcPr marL="5564" marR="5564" marT="5564" marB="0" anchor="ctr"/>
                </a:tc>
                <a:tc>
                  <a:txBody>
                    <a:bodyPr/>
                    <a:lstStyle/>
                    <a:p>
                      <a:pPr algn="ctr" fontAlgn="ctr"/>
                      <a:r>
                        <a:rPr lang="ru-RU" sz="1050" b="0" i="0" u="none" strike="noStrike" dirty="0">
                          <a:effectLst/>
                          <a:latin typeface="+mn-lt"/>
                        </a:rPr>
                        <a:t>40 182,7</a:t>
                      </a:r>
                    </a:p>
                  </a:txBody>
                  <a:tcPr marL="5564" marR="5564" marT="5564" marB="0" anchor="ctr"/>
                </a:tc>
                <a:tc>
                  <a:txBody>
                    <a:bodyPr/>
                    <a:lstStyle/>
                    <a:p>
                      <a:pPr algn="ctr" fontAlgn="ctr"/>
                      <a:r>
                        <a:rPr lang="ru-RU" sz="1050" b="0" i="0" u="none" strike="noStrike" dirty="0">
                          <a:effectLst/>
                          <a:latin typeface="+mn-lt"/>
                        </a:rPr>
                        <a:t>42 593,6</a:t>
                      </a:r>
                    </a:p>
                  </a:txBody>
                  <a:tcPr marL="5564" marR="5564" marT="5564" marB="0" anchor="ctr"/>
                </a:tc>
                <a:tc>
                  <a:txBody>
                    <a:bodyPr/>
                    <a:lstStyle/>
                    <a:p>
                      <a:pPr algn="ctr" fontAlgn="ctr"/>
                      <a:r>
                        <a:rPr lang="ru-RU" sz="1050" b="0" i="0" u="none" strike="noStrike" dirty="0">
                          <a:effectLst/>
                          <a:latin typeface="+mn-lt"/>
                        </a:rPr>
                        <a:t>43 116,0</a:t>
                      </a:r>
                    </a:p>
                  </a:txBody>
                  <a:tcPr marL="5564" marR="5564" marT="5564" marB="0" anchor="ctr"/>
                </a:tc>
                <a:tc>
                  <a:txBody>
                    <a:bodyPr/>
                    <a:lstStyle/>
                    <a:p>
                      <a:pPr algn="ctr" fontAlgn="ctr"/>
                      <a:r>
                        <a:rPr lang="ru-RU" sz="1050" b="0" i="0" u="none" strike="noStrike" dirty="0">
                          <a:effectLst/>
                          <a:latin typeface="+mn-lt"/>
                        </a:rPr>
                        <a:t>45 149,2</a:t>
                      </a:r>
                    </a:p>
                  </a:txBody>
                  <a:tcPr marL="5564" marR="5564" marT="5564" marB="0" anchor="ctr"/>
                </a:tc>
                <a:tc>
                  <a:txBody>
                    <a:bodyPr/>
                    <a:lstStyle/>
                    <a:p>
                      <a:pPr algn="ctr" fontAlgn="ctr"/>
                      <a:r>
                        <a:rPr lang="ru-RU" sz="1050" b="0" i="0" u="none" strike="noStrike" dirty="0">
                          <a:effectLst/>
                          <a:latin typeface="+mn-lt"/>
                        </a:rPr>
                        <a:t>46 134,1</a:t>
                      </a:r>
                    </a:p>
                  </a:txBody>
                  <a:tcPr marL="5564" marR="5564" marT="5564" marB="0" anchor="ctr"/>
                </a:tc>
                <a:tc>
                  <a:txBody>
                    <a:bodyPr/>
                    <a:lstStyle/>
                    <a:p>
                      <a:pPr algn="ctr" fontAlgn="ctr"/>
                      <a:r>
                        <a:rPr lang="ru-RU" sz="1050" b="0" i="0" u="none" strike="noStrike" dirty="0">
                          <a:effectLst/>
                          <a:latin typeface="+mn-lt"/>
                        </a:rPr>
                        <a:t>48 761,1</a:t>
                      </a:r>
                    </a:p>
                  </a:txBody>
                  <a:tcPr marL="5564" marR="5564" marT="5564" marB="0" anchor="ctr"/>
                </a:tc>
                <a:tc>
                  <a:txBody>
                    <a:bodyPr/>
                    <a:lstStyle/>
                    <a:p>
                      <a:pPr algn="ctr" fontAlgn="ctr"/>
                      <a:r>
                        <a:rPr lang="ru-RU" sz="1050" b="0" i="0" u="none" strike="noStrike" dirty="0">
                          <a:effectLst/>
                          <a:latin typeface="+mn-lt"/>
                        </a:rPr>
                        <a:t>50 747,6</a:t>
                      </a:r>
                    </a:p>
                  </a:txBody>
                  <a:tcPr marL="5564" marR="5564" marT="5564" marB="0" anchor="ctr"/>
                </a:tc>
                <a:extLst>
                  <a:ext uri="{0D108BD9-81ED-4DB2-BD59-A6C34878D82A}">
                    <a16:rowId xmlns:a16="http://schemas.microsoft.com/office/drawing/2014/main" val="1968676604"/>
                  </a:ext>
                </a:extLst>
              </a:tr>
              <a:tr h="35987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ru-RU" sz="1050" b="1" u="none" strike="noStrike" dirty="0">
                          <a:effectLst/>
                          <a:latin typeface="+mn-lt"/>
                        </a:rPr>
                        <a:t>Инвестиции в основной капитал за счет всех источников финансирования (без субъектов малого предпринимательства и объемов инвестиций, не наблюдаемых прямыми статистическими методами)</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dirty="0">
                          <a:effectLst/>
                          <a:latin typeface="+mn-lt"/>
                        </a:rPr>
                        <a:t>млн. рублей</a:t>
                      </a:r>
                      <a:endParaRPr lang="ru-RU" sz="1050" b="0" i="0" u="none" strike="noStrike" dirty="0">
                        <a:effectLst/>
                        <a:latin typeface="+mn-lt"/>
                      </a:endParaRPr>
                    </a:p>
                  </a:txBody>
                  <a:tcPr marL="5564" marR="5564" marT="5564" marB="0" anchor="ctr"/>
                </a:tc>
                <a:tc>
                  <a:txBody>
                    <a:bodyPr/>
                    <a:lstStyle/>
                    <a:p>
                      <a:pPr algn="ctr" fontAlgn="ctr"/>
                      <a:r>
                        <a:rPr lang="ru-RU" sz="1050" u="none" strike="noStrike" dirty="0">
                          <a:effectLst/>
                          <a:latin typeface="+mn-lt"/>
                        </a:rPr>
                        <a:t>5 828,30</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9 860,38</a:t>
                      </a:r>
                    </a:p>
                  </a:txBody>
                  <a:tcPr marL="5564" marR="5564" marT="5564" marB="0" anchor="ctr"/>
                </a:tc>
                <a:tc>
                  <a:txBody>
                    <a:bodyPr/>
                    <a:lstStyle/>
                    <a:p>
                      <a:pPr algn="ctr" fontAlgn="ctr"/>
                      <a:r>
                        <a:rPr lang="ru-RU" sz="1050" b="0" i="0" u="none" strike="noStrike" dirty="0">
                          <a:effectLst/>
                          <a:latin typeface="+mn-lt"/>
                        </a:rPr>
                        <a:t>6 890,50</a:t>
                      </a:r>
                    </a:p>
                  </a:txBody>
                  <a:tcPr marL="5564" marR="5564" marT="5564" marB="0" anchor="ctr"/>
                </a:tc>
                <a:tc>
                  <a:txBody>
                    <a:bodyPr/>
                    <a:lstStyle/>
                    <a:p>
                      <a:pPr algn="ctr" fontAlgn="ctr"/>
                      <a:r>
                        <a:rPr lang="ru-RU" sz="1050" b="0" i="0" u="none" strike="noStrike" dirty="0">
                          <a:effectLst/>
                          <a:latin typeface="+mn-lt"/>
                        </a:rPr>
                        <a:t>7 297,04</a:t>
                      </a:r>
                    </a:p>
                  </a:txBody>
                  <a:tcPr marL="5564" marR="5564" marT="5564" marB="0" anchor="ctr"/>
                </a:tc>
                <a:tc>
                  <a:txBody>
                    <a:bodyPr/>
                    <a:lstStyle/>
                    <a:p>
                      <a:pPr algn="ctr" fontAlgn="ctr"/>
                      <a:r>
                        <a:rPr lang="ru-RU" sz="1050" b="0" i="0" u="none" strike="noStrike" dirty="0">
                          <a:effectLst/>
                          <a:latin typeface="+mn-lt"/>
                        </a:rPr>
                        <a:t>7 303,93</a:t>
                      </a:r>
                    </a:p>
                  </a:txBody>
                  <a:tcPr marL="5564" marR="5564" marT="5564" marB="0" anchor="ctr"/>
                </a:tc>
                <a:tc>
                  <a:txBody>
                    <a:bodyPr/>
                    <a:lstStyle/>
                    <a:p>
                      <a:pPr algn="ctr" fontAlgn="ctr"/>
                      <a:r>
                        <a:rPr lang="ru-RU" sz="1050" b="0" i="0" u="none" strike="noStrike" dirty="0">
                          <a:effectLst/>
                          <a:latin typeface="+mn-lt"/>
                        </a:rPr>
                        <a:t>7 705,65</a:t>
                      </a:r>
                    </a:p>
                  </a:txBody>
                  <a:tcPr marL="5564" marR="5564" marT="5564" marB="0" anchor="ctr"/>
                </a:tc>
                <a:tc>
                  <a:txBody>
                    <a:bodyPr/>
                    <a:lstStyle/>
                    <a:p>
                      <a:pPr algn="ctr" fontAlgn="ctr"/>
                      <a:r>
                        <a:rPr lang="ru-RU" sz="1050" b="0" i="0" u="none" strike="noStrike" dirty="0">
                          <a:effectLst/>
                          <a:latin typeface="+mn-lt"/>
                        </a:rPr>
                        <a:t>7 720,25</a:t>
                      </a:r>
                    </a:p>
                  </a:txBody>
                  <a:tcPr marL="5564" marR="5564" marT="5564" marB="0" anchor="ctr"/>
                </a:tc>
                <a:tc>
                  <a:txBody>
                    <a:bodyPr/>
                    <a:lstStyle/>
                    <a:p>
                      <a:pPr algn="ctr" fontAlgn="ctr"/>
                      <a:r>
                        <a:rPr lang="ru-RU" sz="1050" b="0" i="0" u="none" strike="noStrike" dirty="0">
                          <a:effectLst/>
                          <a:latin typeface="+mn-lt"/>
                        </a:rPr>
                        <a:t>8 144,87</a:t>
                      </a:r>
                    </a:p>
                  </a:txBody>
                  <a:tcPr marL="5564" marR="5564" marT="5564" marB="0" anchor="ctr"/>
                </a:tc>
                <a:tc>
                  <a:txBody>
                    <a:bodyPr/>
                    <a:lstStyle/>
                    <a:p>
                      <a:pPr algn="ctr" fontAlgn="ctr"/>
                      <a:r>
                        <a:rPr lang="ru-RU" sz="1050" b="0" i="0" u="none" strike="noStrike" dirty="0">
                          <a:effectLst/>
                          <a:latin typeface="+mn-lt"/>
                        </a:rPr>
                        <a:t>8 214,35</a:t>
                      </a:r>
                    </a:p>
                  </a:txBody>
                  <a:tcPr marL="5564" marR="5564" marT="5564" marB="0" anchor="ctr"/>
                </a:tc>
                <a:extLst>
                  <a:ext uri="{0D108BD9-81ED-4DB2-BD59-A6C34878D82A}">
                    <a16:rowId xmlns:a16="http://schemas.microsoft.com/office/drawing/2014/main" val="3720615212"/>
                  </a:ext>
                </a:extLst>
              </a:tr>
              <a:tr h="510489">
                <a:tc>
                  <a:txBody>
                    <a:bodyPr/>
                    <a:lstStyle/>
                    <a:p>
                      <a:pPr algn="l" fontAlgn="ctr"/>
                      <a:r>
                        <a:rPr lang="ru-RU" sz="1050" b="1" i="0" u="none" strike="noStrike" dirty="0">
                          <a:effectLst/>
                          <a:latin typeface="+mn-lt"/>
                        </a:rPr>
                        <a:t>Объем</a:t>
                      </a:r>
                      <a:r>
                        <a:rPr lang="ru-RU" sz="1050" b="1" i="0" u="none" strike="noStrike" baseline="0" dirty="0">
                          <a:effectLst/>
                          <a:latin typeface="+mn-lt"/>
                        </a:rPr>
                        <a:t> жилищного строительства</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dirty="0">
                          <a:effectLst/>
                          <a:latin typeface="+mn-lt"/>
                        </a:rPr>
                        <a:t>тыс. кв. м общей площади</a:t>
                      </a:r>
                      <a:endParaRPr lang="ru-RU" sz="1050" b="0" i="0" u="none" strike="noStrike" dirty="0">
                        <a:effectLst/>
                        <a:latin typeface="+mn-lt"/>
                      </a:endParaRPr>
                    </a:p>
                  </a:txBody>
                  <a:tcPr marL="5564" marR="5564" marT="5564" marB="0" anchor="ctr"/>
                </a:tc>
                <a:tc>
                  <a:txBody>
                    <a:bodyPr/>
                    <a:lstStyle/>
                    <a:p>
                      <a:pPr algn="ctr" fontAlgn="ctr"/>
                      <a:r>
                        <a:rPr lang="ru-RU" sz="1050" u="none" strike="noStrike">
                          <a:effectLst/>
                          <a:latin typeface="+mn-lt"/>
                        </a:rPr>
                        <a:t>96,46</a:t>
                      </a:r>
                      <a:endParaRPr lang="ru-RU" sz="1050" b="0" i="0" u="none" strike="noStrike">
                        <a:effectLst/>
                        <a:latin typeface="+mn-lt"/>
                      </a:endParaRPr>
                    </a:p>
                  </a:txBody>
                  <a:tcPr marL="5564" marR="5564" marT="5564" marB="0" anchor="ctr"/>
                </a:tc>
                <a:tc>
                  <a:txBody>
                    <a:bodyPr/>
                    <a:lstStyle/>
                    <a:p>
                      <a:pPr algn="ctr" fontAlgn="ctr"/>
                      <a:r>
                        <a:rPr lang="ru-RU" sz="1050" b="0" i="0" u="none" strike="noStrike" dirty="0">
                          <a:effectLst/>
                          <a:latin typeface="+mn-lt"/>
                        </a:rPr>
                        <a:t>41,61</a:t>
                      </a:r>
                    </a:p>
                  </a:txBody>
                  <a:tcPr marL="5564" marR="5564" marT="5564" marB="0" anchor="ctr"/>
                </a:tc>
                <a:tc>
                  <a:txBody>
                    <a:bodyPr/>
                    <a:lstStyle/>
                    <a:p>
                      <a:pPr algn="ctr" fontAlgn="ctr"/>
                      <a:r>
                        <a:rPr lang="ru-RU" sz="1050" b="0" i="0" u="none" strike="noStrike" dirty="0">
                          <a:effectLst/>
                          <a:latin typeface="+mn-lt"/>
                        </a:rPr>
                        <a:t>108,84</a:t>
                      </a:r>
                    </a:p>
                  </a:txBody>
                  <a:tcPr marL="5564" marR="5564" marT="5564" marB="0" anchor="ctr"/>
                </a:tc>
                <a:tc>
                  <a:txBody>
                    <a:bodyPr/>
                    <a:lstStyle/>
                    <a:p>
                      <a:pPr algn="ctr" fontAlgn="ctr"/>
                      <a:r>
                        <a:rPr lang="ru-RU" sz="1050" b="0" i="0" u="none" strike="noStrike" dirty="0">
                          <a:effectLst/>
                          <a:latin typeface="+mn-lt"/>
                        </a:rPr>
                        <a:t>48,79</a:t>
                      </a:r>
                    </a:p>
                  </a:txBody>
                  <a:tcPr marL="5564" marR="5564" marT="5564" marB="0" anchor="ctr"/>
                </a:tc>
                <a:tc>
                  <a:txBody>
                    <a:bodyPr/>
                    <a:lstStyle/>
                    <a:p>
                      <a:pPr algn="ctr" fontAlgn="ctr"/>
                      <a:r>
                        <a:rPr lang="ru-RU" sz="1050" b="0" i="0" u="none" strike="noStrike" dirty="0">
                          <a:effectLst/>
                          <a:latin typeface="+mn-lt"/>
                        </a:rPr>
                        <a:t>67,96</a:t>
                      </a:r>
                    </a:p>
                  </a:txBody>
                  <a:tcPr marL="5564" marR="5564" marT="5564" marB="0" anchor="ctr"/>
                </a:tc>
                <a:tc>
                  <a:txBody>
                    <a:bodyPr/>
                    <a:lstStyle/>
                    <a:p>
                      <a:pPr algn="ctr" fontAlgn="ctr"/>
                      <a:r>
                        <a:rPr lang="ru-RU" sz="1050" b="0" i="0" u="none" strike="noStrike" dirty="0">
                          <a:effectLst/>
                          <a:latin typeface="+mn-lt"/>
                        </a:rPr>
                        <a:t>77,30</a:t>
                      </a:r>
                    </a:p>
                  </a:txBody>
                  <a:tcPr marL="5564" marR="5564" marT="5564" marB="0" anchor="ctr"/>
                </a:tc>
                <a:tc>
                  <a:txBody>
                    <a:bodyPr/>
                    <a:lstStyle/>
                    <a:p>
                      <a:pPr algn="ctr" fontAlgn="ctr"/>
                      <a:r>
                        <a:rPr lang="ru-RU" sz="1050" b="0" i="0" u="none" strike="noStrike" dirty="0">
                          <a:effectLst/>
                          <a:latin typeface="+mn-lt"/>
                        </a:rPr>
                        <a:t>107,20</a:t>
                      </a:r>
                    </a:p>
                  </a:txBody>
                  <a:tcPr marL="5564" marR="5564" marT="5564" marB="0" anchor="ctr"/>
                </a:tc>
                <a:tc>
                  <a:txBody>
                    <a:bodyPr/>
                    <a:lstStyle/>
                    <a:p>
                      <a:pPr algn="ctr" fontAlgn="ctr"/>
                      <a:r>
                        <a:rPr lang="ru-RU" sz="1050" b="0" i="0" u="none" strike="noStrike" dirty="0">
                          <a:effectLst/>
                          <a:latin typeface="+mn-lt"/>
                        </a:rPr>
                        <a:t>93,66</a:t>
                      </a:r>
                    </a:p>
                  </a:txBody>
                  <a:tcPr marL="5564" marR="5564" marT="5564" marB="0" anchor="ctr"/>
                </a:tc>
                <a:tc>
                  <a:txBody>
                    <a:bodyPr/>
                    <a:lstStyle/>
                    <a:p>
                      <a:pPr algn="ctr" fontAlgn="ctr"/>
                      <a:r>
                        <a:rPr lang="ru-RU" sz="1050" b="0" i="0" u="none" strike="noStrike" dirty="0">
                          <a:effectLst/>
                          <a:latin typeface="+mn-lt"/>
                        </a:rPr>
                        <a:t>109,66</a:t>
                      </a:r>
                    </a:p>
                  </a:txBody>
                  <a:tcPr marL="5564" marR="5564" marT="5564" marB="0" anchor="ctr"/>
                </a:tc>
                <a:extLst>
                  <a:ext uri="{0D108BD9-81ED-4DB2-BD59-A6C34878D82A}">
                    <a16:rowId xmlns:a16="http://schemas.microsoft.com/office/drawing/2014/main" val="3068271065"/>
                  </a:ext>
                </a:extLst>
              </a:tr>
              <a:tr h="251246">
                <a:tc>
                  <a:txBody>
                    <a:bodyPr/>
                    <a:lstStyle/>
                    <a:p>
                      <a:pPr algn="l" fontAlgn="ctr"/>
                      <a:r>
                        <a:rPr lang="ru-RU" sz="1050" b="1" u="none" strike="noStrike" dirty="0">
                          <a:effectLst/>
                          <a:latin typeface="+mn-lt"/>
                        </a:rPr>
                        <a:t>Количество созданных рабочих мест</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dirty="0">
                          <a:effectLst/>
                          <a:latin typeface="+mn-lt"/>
                        </a:rPr>
                        <a:t>единица</a:t>
                      </a:r>
                      <a:endParaRPr lang="ru-RU" sz="1050" b="0" i="0" u="none" strike="noStrike" dirty="0">
                        <a:effectLst/>
                        <a:latin typeface="+mn-lt"/>
                      </a:endParaRPr>
                    </a:p>
                  </a:txBody>
                  <a:tcPr marL="5564" marR="5564" marT="5564" marB="0" anchor="ctr"/>
                </a:tc>
                <a:tc>
                  <a:txBody>
                    <a:bodyPr/>
                    <a:lstStyle/>
                    <a:p>
                      <a:pPr algn="ctr" fontAlgn="ctr"/>
                      <a:r>
                        <a:rPr lang="ru-RU" sz="1050" u="none" strike="noStrike" dirty="0">
                          <a:effectLst/>
                          <a:latin typeface="+mn-lt"/>
                        </a:rPr>
                        <a:t>1 309</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1 412</a:t>
                      </a:r>
                    </a:p>
                  </a:txBody>
                  <a:tcPr marL="5564" marR="5564" marT="5564" marB="0" anchor="ctr"/>
                </a:tc>
                <a:tc>
                  <a:txBody>
                    <a:bodyPr/>
                    <a:lstStyle/>
                    <a:p>
                      <a:pPr algn="ctr" fontAlgn="ctr"/>
                      <a:r>
                        <a:rPr lang="ru-RU" sz="1050" b="0" i="0" u="none" strike="noStrike" dirty="0">
                          <a:effectLst/>
                          <a:latin typeface="+mn-lt"/>
                        </a:rPr>
                        <a:t>1 470</a:t>
                      </a:r>
                    </a:p>
                  </a:txBody>
                  <a:tcPr marL="5564" marR="5564" marT="5564" marB="0" anchor="ctr"/>
                </a:tc>
                <a:tc>
                  <a:txBody>
                    <a:bodyPr/>
                    <a:lstStyle/>
                    <a:p>
                      <a:pPr algn="ctr" fontAlgn="ctr"/>
                      <a:r>
                        <a:rPr lang="ru-RU" sz="1050" b="0" i="0" u="none" strike="noStrike" dirty="0">
                          <a:effectLst/>
                          <a:latin typeface="+mn-lt"/>
                        </a:rPr>
                        <a:t>1 480</a:t>
                      </a:r>
                    </a:p>
                  </a:txBody>
                  <a:tcPr marL="5564" marR="5564" marT="5564" marB="0" anchor="ctr"/>
                </a:tc>
                <a:tc>
                  <a:txBody>
                    <a:bodyPr/>
                    <a:lstStyle/>
                    <a:p>
                      <a:pPr algn="ctr" fontAlgn="ctr"/>
                      <a:r>
                        <a:rPr lang="ru-RU" sz="1050" b="0" i="0" u="none" strike="noStrike" dirty="0">
                          <a:effectLst/>
                          <a:latin typeface="+mn-lt"/>
                        </a:rPr>
                        <a:t>1 500</a:t>
                      </a:r>
                    </a:p>
                  </a:txBody>
                  <a:tcPr marL="5564" marR="5564" marT="5564" marB="0" anchor="ctr"/>
                </a:tc>
                <a:tc>
                  <a:txBody>
                    <a:bodyPr/>
                    <a:lstStyle/>
                    <a:p>
                      <a:pPr algn="ctr" fontAlgn="ctr"/>
                      <a:r>
                        <a:rPr lang="ru-RU" sz="1050" b="0" i="0" u="none" strike="noStrike" dirty="0">
                          <a:effectLst/>
                          <a:latin typeface="+mn-lt"/>
                        </a:rPr>
                        <a:t>1 550</a:t>
                      </a:r>
                    </a:p>
                  </a:txBody>
                  <a:tcPr marL="5564" marR="5564" marT="5564" marB="0" anchor="ctr"/>
                </a:tc>
                <a:tc>
                  <a:txBody>
                    <a:bodyPr/>
                    <a:lstStyle/>
                    <a:p>
                      <a:pPr algn="ctr" fontAlgn="ctr"/>
                      <a:r>
                        <a:rPr lang="ru-RU" sz="1050" b="0" i="0" u="none" strike="noStrike" dirty="0">
                          <a:effectLst/>
                          <a:latin typeface="+mn-lt"/>
                        </a:rPr>
                        <a:t>1 574</a:t>
                      </a:r>
                    </a:p>
                  </a:txBody>
                  <a:tcPr marL="5564" marR="5564" marT="5564" marB="0" anchor="ctr"/>
                </a:tc>
                <a:tc>
                  <a:txBody>
                    <a:bodyPr/>
                    <a:lstStyle/>
                    <a:p>
                      <a:pPr algn="ctr" fontAlgn="ctr"/>
                      <a:r>
                        <a:rPr lang="ru-RU" sz="1050" b="0" i="0" u="none" strike="noStrike" dirty="0">
                          <a:effectLst/>
                          <a:latin typeface="+mn-lt"/>
                        </a:rPr>
                        <a:t>1 600</a:t>
                      </a:r>
                    </a:p>
                  </a:txBody>
                  <a:tcPr marL="5564" marR="5564" marT="5564" marB="0" anchor="ctr"/>
                </a:tc>
                <a:tc>
                  <a:txBody>
                    <a:bodyPr/>
                    <a:lstStyle/>
                    <a:p>
                      <a:pPr algn="ctr" fontAlgn="ctr"/>
                      <a:r>
                        <a:rPr lang="ru-RU" sz="1050" b="0" i="0" u="none" strike="noStrike" dirty="0">
                          <a:effectLst/>
                          <a:latin typeface="+mn-lt"/>
                        </a:rPr>
                        <a:t>1 652</a:t>
                      </a:r>
                    </a:p>
                  </a:txBody>
                  <a:tcPr marL="5564" marR="5564" marT="5564" marB="0" anchor="ctr"/>
                </a:tc>
                <a:extLst>
                  <a:ext uri="{0D108BD9-81ED-4DB2-BD59-A6C34878D82A}">
                    <a16:rowId xmlns:a16="http://schemas.microsoft.com/office/drawing/2014/main" val="1893767417"/>
                  </a:ext>
                </a:extLst>
              </a:tr>
              <a:tr h="359875">
                <a:tc>
                  <a:txBody>
                    <a:bodyPr/>
                    <a:lstStyle/>
                    <a:p>
                      <a:pPr algn="l" fontAlgn="ctr"/>
                      <a:r>
                        <a:rPr lang="ru-RU" sz="1050" b="1" u="none" strike="noStrike" dirty="0">
                          <a:effectLst/>
                          <a:latin typeface="+mn-lt"/>
                        </a:rPr>
                        <a:t>Численность официально зарегистрированных безработных, на конец года</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a:effectLst/>
                          <a:latin typeface="+mn-lt"/>
                        </a:rPr>
                        <a:t>человек</a:t>
                      </a:r>
                      <a:endParaRPr lang="ru-RU" sz="1050" b="0" i="0" u="none" strike="noStrike">
                        <a:effectLst/>
                        <a:latin typeface="+mn-lt"/>
                      </a:endParaRPr>
                    </a:p>
                  </a:txBody>
                  <a:tcPr marL="5564" marR="5564" marT="5564" marB="0" anchor="ctr"/>
                </a:tc>
                <a:tc>
                  <a:txBody>
                    <a:bodyPr/>
                    <a:lstStyle/>
                    <a:p>
                      <a:pPr algn="ctr" fontAlgn="ctr"/>
                      <a:r>
                        <a:rPr lang="ru-RU" sz="1050" u="none" strike="noStrike" dirty="0">
                          <a:effectLst/>
                          <a:latin typeface="+mn-lt"/>
                        </a:rPr>
                        <a:t>244</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1 777</a:t>
                      </a:r>
                    </a:p>
                  </a:txBody>
                  <a:tcPr marL="5564" marR="5564" marT="5564" marB="0" anchor="ctr"/>
                </a:tc>
                <a:tc>
                  <a:txBody>
                    <a:bodyPr/>
                    <a:lstStyle/>
                    <a:p>
                      <a:pPr algn="ctr" fontAlgn="ctr"/>
                      <a:r>
                        <a:rPr lang="ru-RU" sz="1050" b="0" i="0" u="none" strike="noStrike" dirty="0">
                          <a:effectLst/>
                          <a:latin typeface="+mn-lt"/>
                        </a:rPr>
                        <a:t>724</a:t>
                      </a:r>
                    </a:p>
                  </a:txBody>
                  <a:tcPr marL="5564" marR="5564" marT="5564" marB="0" anchor="ctr"/>
                </a:tc>
                <a:tc>
                  <a:txBody>
                    <a:bodyPr/>
                    <a:lstStyle/>
                    <a:p>
                      <a:pPr algn="ctr" fontAlgn="ctr"/>
                      <a:r>
                        <a:rPr lang="ru-RU" sz="1050" b="0" i="0" u="none" strike="noStrike" dirty="0">
                          <a:effectLst/>
                          <a:latin typeface="+mn-lt"/>
                        </a:rPr>
                        <a:t>710</a:t>
                      </a:r>
                    </a:p>
                  </a:txBody>
                  <a:tcPr marL="5564" marR="5564" marT="5564" marB="0" anchor="ctr"/>
                </a:tc>
                <a:tc>
                  <a:txBody>
                    <a:bodyPr/>
                    <a:lstStyle/>
                    <a:p>
                      <a:pPr algn="ctr" fontAlgn="ctr"/>
                      <a:r>
                        <a:rPr lang="ru-RU" sz="1050" b="0" i="0" u="none" strike="noStrike" dirty="0">
                          <a:effectLst/>
                          <a:latin typeface="+mn-lt"/>
                        </a:rPr>
                        <a:t>663</a:t>
                      </a:r>
                    </a:p>
                  </a:txBody>
                  <a:tcPr marL="5564" marR="5564" marT="5564" marB="0" anchor="ctr"/>
                </a:tc>
                <a:tc>
                  <a:txBody>
                    <a:bodyPr/>
                    <a:lstStyle/>
                    <a:p>
                      <a:pPr algn="ctr" fontAlgn="ctr"/>
                      <a:r>
                        <a:rPr lang="ru-RU" sz="1050" b="0" i="0" u="none" strike="noStrike" dirty="0">
                          <a:effectLst/>
                          <a:latin typeface="+mn-lt"/>
                        </a:rPr>
                        <a:t>597</a:t>
                      </a:r>
                    </a:p>
                  </a:txBody>
                  <a:tcPr marL="5564" marR="5564" marT="5564" marB="0" anchor="ctr"/>
                </a:tc>
                <a:tc>
                  <a:txBody>
                    <a:bodyPr/>
                    <a:lstStyle/>
                    <a:p>
                      <a:pPr algn="ctr" fontAlgn="ctr"/>
                      <a:r>
                        <a:rPr lang="ru-RU" sz="1050" b="0" i="0" u="none" strike="noStrike" dirty="0">
                          <a:effectLst/>
                          <a:latin typeface="+mn-lt"/>
                        </a:rPr>
                        <a:t>528</a:t>
                      </a:r>
                    </a:p>
                  </a:txBody>
                  <a:tcPr marL="5564" marR="5564" marT="5564" marB="0" anchor="ctr"/>
                </a:tc>
                <a:tc>
                  <a:txBody>
                    <a:bodyPr/>
                    <a:lstStyle/>
                    <a:p>
                      <a:pPr algn="ctr" fontAlgn="ctr"/>
                      <a:r>
                        <a:rPr lang="ru-RU" sz="1050" b="0" i="0" u="none" strike="noStrike" dirty="0">
                          <a:effectLst/>
                          <a:latin typeface="+mn-lt"/>
                        </a:rPr>
                        <a:t>450</a:t>
                      </a:r>
                    </a:p>
                  </a:txBody>
                  <a:tcPr marL="5564" marR="5564" marT="5564" marB="0" anchor="ctr"/>
                </a:tc>
                <a:tc>
                  <a:txBody>
                    <a:bodyPr/>
                    <a:lstStyle/>
                    <a:p>
                      <a:pPr algn="ctr" fontAlgn="ctr"/>
                      <a:r>
                        <a:rPr lang="ru-RU" sz="1050" b="0" i="0" u="none" strike="noStrike" dirty="0">
                          <a:effectLst/>
                          <a:latin typeface="+mn-lt"/>
                        </a:rPr>
                        <a:t>355</a:t>
                      </a:r>
                    </a:p>
                  </a:txBody>
                  <a:tcPr marL="5564" marR="5564" marT="5564" marB="0" anchor="ctr"/>
                </a:tc>
                <a:extLst>
                  <a:ext uri="{0D108BD9-81ED-4DB2-BD59-A6C34878D82A}">
                    <a16:rowId xmlns:a16="http://schemas.microsoft.com/office/drawing/2014/main" val="3815124970"/>
                  </a:ext>
                </a:extLst>
              </a:tr>
            </a:tbl>
          </a:graphicData>
        </a:graphic>
      </p:graphicFrame>
    </p:spTree>
    <p:extLst>
      <p:ext uri="{BB962C8B-B14F-4D97-AF65-F5344CB8AC3E}">
        <p14:creationId xmlns:p14="http://schemas.microsoft.com/office/powerpoint/2010/main" val="4116307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74294"/>
            <a:ext cx="2743200" cy="365125"/>
          </a:xfrm>
        </p:spPr>
        <p:txBody>
          <a:bodyPr/>
          <a:lstStyle/>
          <a:p>
            <a:fld id="{E4EB6E89-BA87-4003-BD23-6BDF40F3EBED}" type="slidenum">
              <a:rPr lang="ru-RU" smtClean="0"/>
              <a:pPr/>
              <a:t>20</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900852" y="267907"/>
            <a:ext cx="10826413" cy="384741"/>
          </a:xfrm>
        </p:spPr>
        <p:txBody>
          <a:bodyPr vert="horz" lIns="91440" tIns="45720" rIns="91440" bIns="45720" rtlCol="0" anchor="ctr">
            <a:noAutofit/>
          </a:bodyPr>
          <a:lstStyle/>
          <a:p>
            <a:pPr algn="ctr"/>
            <a:r>
              <a:rPr lang="ru-RU" sz="2800" dirty="0"/>
              <a:t>Информация о межбюджетных трансфертах в 2022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0937149" y="504628"/>
            <a:ext cx="847155" cy="276999"/>
          </a:xfrm>
          <a:prstGeom prst="rect">
            <a:avLst/>
          </a:prstGeom>
        </p:spPr>
        <p:txBody>
          <a:bodyPr wrap="none">
            <a:spAutoFit/>
          </a:bodyPr>
          <a:lstStyle/>
          <a:p>
            <a:r>
              <a:rPr lang="ru-RU" sz="1200" dirty="0"/>
              <a:t>(тыс. руб.)</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2855692783"/>
              </p:ext>
            </p:extLst>
          </p:nvPr>
        </p:nvGraphicFramePr>
        <p:xfrm>
          <a:off x="199176" y="740774"/>
          <a:ext cx="11658506" cy="5689458"/>
        </p:xfrm>
        <a:graphic>
          <a:graphicData uri="http://schemas.openxmlformats.org/drawingml/2006/table">
            <a:tbl>
              <a:tblPr>
                <a:tableStyleId>{5C22544A-7EE6-4342-B048-85BDC9FD1C3A}</a:tableStyleId>
              </a:tblPr>
              <a:tblGrid>
                <a:gridCol w="10679260">
                  <a:extLst>
                    <a:ext uri="{9D8B030D-6E8A-4147-A177-3AD203B41FA5}">
                      <a16:colId xmlns:a16="http://schemas.microsoft.com/office/drawing/2014/main" val="536101537"/>
                    </a:ext>
                  </a:extLst>
                </a:gridCol>
                <a:gridCol w="979246">
                  <a:extLst>
                    <a:ext uri="{9D8B030D-6E8A-4147-A177-3AD203B41FA5}">
                      <a16:colId xmlns:a16="http://schemas.microsoft.com/office/drawing/2014/main" val="2594326414"/>
                    </a:ext>
                  </a:extLst>
                </a:gridCol>
              </a:tblGrid>
              <a:tr h="388704">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2022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01850">
                <a:tc>
                  <a:txBody>
                    <a:bodyPr/>
                    <a:lstStyle/>
                    <a:p>
                      <a:pPr algn="l" fontAlgn="b"/>
                      <a:r>
                        <a:rPr lang="ru-RU" sz="1200" b="1" i="0" u="none" strike="noStrike" dirty="0">
                          <a:effectLst/>
                          <a:latin typeface="+mn-lt"/>
                        </a:rPr>
                        <a:t>Субвенции от других бюджетов бюджетной системы, в том числе:</a:t>
                      </a:r>
                    </a:p>
                  </a:txBody>
                  <a:tcPr marL="8313" marR="8313" marT="8313" marB="0" anchor="b"/>
                </a:tc>
                <a:tc>
                  <a:txBody>
                    <a:bodyPr/>
                    <a:lstStyle/>
                    <a:p>
                      <a:pPr algn="r" fontAlgn="b"/>
                      <a:r>
                        <a:rPr lang="ru-RU" sz="1200" b="1" i="0" u="none" strike="noStrike" dirty="0">
                          <a:effectLst/>
                          <a:latin typeface="+mn-lt"/>
                        </a:rPr>
                        <a:t>1 921 221,0</a:t>
                      </a:r>
                    </a:p>
                  </a:txBody>
                  <a:tcPr marL="8313" marR="8313" marT="8313" marB="0" anchor="b"/>
                </a:tc>
                <a:extLst>
                  <a:ext uri="{0D108BD9-81ED-4DB2-BD59-A6C34878D82A}">
                    <a16:rowId xmlns:a16="http://schemas.microsoft.com/office/drawing/2014/main" val="4068210654"/>
                  </a:ext>
                </a:extLst>
              </a:tr>
              <a:tr h="394924">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осуществление полномочий по первичному воинскому учету на территориях, где отсутствуют военные комиссариаты</a:t>
                      </a:r>
                    </a:p>
                  </a:txBody>
                  <a:tcPr marL="8313" marR="8313" marT="8313" marB="0" anchor="b"/>
                </a:tc>
                <a:tc>
                  <a:txBody>
                    <a:bodyPr/>
                    <a:lstStyle/>
                    <a:p>
                      <a:pPr algn="r" fontAlgn="b"/>
                      <a:r>
                        <a:rPr lang="ru-RU" sz="1200" b="0" i="0" u="none" strike="noStrike" dirty="0">
                          <a:effectLst/>
                          <a:latin typeface="+mn-lt"/>
                        </a:rPr>
                        <a:t>7 820,0</a:t>
                      </a:r>
                    </a:p>
                  </a:txBody>
                  <a:tcPr marL="8313" marR="8313" marT="8313" marB="0" anchor="b"/>
                </a:tc>
                <a:extLst>
                  <a:ext uri="{0D108BD9-81ED-4DB2-BD59-A6C34878D82A}">
                    <a16:rowId xmlns:a16="http://schemas.microsoft.com/office/drawing/2014/main" val="975791610"/>
                  </a:ext>
                </a:extLst>
              </a:tr>
              <a:tr h="201850">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предоставление гражданам субсидий на оплату жилого помещения и коммунальных услуг </a:t>
                      </a:r>
                    </a:p>
                  </a:txBody>
                  <a:tcPr marL="8313" marR="8313" marT="8313" marB="0" anchor="b"/>
                </a:tc>
                <a:tc>
                  <a:txBody>
                    <a:bodyPr/>
                    <a:lstStyle/>
                    <a:p>
                      <a:pPr algn="r" fontAlgn="b"/>
                      <a:r>
                        <a:rPr lang="ru-RU" sz="1200" b="0" i="0" u="none" strike="noStrike">
                          <a:effectLst/>
                          <a:latin typeface="+mn-lt"/>
                        </a:rPr>
                        <a:t>41 388,0</a:t>
                      </a:r>
                    </a:p>
                  </a:txBody>
                  <a:tcPr marL="8313" marR="8313" marT="8313" marB="0" anchor="b"/>
                </a:tc>
                <a:extLst>
                  <a:ext uri="{0D108BD9-81ED-4DB2-BD59-A6C34878D82A}">
                    <a16:rowId xmlns:a16="http://schemas.microsoft.com/office/drawing/2014/main" val="2718974091"/>
                  </a:ext>
                </a:extLst>
              </a:tr>
              <a:tr h="394924">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a:t>
                      </a:r>
                    </a:p>
                  </a:txBody>
                  <a:tcPr marL="8313" marR="8313" marT="8313" marB="0" anchor="b"/>
                </a:tc>
                <a:tc>
                  <a:txBody>
                    <a:bodyPr/>
                    <a:lstStyle/>
                    <a:p>
                      <a:pPr algn="r" fontAlgn="b"/>
                      <a:r>
                        <a:rPr lang="ru-RU" sz="1200" b="0" i="0" u="none" strike="noStrike" dirty="0">
                          <a:effectLst/>
                          <a:latin typeface="+mn-lt"/>
                        </a:rPr>
                        <a:t>5 689,0</a:t>
                      </a:r>
                    </a:p>
                  </a:txBody>
                  <a:tcPr marL="8313" marR="8313" marT="8313" marB="0" anchor="b"/>
                </a:tc>
                <a:extLst>
                  <a:ext uri="{0D108BD9-81ED-4DB2-BD59-A6C34878D82A}">
                    <a16:rowId xmlns:a16="http://schemas.microsoft.com/office/drawing/2014/main" val="2744250062"/>
                  </a:ext>
                </a:extLst>
              </a:tr>
              <a:tr h="587997">
                <a:tc>
                  <a:txBody>
                    <a:bodyPr/>
                    <a:lstStyle/>
                    <a:p>
                      <a:pPr marL="171450" indent="-171450" algn="l" fontAlgn="b">
                        <a:buFont typeface="Wingdings" panose="05000000000000000000" pitchFamily="2" charset="2"/>
                        <a:buChar char="Ø"/>
                      </a:pPr>
                      <a:r>
                        <a:rPr lang="ru-RU" sz="1200" b="0" i="0" u="none" strike="noStrike">
                          <a:effectLst/>
                          <a:latin typeface="+mn-lt"/>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8313" marR="8313" marT="8313" marB="0" anchor="b"/>
                </a:tc>
                <a:tc>
                  <a:txBody>
                    <a:bodyPr/>
                    <a:lstStyle/>
                    <a:p>
                      <a:pPr algn="r" fontAlgn="b"/>
                      <a:r>
                        <a:rPr lang="ru-RU" sz="1200" b="0" i="0" u="none" strike="noStrike" dirty="0">
                          <a:effectLst/>
                          <a:latin typeface="+mn-lt"/>
                        </a:rPr>
                        <a:t>1 864,0</a:t>
                      </a:r>
                    </a:p>
                  </a:txBody>
                  <a:tcPr marL="8313" marR="8313" marT="8313" marB="0" anchor="b"/>
                </a:tc>
                <a:extLst>
                  <a:ext uri="{0D108BD9-81ED-4DB2-BD59-A6C34878D82A}">
                    <a16:rowId xmlns:a16="http://schemas.microsoft.com/office/drawing/2014/main" val="1619102335"/>
                  </a:ext>
                </a:extLst>
              </a:tr>
              <a:tr h="1167219">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8313" marR="8313" marT="8313" marB="0" anchor="b"/>
                </a:tc>
                <a:tc>
                  <a:txBody>
                    <a:bodyPr/>
                    <a:lstStyle/>
                    <a:p>
                      <a:pPr algn="r" fontAlgn="b"/>
                      <a:r>
                        <a:rPr lang="ru-RU" sz="1200" b="0" i="0" u="none" strike="noStrike" dirty="0">
                          <a:effectLst/>
                          <a:latin typeface="+mn-lt"/>
                        </a:rPr>
                        <a:t>248,0</a:t>
                      </a:r>
                    </a:p>
                  </a:txBody>
                  <a:tcPr marL="8313" marR="8313" marT="8313" marB="0" anchor="b"/>
                </a:tc>
                <a:extLst>
                  <a:ext uri="{0D108BD9-81ED-4DB2-BD59-A6C34878D82A}">
                    <a16:rowId xmlns:a16="http://schemas.microsoft.com/office/drawing/2014/main" val="4183788075"/>
                  </a:ext>
                </a:extLst>
              </a:tr>
              <a:tr h="394924">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8313" marR="8313" marT="8313" marB="0" anchor="b"/>
                </a:tc>
                <a:tc>
                  <a:txBody>
                    <a:bodyPr/>
                    <a:lstStyle/>
                    <a:p>
                      <a:pPr algn="r" fontAlgn="b"/>
                      <a:r>
                        <a:rPr lang="ru-RU" sz="1200" b="0" i="0" u="none" strike="noStrike" dirty="0">
                          <a:effectLst/>
                          <a:latin typeface="+mn-lt"/>
                        </a:rPr>
                        <a:t>3 065,0</a:t>
                      </a:r>
                    </a:p>
                  </a:txBody>
                  <a:tcPr marL="8313" marR="8313" marT="8313" marB="0" anchor="b"/>
                </a:tc>
                <a:extLst>
                  <a:ext uri="{0D108BD9-81ED-4DB2-BD59-A6C34878D82A}">
                    <a16:rowId xmlns:a16="http://schemas.microsoft.com/office/drawing/2014/main" val="3238213342"/>
                  </a:ext>
                </a:extLst>
              </a:tr>
              <a:tr h="394924">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мероприятий при осуществлении деятельности по обращению с собаками без владельцев)</a:t>
                      </a:r>
                    </a:p>
                  </a:txBody>
                  <a:tcPr marL="8313" marR="8313" marT="8313" marB="0" anchor="b"/>
                </a:tc>
                <a:tc>
                  <a:txBody>
                    <a:bodyPr/>
                    <a:lstStyle/>
                    <a:p>
                      <a:pPr algn="r" fontAlgn="b"/>
                      <a:r>
                        <a:rPr lang="ru-RU" sz="1200" b="0" i="0" u="none" strike="noStrike" dirty="0">
                          <a:effectLst/>
                          <a:latin typeface="+mn-lt"/>
                        </a:rPr>
                        <a:t>2 213,0</a:t>
                      </a:r>
                    </a:p>
                  </a:txBody>
                  <a:tcPr marL="8313" marR="8313" marT="8313" marB="0" anchor="b"/>
                </a:tc>
                <a:extLst>
                  <a:ext uri="{0D108BD9-81ED-4DB2-BD59-A6C34878D82A}">
                    <a16:rowId xmlns:a16="http://schemas.microsoft.com/office/drawing/2014/main" val="1511347847"/>
                  </a:ext>
                </a:extLst>
              </a:tr>
              <a:tr h="974145">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8313" marR="8313" marT="8313" marB="0" anchor="b"/>
                </a:tc>
                <a:tc>
                  <a:txBody>
                    <a:bodyPr/>
                    <a:lstStyle/>
                    <a:p>
                      <a:pPr algn="r" fontAlgn="b"/>
                      <a:r>
                        <a:rPr lang="ru-RU" sz="1200" b="0" i="0" u="none" strike="noStrike" dirty="0">
                          <a:effectLst/>
                          <a:latin typeface="+mn-lt"/>
                        </a:rPr>
                        <a:t>494,0</a:t>
                      </a:r>
                    </a:p>
                  </a:txBody>
                  <a:tcPr marL="8313" marR="8313" marT="8313" marB="0" anchor="b"/>
                </a:tc>
                <a:extLst>
                  <a:ext uri="{0D108BD9-81ED-4DB2-BD59-A6C34878D82A}">
                    <a16:rowId xmlns:a16="http://schemas.microsoft.com/office/drawing/2014/main" val="3195010141"/>
                  </a:ext>
                </a:extLst>
              </a:tr>
              <a:tr h="587997">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8313" marR="8313" marT="8313" marB="0" anchor="b"/>
                </a:tc>
                <a:tc>
                  <a:txBody>
                    <a:bodyPr/>
                    <a:lstStyle/>
                    <a:p>
                      <a:pPr algn="r" fontAlgn="b"/>
                      <a:r>
                        <a:rPr lang="ru-RU" sz="1200" b="0" i="0" u="none" strike="noStrike" dirty="0">
                          <a:effectLst/>
                          <a:latin typeface="+mn-lt"/>
                        </a:rPr>
                        <a:t>284,0</a:t>
                      </a:r>
                    </a:p>
                  </a:txBody>
                  <a:tcPr marL="8313" marR="8313" marT="8313" marB="0" anchor="b"/>
                </a:tc>
                <a:extLst>
                  <a:ext uri="{0D108BD9-81ED-4DB2-BD59-A6C34878D82A}">
                    <a16:rowId xmlns:a16="http://schemas.microsoft.com/office/drawing/2014/main" val="3504202824"/>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
        <p:nvSpPr>
          <p:cNvPr id="9" name="Прямоугольник 8">
            <a:extLst>
              <a:ext uri="{FF2B5EF4-FFF2-40B4-BE49-F238E27FC236}">
                <a16:creationId xmlns:a16="http://schemas.microsoft.com/office/drawing/2014/main" id="{7F8DDAC2-B017-48FD-8CFB-E324F7226EE8}"/>
              </a:ext>
            </a:extLst>
          </p:cNvPr>
          <p:cNvSpPr/>
          <p:nvPr/>
        </p:nvSpPr>
        <p:spPr>
          <a:xfrm>
            <a:off x="8961054" y="6518358"/>
            <a:ext cx="2710486" cy="276999"/>
          </a:xfrm>
          <a:prstGeom prst="rect">
            <a:avLst/>
          </a:prstGeom>
        </p:spPr>
        <p:txBody>
          <a:bodyPr wrap="none">
            <a:spAutoFit/>
          </a:bodyPr>
          <a:lstStyle/>
          <a:p>
            <a:r>
              <a:rPr lang="ru-RU" sz="1200" i="1" dirty="0"/>
              <a:t>(продолжение таблицы на слайде 21)</a:t>
            </a:r>
          </a:p>
        </p:txBody>
      </p:sp>
    </p:spTree>
    <p:extLst>
      <p:ext uri="{BB962C8B-B14F-4D97-AF65-F5344CB8AC3E}">
        <p14:creationId xmlns:p14="http://schemas.microsoft.com/office/powerpoint/2010/main" val="3357851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1B9A9A4C-6FA0-478B-840F-D971A902D7E0}"/>
              </a:ext>
            </a:extLst>
          </p:cNvPr>
          <p:cNvSpPr>
            <a:spLocks noGrp="1"/>
          </p:cNvSpPr>
          <p:nvPr>
            <p:ph type="sldNum" sz="quarter" idx="12"/>
          </p:nvPr>
        </p:nvSpPr>
        <p:spPr>
          <a:xfrm>
            <a:off x="8719127" y="6483968"/>
            <a:ext cx="2743200" cy="365125"/>
          </a:xfrm>
        </p:spPr>
        <p:txBody>
          <a:bodyPr/>
          <a:lstStyle/>
          <a:p>
            <a:fld id="{F203300F-B5E5-4D9E-9381-383162CC59FB}" type="slidenum">
              <a:rPr lang="ru-RU" smtClean="0"/>
              <a:pPr/>
              <a:t>21</a:t>
            </a:fld>
            <a:endParaRPr lang="ru-RU" dirty="0"/>
          </a:p>
        </p:txBody>
      </p:sp>
      <p:sp>
        <p:nvSpPr>
          <p:cNvPr id="7" name="Заголовок 1">
            <a:extLst>
              <a:ext uri="{FF2B5EF4-FFF2-40B4-BE49-F238E27FC236}">
                <a16:creationId xmlns:a16="http://schemas.microsoft.com/office/drawing/2014/main" id="{2CF7CD8E-48BF-437D-8055-DB8F0F5CF558}"/>
              </a:ext>
            </a:extLst>
          </p:cNvPr>
          <p:cNvSpPr txBox="1">
            <a:spLocks/>
          </p:cNvSpPr>
          <p:nvPr/>
        </p:nvSpPr>
        <p:spPr>
          <a:xfrm>
            <a:off x="845126" y="224288"/>
            <a:ext cx="10826413" cy="33643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800" dirty="0"/>
              <a:t>Информация о межбюджетных трансфертах в 2022 году</a:t>
            </a:r>
          </a:p>
        </p:txBody>
      </p:sp>
      <p:sp>
        <p:nvSpPr>
          <p:cNvPr id="8" name="Прямоугольник 7">
            <a:extLst>
              <a:ext uri="{FF2B5EF4-FFF2-40B4-BE49-F238E27FC236}">
                <a16:creationId xmlns:a16="http://schemas.microsoft.com/office/drawing/2014/main" id="{7BA3F03C-5A42-4E0D-9638-F71CF791F215}"/>
              </a:ext>
            </a:extLst>
          </p:cNvPr>
          <p:cNvSpPr/>
          <p:nvPr/>
        </p:nvSpPr>
        <p:spPr>
          <a:xfrm>
            <a:off x="10824384" y="369957"/>
            <a:ext cx="847155" cy="276999"/>
          </a:xfrm>
          <a:prstGeom prst="rect">
            <a:avLst/>
          </a:prstGeom>
        </p:spPr>
        <p:txBody>
          <a:bodyPr wrap="none">
            <a:spAutoFit/>
          </a:bodyPr>
          <a:lstStyle/>
          <a:p>
            <a:r>
              <a:rPr lang="ru-RU" sz="1200" dirty="0"/>
              <a:t>(тыс. руб.)</a:t>
            </a:r>
          </a:p>
        </p:txBody>
      </p:sp>
      <p:pic>
        <p:nvPicPr>
          <p:cNvPr id="10" name="Объект 6">
            <a:extLst>
              <a:ext uri="{FF2B5EF4-FFF2-40B4-BE49-F238E27FC236}">
                <a16:creationId xmlns:a16="http://schemas.microsoft.com/office/drawing/2014/main" id="{DF043CF7-83F3-4BAE-BEE8-D64CAAA5CF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3" name="Объект 2">
            <a:extLst>
              <a:ext uri="{FF2B5EF4-FFF2-40B4-BE49-F238E27FC236}">
                <a16:creationId xmlns:a16="http://schemas.microsoft.com/office/drawing/2014/main" id="{67A6EC9B-A329-4148-B0B7-78D7DDCE25F8}"/>
              </a:ext>
            </a:extLst>
          </p:cNvPr>
          <p:cNvSpPr>
            <a:spLocks noGrp="1"/>
          </p:cNvSpPr>
          <p:nvPr>
            <p:ph idx="1"/>
          </p:nvPr>
        </p:nvSpPr>
        <p:spPr/>
        <p:txBody>
          <a:bodyPr/>
          <a:lstStyle/>
          <a:p>
            <a:endParaRPr lang="ru-RU"/>
          </a:p>
        </p:txBody>
      </p:sp>
      <p:graphicFrame>
        <p:nvGraphicFramePr>
          <p:cNvPr id="9" name="Таблица 8">
            <a:extLst>
              <a:ext uri="{FF2B5EF4-FFF2-40B4-BE49-F238E27FC236}">
                <a16:creationId xmlns:a16="http://schemas.microsoft.com/office/drawing/2014/main" id="{90343CA6-7FDD-4DA0-9BC7-C1004480DE79}"/>
              </a:ext>
            </a:extLst>
          </p:cNvPr>
          <p:cNvGraphicFramePr>
            <a:graphicFrameLocks noGrp="1"/>
          </p:cNvGraphicFramePr>
          <p:nvPr>
            <p:extLst>
              <p:ext uri="{D42A27DB-BD31-4B8C-83A1-F6EECF244321}">
                <p14:modId xmlns:p14="http://schemas.microsoft.com/office/powerpoint/2010/main" val="2172423698"/>
              </p:ext>
            </p:extLst>
          </p:nvPr>
        </p:nvGraphicFramePr>
        <p:xfrm>
          <a:off x="153910" y="644927"/>
          <a:ext cx="11875530" cy="5754832"/>
        </p:xfrm>
        <a:graphic>
          <a:graphicData uri="http://schemas.openxmlformats.org/drawingml/2006/table">
            <a:tbl>
              <a:tblPr>
                <a:tableStyleId>{5C22544A-7EE6-4342-B048-85BDC9FD1C3A}</a:tableStyleId>
              </a:tblPr>
              <a:tblGrid>
                <a:gridCol w="10878055">
                  <a:extLst>
                    <a:ext uri="{9D8B030D-6E8A-4147-A177-3AD203B41FA5}">
                      <a16:colId xmlns:a16="http://schemas.microsoft.com/office/drawing/2014/main" val="536101537"/>
                    </a:ext>
                  </a:extLst>
                </a:gridCol>
                <a:gridCol w="997475">
                  <a:extLst>
                    <a:ext uri="{9D8B030D-6E8A-4147-A177-3AD203B41FA5}">
                      <a16:colId xmlns:a16="http://schemas.microsoft.com/office/drawing/2014/main" val="2594326414"/>
                    </a:ext>
                  </a:extLst>
                </a:gridCol>
              </a:tblGrid>
              <a:tr h="316897">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2022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164561">
                <a:tc>
                  <a:txBody>
                    <a:bodyPr/>
                    <a:lstStyle/>
                    <a:p>
                      <a:pPr algn="l" fontAlgn="b"/>
                      <a:r>
                        <a:rPr lang="ru-RU" sz="1200" b="1" i="0" u="none" strike="noStrike" dirty="0">
                          <a:effectLst/>
                          <a:latin typeface="+mn-lt"/>
                        </a:rPr>
                        <a:t>Субвенции от других бюджетов бюджетной системы, в том числе:</a:t>
                      </a:r>
                    </a:p>
                  </a:txBody>
                  <a:tcPr marL="8313" marR="8313" marT="8313" marB="0" anchor="b"/>
                </a:tc>
                <a:tc>
                  <a:txBody>
                    <a:bodyPr/>
                    <a:lstStyle/>
                    <a:p>
                      <a:pPr algn="r" fontAlgn="b"/>
                      <a:r>
                        <a:rPr lang="ru-RU" sz="1200" b="1" i="0" u="none" strike="noStrike" dirty="0">
                          <a:effectLst/>
                          <a:latin typeface="+mn-lt"/>
                        </a:rPr>
                        <a:t>1 921 221,0</a:t>
                      </a:r>
                    </a:p>
                  </a:txBody>
                  <a:tcPr marL="8313" marR="8313" marT="8313" marB="0" anchor="b"/>
                </a:tc>
                <a:extLst>
                  <a:ext uri="{0D108BD9-81ED-4DB2-BD59-A6C34878D82A}">
                    <a16:rowId xmlns:a16="http://schemas.microsoft.com/office/drawing/2014/main" val="4068210654"/>
                  </a:ext>
                </a:extLst>
              </a:tr>
              <a:tr h="321968">
                <a:tc>
                  <a:txBody>
                    <a:bodyPr/>
                    <a:lstStyle/>
                    <a:p>
                      <a:pPr marL="171450" indent="-171450" algn="l" fontAlgn="ctr">
                        <a:buFont typeface="Wingdings" panose="05000000000000000000" pitchFamily="2" charset="2"/>
                        <a:buChar char="Ø"/>
                      </a:pPr>
                      <a:r>
                        <a:rPr lang="ru-RU" sz="1200" b="0" i="0" u="none" strike="noStrike" dirty="0">
                          <a:effectLst/>
                          <a:latin typeface="+mn-lt"/>
                        </a:rPr>
                        <a:t>Субвенция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8313" marR="8313" marT="8313" marB="0" anchor="ctr"/>
                </a:tc>
                <a:tc>
                  <a:txBody>
                    <a:bodyPr/>
                    <a:lstStyle/>
                    <a:p>
                      <a:pPr marL="171450" indent="-171450" algn="r" fontAlgn="b">
                        <a:buFont typeface="Wingdings" panose="05000000000000000000" pitchFamily="2" charset="2"/>
                        <a:buChar char="Ø"/>
                      </a:pPr>
                      <a:r>
                        <a:rPr lang="ru-RU" sz="1200" b="0" i="0" u="none" strike="noStrike">
                          <a:effectLst/>
                          <a:latin typeface="+mn-lt"/>
                        </a:rPr>
                        <a:t>15 711,0</a:t>
                      </a:r>
                    </a:p>
                  </a:txBody>
                  <a:tcPr marL="8313" marR="8313" marT="8313" marB="0" anchor="b"/>
                </a:tc>
                <a:extLst>
                  <a:ext uri="{0D108BD9-81ED-4DB2-BD59-A6C34878D82A}">
                    <a16:rowId xmlns:a16="http://schemas.microsoft.com/office/drawing/2014/main" val="975791610"/>
                  </a:ext>
                </a:extLst>
              </a:tr>
              <a:tr h="321968">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Субвенция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938,0</a:t>
                      </a:r>
                    </a:p>
                  </a:txBody>
                  <a:tcPr marL="8313" marR="8313" marT="8313" marB="0" anchor="b"/>
                </a:tc>
                <a:extLst>
                  <a:ext uri="{0D108BD9-81ED-4DB2-BD59-A6C34878D82A}">
                    <a16:rowId xmlns:a16="http://schemas.microsoft.com/office/drawing/2014/main" val="2718974091"/>
                  </a:ext>
                </a:extLst>
              </a:tr>
              <a:tr h="479374">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осуществление полномочий по обеспечению жильем отдельных категорий граждан, установленных Федеральным законом от 12 января 1995 года № 5-ФЗ "О ветеранах"</a:t>
                      </a:r>
                      <a:br>
                        <a:rPr lang="ru-RU" sz="1200" b="0" i="0" u="none" strike="noStrike" dirty="0">
                          <a:effectLst/>
                          <a:latin typeface="+mn-lt"/>
                        </a:rPr>
                      </a:br>
                      <a:endParaRPr lang="ru-RU" sz="1200" b="0" i="0" u="none" strike="noStrike" dirty="0">
                        <a:effectLst/>
                        <a:latin typeface="+mn-lt"/>
                      </a:endParaRP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1 366,0</a:t>
                      </a:r>
                    </a:p>
                  </a:txBody>
                  <a:tcPr marL="8313" marR="8313" marT="8313" marB="0" anchor="b"/>
                </a:tc>
                <a:extLst>
                  <a:ext uri="{0D108BD9-81ED-4DB2-BD59-A6C34878D82A}">
                    <a16:rowId xmlns:a16="http://schemas.microsoft.com/office/drawing/2014/main" val="2744250062"/>
                  </a:ext>
                </a:extLst>
              </a:tr>
              <a:tr h="321968">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осуществление полномочий по обеспечению жильем отдельных категорий граждан, установленных Федеральным законом от 24 ноября 1995 года № 181-ФЗ "О социальной защите инвалидов в Российской Федерации"</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1 366,0</a:t>
                      </a:r>
                    </a:p>
                  </a:txBody>
                  <a:tcPr marL="8313" marR="8313" marT="8313" marB="0" anchor="b"/>
                </a:tc>
                <a:extLst>
                  <a:ext uri="{0D108BD9-81ED-4DB2-BD59-A6C34878D82A}">
                    <a16:rowId xmlns:a16="http://schemas.microsoft.com/office/drawing/2014/main" val="1619102335"/>
                  </a:ext>
                </a:extLst>
              </a:tr>
              <a:tr h="321968">
                <a:tc>
                  <a:txBody>
                    <a:bodyPr/>
                    <a:lstStyle/>
                    <a:p>
                      <a:pPr marL="171450" indent="-171450" algn="l" fontAlgn="b">
                        <a:buFont typeface="Wingdings" panose="05000000000000000000" pitchFamily="2" charset="2"/>
                        <a:buChar char="Ø"/>
                      </a:pPr>
                      <a:r>
                        <a:rPr lang="ru-RU" sz="1200" b="0" i="0" u="none" strike="noStrike" dirty="0">
                          <a:effectLst/>
                          <a:latin typeface="+mn-lt"/>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708,0</a:t>
                      </a:r>
                    </a:p>
                  </a:txBody>
                  <a:tcPr marL="8313" marR="8313" marT="8313" marB="0" anchor="b"/>
                </a:tc>
                <a:extLst>
                  <a:ext uri="{0D108BD9-81ED-4DB2-BD59-A6C34878D82A}">
                    <a16:rowId xmlns:a16="http://schemas.microsoft.com/office/drawing/2014/main" val="4183788075"/>
                  </a:ext>
                </a:extLst>
              </a:tr>
              <a:tr h="951593">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1 613 841,0</a:t>
                      </a:r>
                    </a:p>
                  </a:txBody>
                  <a:tcPr marL="8313" marR="8313" marT="8313" marB="0" anchor="b"/>
                </a:tc>
                <a:extLst>
                  <a:ext uri="{0D108BD9-81ED-4DB2-BD59-A6C34878D82A}">
                    <a16:rowId xmlns:a16="http://schemas.microsoft.com/office/drawing/2014/main" val="3238213342"/>
                  </a:ext>
                </a:extLst>
              </a:tr>
              <a:tr h="1109000">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выполнение передаваемых полномочий субъектов Российской Федерации  ( </a:t>
                      </a:r>
                      <a:r>
                        <a:rPr lang="ru-RU" sz="1200" b="0" i="0" u="none" strike="noStrike" dirty="0" err="1">
                          <a:effectLst/>
                          <a:latin typeface="+mn-lt"/>
                        </a:rPr>
                        <a:t>нафинансовое</a:t>
                      </a:r>
                      <a:r>
                        <a:rPr lang="ru-RU" sz="1200" b="0" i="0" u="none" strike="noStrike" dirty="0">
                          <a:effectLst/>
                          <a:latin typeface="+mn-lt"/>
                        </a:rPr>
                        <a:t> обеспечение получения гражданами дошкольного образования в частных дошкольных образовательных организациях в Московской области, дошкольного, начального общего, основного общего, среднего общего образования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137 334,0</a:t>
                      </a:r>
                    </a:p>
                  </a:txBody>
                  <a:tcPr marL="8313" marR="8313" marT="8313" marB="0" anchor="b"/>
                </a:tc>
                <a:extLst>
                  <a:ext uri="{0D108BD9-81ED-4DB2-BD59-A6C34878D82A}">
                    <a16:rowId xmlns:a16="http://schemas.microsoft.com/office/drawing/2014/main" val="1511347847"/>
                  </a:ext>
                </a:extLst>
              </a:tr>
              <a:tr h="321968">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a:effectLst/>
                          <a:latin typeface="+mn-lt"/>
                        </a:rPr>
                        <a:t>48 223,0</a:t>
                      </a:r>
                    </a:p>
                  </a:txBody>
                  <a:tcPr marL="8313" marR="8313" marT="8313" marB="0" anchor="b"/>
                </a:tc>
                <a:extLst>
                  <a:ext uri="{0D108BD9-81ED-4DB2-BD59-A6C34878D82A}">
                    <a16:rowId xmlns:a16="http://schemas.microsoft.com/office/drawing/2014/main" val="3195010141"/>
                  </a:ext>
                </a:extLst>
              </a:tr>
              <a:tr h="0">
                <a:tc>
                  <a:txBody>
                    <a:bodyPr/>
                    <a:lstStyle/>
                    <a:p>
                      <a:pPr marL="171450" indent="-171450" algn="l" fontAlgn="b">
                        <a:buFont typeface="Wingdings" panose="05000000000000000000" pitchFamily="2" charset="2"/>
                        <a:buChar char="Ø"/>
                      </a:pPr>
                      <a:r>
                        <a:rPr lang="ru-RU" sz="1200" b="0" i="0" u="none" strike="noStrike" dirty="0">
                          <a:effectLst/>
                          <a:latin typeface="+mn-lt"/>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p>
                  </a:txBody>
                  <a:tcPr marL="8313" marR="8313" marT="8313" marB="0" anchor="b"/>
                </a:tc>
                <a:tc>
                  <a:txBody>
                    <a:bodyPr/>
                    <a:lstStyle/>
                    <a:p>
                      <a:pPr marL="171450" indent="-171450" algn="r" fontAlgn="b">
                        <a:buFont typeface="Wingdings" panose="05000000000000000000" pitchFamily="2" charset="2"/>
                        <a:buChar char="Ø"/>
                      </a:pPr>
                      <a:r>
                        <a:rPr lang="ru-RU" sz="1200" b="0" i="0" u="none" strike="noStrike" dirty="0">
                          <a:effectLst/>
                          <a:latin typeface="+mn-lt"/>
                        </a:rPr>
                        <a:t>38 669,0</a:t>
                      </a:r>
                    </a:p>
                  </a:txBody>
                  <a:tcPr marL="8313" marR="8313" marT="8313" marB="0" anchor="b"/>
                </a:tc>
                <a:extLst>
                  <a:ext uri="{0D108BD9-81ED-4DB2-BD59-A6C34878D82A}">
                    <a16:rowId xmlns:a16="http://schemas.microsoft.com/office/drawing/2014/main" val="3504202824"/>
                  </a:ext>
                </a:extLst>
              </a:tr>
            </a:tbl>
          </a:graphicData>
        </a:graphic>
      </p:graphicFrame>
    </p:spTree>
    <p:extLst>
      <p:ext uri="{BB962C8B-B14F-4D97-AF65-F5344CB8AC3E}">
        <p14:creationId xmlns:p14="http://schemas.microsoft.com/office/powerpoint/2010/main" val="3451717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22</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7" y="31761"/>
            <a:ext cx="10826413" cy="384741"/>
          </a:xfrm>
        </p:spPr>
        <p:txBody>
          <a:bodyPr vert="horz" lIns="91440" tIns="45720" rIns="91440" bIns="45720" rtlCol="0" anchor="ctr">
            <a:noAutofit/>
          </a:bodyPr>
          <a:lstStyle/>
          <a:p>
            <a:pPr algn="ctr"/>
            <a:r>
              <a:rPr lang="ru-RU" sz="2400" dirty="0"/>
              <a:t>Информация о межбюджетных трансфертах в 2023 и 2024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1010527" y="302275"/>
            <a:ext cx="847155" cy="276999"/>
          </a:xfrm>
          <a:prstGeom prst="rect">
            <a:avLst/>
          </a:prstGeom>
        </p:spPr>
        <p:txBody>
          <a:bodyPr wrap="none">
            <a:spAutoFit/>
          </a:bodyPr>
          <a:lstStyle/>
          <a:p>
            <a:r>
              <a:rPr lang="ru-RU" sz="1200" dirty="0"/>
              <a:t>(тыс. руб.)</a:t>
            </a:r>
          </a:p>
        </p:txBody>
      </p:sp>
      <p:sp>
        <p:nvSpPr>
          <p:cNvPr id="9" name="Прямоугольник 8">
            <a:extLst>
              <a:ext uri="{FF2B5EF4-FFF2-40B4-BE49-F238E27FC236}">
                <a16:creationId xmlns:a16="http://schemas.microsoft.com/office/drawing/2014/main" id="{4BE57D73-EDDD-400F-98F3-B6965F4D9BAC}"/>
              </a:ext>
            </a:extLst>
          </p:cNvPr>
          <p:cNvSpPr/>
          <p:nvPr/>
        </p:nvSpPr>
        <p:spPr>
          <a:xfrm>
            <a:off x="9221284" y="6564434"/>
            <a:ext cx="2710486" cy="276999"/>
          </a:xfrm>
          <a:prstGeom prst="rect">
            <a:avLst/>
          </a:prstGeom>
        </p:spPr>
        <p:txBody>
          <a:bodyPr wrap="none">
            <a:spAutoFit/>
          </a:bodyPr>
          <a:lstStyle/>
          <a:p>
            <a:r>
              <a:rPr lang="ru-RU" sz="1200" i="1" dirty="0"/>
              <a:t>(продолжение таблицы на слайде 23)</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1109604502"/>
              </p:ext>
            </p:extLst>
          </p:nvPr>
        </p:nvGraphicFramePr>
        <p:xfrm>
          <a:off x="199176" y="527628"/>
          <a:ext cx="11658506" cy="5983649"/>
        </p:xfrm>
        <a:graphic>
          <a:graphicData uri="http://schemas.openxmlformats.org/drawingml/2006/table">
            <a:tbl>
              <a:tblPr>
                <a:tableStyleId>{5C22544A-7EE6-4342-B048-85BDC9FD1C3A}</a:tableStyleId>
              </a:tblPr>
              <a:tblGrid>
                <a:gridCol w="9660048">
                  <a:extLst>
                    <a:ext uri="{9D8B030D-6E8A-4147-A177-3AD203B41FA5}">
                      <a16:colId xmlns:a16="http://schemas.microsoft.com/office/drawing/2014/main" val="536101537"/>
                    </a:ext>
                  </a:extLst>
                </a:gridCol>
                <a:gridCol w="1064112">
                  <a:extLst>
                    <a:ext uri="{9D8B030D-6E8A-4147-A177-3AD203B41FA5}">
                      <a16:colId xmlns:a16="http://schemas.microsoft.com/office/drawing/2014/main" val="2594326414"/>
                    </a:ext>
                  </a:extLst>
                </a:gridCol>
                <a:gridCol w="934346">
                  <a:extLst>
                    <a:ext uri="{9D8B030D-6E8A-4147-A177-3AD203B41FA5}">
                      <a16:colId xmlns:a16="http://schemas.microsoft.com/office/drawing/2014/main" val="2223079928"/>
                    </a:ext>
                  </a:extLst>
                </a:gridCol>
              </a:tblGrid>
              <a:tr h="308767">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2023 год</a:t>
                      </a:r>
                      <a:endParaRPr lang="ru-RU" sz="1200" b="1" i="0" u="none" strike="noStrike" dirty="0">
                        <a:effectLst/>
                        <a:latin typeface="+mn-lt"/>
                      </a:endParaRPr>
                    </a:p>
                  </a:txBody>
                  <a:tcPr marL="2422" marR="2422" marT="242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a:effectLst/>
                          <a:latin typeface="+mn-lt"/>
                        </a:rPr>
                        <a:t>План                           на 2024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157529">
                <a:tc>
                  <a:txBody>
                    <a:bodyPr/>
                    <a:lstStyle/>
                    <a:p>
                      <a:pPr algn="l" fontAlgn="b"/>
                      <a:r>
                        <a:rPr lang="ru-RU" sz="1200" b="1" i="0" u="none" strike="noStrike" dirty="0">
                          <a:effectLst/>
                          <a:latin typeface="+mn-lt"/>
                        </a:rPr>
                        <a:t>Субсидии от других бюджетов бюджетной системы, в том числе:</a:t>
                      </a:r>
                    </a:p>
                  </a:txBody>
                  <a:tcPr marL="8313" marR="8313" marT="8313" marB="0" anchor="b"/>
                </a:tc>
                <a:tc>
                  <a:txBody>
                    <a:bodyPr/>
                    <a:lstStyle/>
                    <a:p>
                      <a:pPr algn="r" fontAlgn="b"/>
                      <a:r>
                        <a:rPr lang="ru-RU" sz="1200" b="1" i="0" u="none" strike="noStrike" dirty="0">
                          <a:effectLst/>
                          <a:latin typeface="+mn-lt"/>
                        </a:rPr>
                        <a:t>1 830 852,4</a:t>
                      </a:r>
                    </a:p>
                  </a:txBody>
                  <a:tcPr marL="8313" marR="8313" marT="8313" marB="0" anchor="b"/>
                </a:tc>
                <a:tc>
                  <a:txBody>
                    <a:bodyPr/>
                    <a:lstStyle/>
                    <a:p>
                      <a:pPr algn="r" fontAlgn="b"/>
                      <a:r>
                        <a:rPr lang="ru-RU" sz="1200" b="1" i="0" u="none" strike="noStrike" dirty="0">
                          <a:effectLst/>
                          <a:latin typeface="+mn-lt"/>
                        </a:rPr>
                        <a:t>1 764 406,5</a:t>
                      </a:r>
                    </a:p>
                  </a:txBody>
                  <a:tcPr marL="8313" marR="8313" marT="8313" marB="0" anchor="b"/>
                </a:tc>
                <a:extLst>
                  <a:ext uri="{0D108BD9-81ED-4DB2-BD59-A6C34878D82A}">
                    <a16:rowId xmlns:a16="http://schemas.microsoft.com/office/drawing/2014/main" val="4068210654"/>
                  </a:ext>
                </a:extLst>
              </a:tr>
              <a:tr h="313760">
                <a:tc>
                  <a:txBody>
                    <a:bodyPr/>
                    <a:lstStyle/>
                    <a:p>
                      <a:pPr marL="171450" indent="-171450" algn="l" fontAlgn="b">
                        <a:buFont typeface="Wingdings" panose="05000000000000000000" pitchFamily="2" charset="2"/>
                        <a:buChar char="Ø"/>
                      </a:pPr>
                      <a:r>
                        <a:rPr lang="ru-RU" sz="1100" b="0" i="0" u="none" strike="noStrike" dirty="0">
                          <a:effectLst/>
                          <a:latin typeface="+mn-lt"/>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a:t>
                      </a:r>
                    </a:p>
                  </a:txBody>
                  <a:tcPr marL="0" marR="0" marT="0" marB="0" anchor="b"/>
                </a:tc>
                <a:tc>
                  <a:txBody>
                    <a:bodyPr/>
                    <a:lstStyle/>
                    <a:p>
                      <a:pPr marL="0" indent="0" algn="r" fontAlgn="b">
                        <a:buFontTx/>
                        <a:buNone/>
                      </a:pPr>
                      <a:r>
                        <a:rPr lang="ru-RU" sz="1100" b="0" i="0" u="none" strike="noStrike" dirty="0">
                          <a:effectLst/>
                          <a:latin typeface="+mn-lt"/>
                        </a:rPr>
                        <a:t>                   0,0     </a:t>
                      </a:r>
                    </a:p>
                  </a:txBody>
                  <a:tcPr marL="0" marR="0" marT="0" marB="0" anchor="b"/>
                </a:tc>
                <a:tc>
                  <a:txBody>
                    <a:bodyPr/>
                    <a:lstStyle/>
                    <a:p>
                      <a:pPr marL="0" indent="0" algn="r" fontAlgn="b">
                        <a:buFontTx/>
                        <a:buNone/>
                      </a:pPr>
                      <a:r>
                        <a:rPr lang="ru-RU" sz="1100" b="0" i="0" u="none" strike="noStrike">
                          <a:effectLst/>
                          <a:latin typeface="+mn-lt"/>
                        </a:rPr>
                        <a:t>72 293,0</a:t>
                      </a:r>
                    </a:p>
                  </a:txBody>
                  <a:tcPr marL="0" marR="0" marT="0" marB="0" anchor="b"/>
                </a:tc>
                <a:extLst>
                  <a:ext uri="{0D108BD9-81ED-4DB2-BD59-A6C34878D82A}">
                    <a16:rowId xmlns:a16="http://schemas.microsoft.com/office/drawing/2014/main" val="975791610"/>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0" marR="0" marT="0" marB="0" anchor="b"/>
                </a:tc>
                <a:tc>
                  <a:txBody>
                    <a:bodyPr/>
                    <a:lstStyle/>
                    <a:p>
                      <a:pPr marL="0" indent="0" algn="r" fontAlgn="b">
                        <a:buFontTx/>
                        <a:buNone/>
                      </a:pPr>
                      <a:r>
                        <a:rPr lang="ru-RU" sz="1100" b="0" i="0" u="none" strike="noStrike">
                          <a:effectLst/>
                          <a:latin typeface="+mn-lt"/>
                        </a:rPr>
                        <a:t>19 025,0</a:t>
                      </a:r>
                    </a:p>
                  </a:txBody>
                  <a:tcPr marL="0" marR="0" marT="0" marB="0" anchor="b"/>
                </a:tc>
                <a:tc>
                  <a:txBody>
                    <a:bodyPr/>
                    <a:lstStyle/>
                    <a:p>
                      <a:pPr marL="0" indent="0" algn="r" fontAlgn="b">
                        <a:buFontTx/>
                        <a:buNone/>
                      </a:pPr>
                      <a:r>
                        <a:rPr lang="ru-RU" sz="1100" b="0" i="0" u="none" strike="noStrike">
                          <a:effectLst/>
                          <a:latin typeface="+mn-lt"/>
                        </a:rPr>
                        <a:t>16 122,0</a:t>
                      </a:r>
                    </a:p>
                  </a:txBody>
                  <a:tcPr marL="0" marR="0" marT="0" marB="0" anchor="b"/>
                </a:tc>
                <a:extLst>
                  <a:ext uri="{0D108BD9-81ED-4DB2-BD59-A6C34878D82A}">
                    <a16:rowId xmlns:a16="http://schemas.microsoft.com/office/drawing/2014/main" val="2744250062"/>
                  </a:ext>
                </a:extLst>
              </a:tr>
              <a:tr h="47064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(на капитальные вложения в общеобразовательные организации в целях обеспечения односменного режима обучения  (пристройка к зданию АОУ гимназия № 13 по адресу: Московская область, г.о. Долгопрудный, ул. Молодежная, д. 10А (ПИР и строительство))</a:t>
                      </a:r>
                    </a:p>
                  </a:txBody>
                  <a:tcPr marL="0" marR="0" marT="0" marB="0" anchor="b"/>
                </a:tc>
                <a:tc>
                  <a:txBody>
                    <a:bodyPr/>
                    <a:lstStyle/>
                    <a:p>
                      <a:pPr marL="0" indent="0" algn="r" fontAlgn="b">
                        <a:buFontTx/>
                        <a:buNone/>
                      </a:pPr>
                      <a:r>
                        <a:rPr lang="ru-RU" sz="1100" b="0" i="0" u="none" strike="noStrike" dirty="0">
                          <a:effectLst/>
                          <a:latin typeface="+mn-lt"/>
                        </a:rPr>
                        <a:t>0,0</a:t>
                      </a:r>
                    </a:p>
                  </a:txBody>
                  <a:tcPr marL="0" marR="0" marT="0" marB="0" anchor="b"/>
                </a:tc>
                <a:tc>
                  <a:txBody>
                    <a:bodyPr/>
                    <a:lstStyle/>
                    <a:p>
                      <a:pPr marL="0" indent="0" algn="r" fontAlgn="b">
                        <a:buFontTx/>
                        <a:buNone/>
                      </a:pPr>
                      <a:r>
                        <a:rPr lang="ru-RU" sz="1100" b="0" i="0" u="none" strike="noStrike">
                          <a:effectLst/>
                          <a:latin typeface="+mn-lt"/>
                        </a:rPr>
                        <a:t>189 990,0</a:t>
                      </a:r>
                    </a:p>
                  </a:txBody>
                  <a:tcPr marL="0" marR="0" marT="0" marB="0" anchor="b"/>
                </a:tc>
                <a:extLst>
                  <a:ext uri="{0D108BD9-81ED-4DB2-BD59-A6C34878D82A}">
                    <a16:rowId xmlns:a16="http://schemas.microsoft.com/office/drawing/2014/main" val="1619102335"/>
                  </a:ext>
                </a:extLst>
              </a:tr>
              <a:tr h="47064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г.о. Долгопрудный, ул. Новый бульвар, д, 21, корп. 3 (ПИР и строительство))</a:t>
                      </a:r>
                    </a:p>
                  </a:txBody>
                  <a:tcPr marL="0" marR="0" marT="0" marB="0" anchor="b"/>
                </a:tc>
                <a:tc>
                  <a:txBody>
                    <a:bodyPr/>
                    <a:lstStyle/>
                    <a:p>
                      <a:pPr marL="0" indent="0" algn="r" fontAlgn="b">
                        <a:buFontTx/>
                        <a:buNone/>
                      </a:pPr>
                      <a:r>
                        <a:rPr lang="ru-RU" sz="1100" b="0" i="0" u="none" strike="noStrike">
                          <a:effectLst/>
                          <a:latin typeface="+mn-lt"/>
                        </a:rPr>
                        <a:t>208 324,3</a:t>
                      </a:r>
                    </a:p>
                  </a:txBody>
                  <a:tcPr marL="0" marR="0" marT="0" marB="0" anchor="b"/>
                </a:tc>
                <a:tc>
                  <a:txBody>
                    <a:bodyPr/>
                    <a:lstStyle/>
                    <a:p>
                      <a:pPr marL="0" indent="0" algn="r" fontAlgn="b">
                        <a:buFontTx/>
                        <a:buNone/>
                      </a:pPr>
                      <a:r>
                        <a:rPr lang="ru-RU" sz="1100" b="0" i="0" u="none" strike="noStrike" dirty="0">
                          <a:effectLst/>
                          <a:latin typeface="+mn-lt"/>
                        </a:rPr>
                        <a:t>0,0</a:t>
                      </a:r>
                    </a:p>
                  </a:txBody>
                  <a:tcPr marL="0" marR="0" marT="0" marB="0" anchor="b"/>
                </a:tc>
                <a:extLst>
                  <a:ext uri="{0D108BD9-81ED-4DB2-BD59-A6C34878D82A}">
                    <a16:rowId xmlns:a16="http://schemas.microsoft.com/office/drawing/2014/main" val="4183788075"/>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капитальные вложения в объекты общего образования (пристройка на 1 500 мест к МБОУ  СОШ № 7 по адресу: Московская область, г.о. Долгопрудный, ул. Лихачевское шоссе, д. 27 (ПИР и строительство))</a:t>
                      </a:r>
                    </a:p>
                  </a:txBody>
                  <a:tcPr marL="0" marR="0" marT="0" marB="0" anchor="b"/>
                </a:tc>
                <a:tc>
                  <a:txBody>
                    <a:bodyPr/>
                    <a:lstStyle/>
                    <a:p>
                      <a:pPr marL="0" indent="0" algn="r" fontAlgn="b">
                        <a:buFontTx/>
                        <a:buNone/>
                      </a:pPr>
                      <a:r>
                        <a:rPr lang="ru-RU" sz="1100" b="0" i="0" u="none" strike="noStrike">
                          <a:effectLst/>
                          <a:latin typeface="+mn-lt"/>
                        </a:rPr>
                        <a:t>679 250,0</a:t>
                      </a:r>
                    </a:p>
                  </a:txBody>
                  <a:tcPr marL="0" marR="0" marT="0" marB="0" anchor="b"/>
                </a:tc>
                <a:tc>
                  <a:txBody>
                    <a:bodyPr/>
                    <a:lstStyle/>
                    <a:p>
                      <a:pPr marL="0" indent="0" algn="r" fontAlgn="b">
                        <a:buFontTx/>
                        <a:buNone/>
                      </a:pPr>
                      <a:r>
                        <a:rPr lang="ru-RU" sz="1100" b="0" i="0" u="none" strike="noStrike">
                          <a:effectLst/>
                          <a:latin typeface="+mn-lt"/>
                        </a:rPr>
                        <a:t>972 100,0</a:t>
                      </a:r>
                    </a:p>
                  </a:txBody>
                  <a:tcPr marL="0" marR="0" marT="0" marB="0" anchor="b"/>
                </a:tc>
                <a:extLst>
                  <a:ext uri="{0D108BD9-81ED-4DB2-BD59-A6C34878D82A}">
                    <a16:rowId xmlns:a16="http://schemas.microsoft.com/office/drawing/2014/main" val="3238213342"/>
                  </a:ext>
                </a:extLst>
              </a:tr>
              <a:tr h="373618">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ремонт подъездов многоквартирных домов)</a:t>
                      </a:r>
                    </a:p>
                  </a:txBody>
                  <a:tcPr marL="0" marR="0" marT="0" marB="0" anchor="b"/>
                </a:tc>
                <a:tc>
                  <a:txBody>
                    <a:bodyPr/>
                    <a:lstStyle/>
                    <a:p>
                      <a:pPr marL="0" indent="0" algn="r" fontAlgn="b">
                        <a:buFontTx/>
                        <a:buNone/>
                      </a:pPr>
                      <a:r>
                        <a:rPr lang="ru-RU" sz="1100" b="0" i="0" u="none" strike="noStrike">
                          <a:effectLst/>
                          <a:latin typeface="+mn-lt"/>
                        </a:rPr>
                        <a:t>2 460,5</a:t>
                      </a:r>
                    </a:p>
                  </a:txBody>
                  <a:tcPr marL="0" marR="0" marT="0" marB="0" anchor="b"/>
                </a:tc>
                <a:tc>
                  <a:txBody>
                    <a:bodyPr/>
                    <a:lstStyle/>
                    <a:p>
                      <a:pPr marL="0" indent="0" algn="r" fontAlgn="b">
                        <a:buFontTx/>
                        <a:buNone/>
                      </a:pPr>
                      <a:r>
                        <a:rPr lang="ru-RU" sz="1100" b="0" i="0" u="none" strike="noStrike" dirty="0">
                          <a:effectLst/>
                          <a:latin typeface="+mn-lt"/>
                        </a:rPr>
                        <a:t>2 460,5</a:t>
                      </a:r>
                    </a:p>
                  </a:txBody>
                  <a:tcPr marL="0" marR="0" marT="0" marB="0" anchor="b"/>
                </a:tc>
                <a:extLst>
                  <a:ext uri="{0D108BD9-81ED-4DB2-BD59-A6C34878D82A}">
                    <a16:rowId xmlns:a16="http://schemas.microsoft.com/office/drawing/2014/main" val="1511347847"/>
                  </a:ext>
                </a:extLst>
              </a:tr>
              <a:tr h="62752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дооснащение материально-техническими средствами - приобретение программно-технических комплексов для оформления паспортов гражданина Российской Федерации, удостоверяющих личность гражданина Российской Федерации за пределами территории Российской Федерации в многофункциональных центрах предоставления государственных и муниципальных услуг, а также их техническая поддержка )</a:t>
                      </a:r>
                    </a:p>
                  </a:txBody>
                  <a:tcPr marL="0" marR="0" marT="0" marB="0" anchor="b"/>
                </a:tc>
                <a:tc>
                  <a:txBody>
                    <a:bodyPr/>
                    <a:lstStyle/>
                    <a:p>
                      <a:pPr marL="0" indent="0" algn="r" fontAlgn="b">
                        <a:buFontTx/>
                        <a:buNone/>
                      </a:pPr>
                      <a:r>
                        <a:rPr lang="ru-RU" sz="1100" b="0" i="0" u="none" strike="noStrike">
                          <a:effectLst/>
                          <a:latin typeface="+mn-lt"/>
                        </a:rPr>
                        <a:t>216,0</a:t>
                      </a:r>
                    </a:p>
                  </a:txBody>
                  <a:tcPr marL="0" marR="0" marT="0" marB="0" anchor="b"/>
                </a:tc>
                <a:tc>
                  <a:txBody>
                    <a:bodyPr/>
                    <a:lstStyle/>
                    <a:p>
                      <a:pPr marL="0" indent="0" algn="r" fontAlgn="b">
                        <a:buFontTx/>
                        <a:buNone/>
                      </a:pPr>
                      <a:r>
                        <a:rPr lang="ru-RU" sz="1100" b="0" i="0" u="none" strike="noStrike" dirty="0">
                          <a:effectLst/>
                          <a:latin typeface="+mn-lt"/>
                        </a:rPr>
                        <a:t>216,0</a:t>
                      </a:r>
                    </a:p>
                  </a:txBody>
                  <a:tcPr marL="0" marR="0" marT="0" marB="0" anchor="b"/>
                </a:tc>
                <a:extLst>
                  <a:ext uri="{0D108BD9-81ED-4DB2-BD59-A6C34878D82A}">
                    <a16:rowId xmlns:a16="http://schemas.microsoft.com/office/drawing/2014/main" val="3195010141"/>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0" marR="0" marT="0" marB="0" anchor="b"/>
                </a:tc>
                <a:tc>
                  <a:txBody>
                    <a:bodyPr/>
                    <a:lstStyle/>
                    <a:p>
                      <a:pPr marL="0" indent="0" algn="r" fontAlgn="b">
                        <a:buFontTx/>
                        <a:buNone/>
                      </a:pPr>
                      <a:r>
                        <a:rPr lang="ru-RU" sz="1100" b="0" i="0" u="none" strike="noStrike">
                          <a:effectLst/>
                          <a:latin typeface="+mn-lt"/>
                        </a:rPr>
                        <a:t>6 361,0</a:t>
                      </a:r>
                    </a:p>
                  </a:txBody>
                  <a:tcPr marL="0" marR="0" marT="0" marB="0" anchor="b"/>
                </a:tc>
                <a:tc>
                  <a:txBody>
                    <a:bodyPr/>
                    <a:lstStyle/>
                    <a:p>
                      <a:pPr marL="0" indent="0" algn="r" fontAlgn="b">
                        <a:buFontTx/>
                        <a:buNone/>
                      </a:pPr>
                      <a:r>
                        <a:rPr lang="ru-RU" sz="1100" b="0" i="0" u="none" strike="noStrike" dirty="0">
                          <a:effectLst/>
                          <a:latin typeface="+mn-lt"/>
                        </a:rPr>
                        <a:t>6 361,0</a:t>
                      </a:r>
                    </a:p>
                  </a:txBody>
                  <a:tcPr marL="0" marR="0" marT="0" marB="0" anchor="b"/>
                </a:tc>
                <a:extLst>
                  <a:ext uri="{0D108BD9-81ED-4DB2-BD59-A6C34878D82A}">
                    <a16:rowId xmlns:a16="http://schemas.microsoft.com/office/drawing/2014/main" val="3504202824"/>
                  </a:ext>
                </a:extLst>
              </a:tr>
              <a:tr h="15688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ремонт дворовых территорий)</a:t>
                      </a:r>
                    </a:p>
                  </a:txBody>
                  <a:tcPr marL="0" marR="0" marT="0" marB="0" anchor="b"/>
                </a:tc>
                <a:tc>
                  <a:txBody>
                    <a:bodyPr/>
                    <a:lstStyle/>
                    <a:p>
                      <a:pPr marL="0" indent="0" algn="r" fontAlgn="b">
                        <a:buFontTx/>
                        <a:buNone/>
                      </a:pPr>
                      <a:r>
                        <a:rPr lang="ru-RU" sz="1100" b="0" i="0" u="none" strike="noStrike">
                          <a:effectLst/>
                          <a:latin typeface="+mn-lt"/>
                        </a:rPr>
                        <a:t>204,0</a:t>
                      </a:r>
                    </a:p>
                  </a:txBody>
                  <a:tcPr marL="0" marR="0" marT="0" marB="0" anchor="b"/>
                </a:tc>
                <a:tc>
                  <a:txBody>
                    <a:bodyPr/>
                    <a:lstStyle/>
                    <a:p>
                      <a:pPr marL="0" indent="0" algn="r" fontAlgn="b">
                        <a:buFontTx/>
                        <a:buNone/>
                      </a:pPr>
                      <a:r>
                        <a:rPr lang="ru-RU" sz="1100" b="0" i="0" u="none" strike="noStrike">
                          <a:effectLst/>
                          <a:latin typeface="+mn-lt"/>
                        </a:rPr>
                        <a:t>0,0</a:t>
                      </a:r>
                    </a:p>
                  </a:txBody>
                  <a:tcPr marL="0" marR="0" marT="0" marB="0" anchor="b"/>
                </a:tc>
                <a:extLst>
                  <a:ext uri="{0D108BD9-81ED-4DB2-BD59-A6C34878D82A}">
                    <a16:rowId xmlns:a16="http://schemas.microsoft.com/office/drawing/2014/main" val="3087435640"/>
                  </a:ext>
                </a:extLst>
              </a:tr>
              <a:tr h="189096">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строительство и реконструкцию объектов коммунальной инфраструктуры</a:t>
                      </a:r>
                    </a:p>
                  </a:txBody>
                  <a:tcPr marL="0" marR="0" marT="0" marB="0" anchor="b"/>
                </a:tc>
                <a:tc>
                  <a:txBody>
                    <a:bodyPr/>
                    <a:lstStyle/>
                    <a:p>
                      <a:pPr marL="0" indent="0" algn="r" fontAlgn="b">
                        <a:buFontTx/>
                        <a:buNone/>
                      </a:pPr>
                      <a:r>
                        <a:rPr lang="ru-RU" sz="1100" b="0" i="0" u="none" strike="noStrike">
                          <a:effectLst/>
                          <a:latin typeface="+mn-lt"/>
                        </a:rPr>
                        <a:t>280 196,4</a:t>
                      </a:r>
                    </a:p>
                  </a:txBody>
                  <a:tcPr marL="0" marR="0" marT="0" marB="0" anchor="b"/>
                </a:tc>
                <a:tc>
                  <a:txBody>
                    <a:bodyPr/>
                    <a:lstStyle/>
                    <a:p>
                      <a:pPr marL="0" indent="0" algn="r" fontAlgn="b">
                        <a:buFontTx/>
                        <a:buNone/>
                      </a:pPr>
                      <a:r>
                        <a:rPr lang="ru-RU" sz="1100" b="0" i="0" u="none" strike="noStrike">
                          <a:effectLst/>
                          <a:latin typeface="+mn-lt"/>
                        </a:rPr>
                        <a:t>0,0</a:t>
                      </a:r>
                    </a:p>
                  </a:txBody>
                  <a:tcPr marL="0" marR="0" marT="0" marB="0" anchor="b"/>
                </a:tc>
                <a:extLst>
                  <a:ext uri="{0D108BD9-81ED-4DB2-BD59-A6C34878D82A}">
                    <a16:rowId xmlns:a16="http://schemas.microsoft.com/office/drawing/2014/main" val="1771194197"/>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организацию транспортного обслуживания населения по муниципальным маршрутам регулярных перевозок по регулярным тарифам)</a:t>
                      </a:r>
                    </a:p>
                  </a:txBody>
                  <a:tcPr marL="0" marR="0" marT="0" marB="0" anchor="b"/>
                </a:tc>
                <a:tc>
                  <a:txBody>
                    <a:bodyPr/>
                    <a:lstStyle/>
                    <a:p>
                      <a:pPr marL="0" indent="0" algn="r" fontAlgn="b">
                        <a:buFontTx/>
                        <a:buNone/>
                      </a:pPr>
                      <a:r>
                        <a:rPr lang="ru-RU" sz="1100" b="0" i="0" u="none" strike="noStrike">
                          <a:effectLst/>
                          <a:latin typeface="+mn-lt"/>
                        </a:rPr>
                        <a:t>10 095,0</a:t>
                      </a:r>
                    </a:p>
                  </a:txBody>
                  <a:tcPr marL="0" marR="0" marT="0" marB="0" anchor="b"/>
                </a:tc>
                <a:tc>
                  <a:txBody>
                    <a:bodyPr/>
                    <a:lstStyle/>
                    <a:p>
                      <a:pPr marL="0" indent="0" algn="r" fontAlgn="b">
                        <a:buFontTx/>
                        <a:buNone/>
                      </a:pPr>
                      <a:r>
                        <a:rPr lang="ru-RU" sz="1100" b="0" i="0" u="none" strike="noStrike" dirty="0">
                          <a:effectLst/>
                          <a:latin typeface="+mn-lt"/>
                        </a:rPr>
                        <a:t>10 243,0</a:t>
                      </a:r>
                    </a:p>
                  </a:txBody>
                  <a:tcPr marL="0" marR="0" marT="0" marB="0" anchor="b"/>
                </a:tc>
                <a:extLst>
                  <a:ext uri="{0D108BD9-81ED-4DB2-BD59-A6C34878D82A}">
                    <a16:rowId xmlns:a16="http://schemas.microsoft.com/office/drawing/2014/main" val="2117146787"/>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устройство и капитальный ремонт систем наружного освещения в рамках реализации проекта "Светлый город")</a:t>
                      </a:r>
                    </a:p>
                  </a:txBody>
                  <a:tcPr marL="0" marR="0" marT="0" marB="0" anchor="b"/>
                </a:tc>
                <a:tc>
                  <a:txBody>
                    <a:bodyPr/>
                    <a:lstStyle/>
                    <a:p>
                      <a:pPr marL="0" indent="0" algn="r" fontAlgn="b">
                        <a:buFontTx/>
                        <a:buNone/>
                      </a:pPr>
                      <a:r>
                        <a:rPr lang="ru-RU" sz="1100" b="0" i="0" u="none" strike="noStrike">
                          <a:effectLst/>
                          <a:latin typeface="+mn-lt"/>
                        </a:rPr>
                        <a:t>0,0</a:t>
                      </a:r>
                    </a:p>
                  </a:txBody>
                  <a:tcPr marL="0" marR="0" marT="0" marB="0" anchor="b"/>
                </a:tc>
                <a:tc>
                  <a:txBody>
                    <a:bodyPr/>
                    <a:lstStyle/>
                    <a:p>
                      <a:pPr marL="0" indent="0" algn="r" fontAlgn="b">
                        <a:buFontTx/>
                        <a:buNone/>
                      </a:pPr>
                      <a:r>
                        <a:rPr lang="ru-RU" sz="1100" b="0" i="0" u="none" strike="noStrike" dirty="0">
                          <a:effectLst/>
                          <a:latin typeface="+mn-lt"/>
                        </a:rPr>
                        <a:t>1 992,0</a:t>
                      </a:r>
                    </a:p>
                  </a:txBody>
                  <a:tcPr marL="0" marR="0" marT="0" marB="0" anchor="b"/>
                </a:tc>
                <a:extLst>
                  <a:ext uri="{0D108BD9-81ED-4DB2-BD59-A6C34878D82A}">
                    <a16:rowId xmlns:a16="http://schemas.microsoft.com/office/drawing/2014/main" val="2986584988"/>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a:t>
                      </a:r>
                    </a:p>
                  </a:txBody>
                  <a:tcPr marL="0" marR="0" marT="0" marB="0" anchor="b"/>
                </a:tc>
                <a:tc>
                  <a:txBody>
                    <a:bodyPr/>
                    <a:lstStyle/>
                    <a:p>
                      <a:pPr marL="0" indent="0" algn="r" fontAlgn="b">
                        <a:buFontTx/>
                        <a:buNone/>
                      </a:pPr>
                      <a:r>
                        <a:rPr lang="ru-RU" sz="1100" b="0" i="0" u="none" strike="noStrike">
                          <a:effectLst/>
                          <a:latin typeface="+mn-lt"/>
                        </a:rPr>
                        <a:t>436 800,0</a:t>
                      </a:r>
                    </a:p>
                  </a:txBody>
                  <a:tcPr marL="0" marR="0" marT="0" marB="0" anchor="b"/>
                </a:tc>
                <a:tc>
                  <a:txBody>
                    <a:bodyPr/>
                    <a:lstStyle/>
                    <a:p>
                      <a:pPr marL="0" indent="0" algn="r" fontAlgn="b">
                        <a:buFontTx/>
                        <a:buNone/>
                      </a:pPr>
                      <a:r>
                        <a:rPr lang="ru-RU" sz="1100" b="0" i="0" u="none" strike="noStrike" dirty="0">
                          <a:effectLst/>
                          <a:latin typeface="+mn-lt"/>
                        </a:rPr>
                        <a:t>0,0</a:t>
                      </a:r>
                    </a:p>
                  </a:txBody>
                  <a:tcPr marL="0" marR="0" marT="0" marB="0" anchor="b"/>
                </a:tc>
                <a:extLst>
                  <a:ext uri="{0D108BD9-81ED-4DB2-BD59-A6C34878D82A}">
                    <a16:rowId xmlns:a16="http://schemas.microsoft.com/office/drawing/2014/main" val="2243662301"/>
                  </a:ext>
                </a:extLst>
              </a:tr>
              <a:tr h="313760">
                <a:tc>
                  <a:txBody>
                    <a:bodyPr/>
                    <a:lstStyle/>
                    <a:p>
                      <a:pPr marL="171450" indent="-171450" algn="l" fontAlgn="b">
                        <a:buFont typeface="Wingdings" panose="05000000000000000000" pitchFamily="2" charset="2"/>
                        <a:buChar char="Ø"/>
                      </a:pPr>
                      <a:r>
                        <a:rPr lang="ru-RU" sz="1100" b="0" i="0" u="none" strike="noStrike">
                          <a:effectLst/>
                          <a:latin typeface="+mn-lt"/>
                        </a:rPr>
                        <a:t>Субсидии бюджетам городских округов на реализацию программ формирования современной городской среды (в части благоустройства общественных территорий)</a:t>
                      </a:r>
                    </a:p>
                  </a:txBody>
                  <a:tcPr marL="0" marR="0" marT="0" marB="0" anchor="b"/>
                </a:tc>
                <a:tc>
                  <a:txBody>
                    <a:bodyPr/>
                    <a:lstStyle/>
                    <a:p>
                      <a:pPr marL="0" indent="0" algn="r" fontAlgn="b">
                        <a:buFontTx/>
                        <a:buNone/>
                      </a:pPr>
                      <a:r>
                        <a:rPr lang="ru-RU" sz="1100" b="0" i="0" u="none" strike="noStrike">
                          <a:effectLst/>
                          <a:latin typeface="+mn-lt"/>
                        </a:rPr>
                        <a:t>0,0</a:t>
                      </a:r>
                    </a:p>
                  </a:txBody>
                  <a:tcPr marL="0" marR="0" marT="0" marB="0" anchor="b"/>
                </a:tc>
                <a:tc>
                  <a:txBody>
                    <a:bodyPr/>
                    <a:lstStyle/>
                    <a:p>
                      <a:pPr marL="0" indent="0" algn="r" fontAlgn="b">
                        <a:buFontTx/>
                        <a:buNone/>
                      </a:pPr>
                      <a:r>
                        <a:rPr lang="ru-RU" sz="1100" b="0" i="0" u="none" strike="noStrike" dirty="0">
                          <a:effectLst/>
                          <a:latin typeface="+mn-lt"/>
                        </a:rPr>
                        <a:t>300 000,0</a:t>
                      </a:r>
                    </a:p>
                  </a:txBody>
                  <a:tcPr marL="0" marR="0" marT="0" marB="0" anchor="b"/>
                </a:tc>
                <a:extLst>
                  <a:ext uri="{0D108BD9-81ED-4DB2-BD59-A6C34878D82A}">
                    <a16:rowId xmlns:a16="http://schemas.microsoft.com/office/drawing/2014/main" val="735584881"/>
                  </a:ext>
                </a:extLst>
              </a:tr>
              <a:tr h="313760">
                <a:tc>
                  <a:txBody>
                    <a:bodyPr/>
                    <a:lstStyle/>
                    <a:p>
                      <a:pPr marL="171450" indent="-171450" algn="just" fontAlgn="b">
                        <a:buFont typeface="Wingdings" panose="05000000000000000000" pitchFamily="2" charset="2"/>
                        <a:buChar char="Ø"/>
                      </a:pPr>
                      <a:r>
                        <a:rPr lang="ru-RU" sz="1100" b="0" i="0" u="none" strike="noStrike">
                          <a:effectLst/>
                          <a:latin typeface="+mn-lt"/>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0" marR="0" marT="0" marB="0" anchor="b"/>
                </a:tc>
                <a:tc>
                  <a:txBody>
                    <a:bodyPr/>
                    <a:lstStyle/>
                    <a:p>
                      <a:pPr marL="0" indent="0" algn="r" fontAlgn="b">
                        <a:buFontTx/>
                        <a:buNone/>
                      </a:pPr>
                      <a:r>
                        <a:rPr lang="ru-RU" sz="1100" b="0" i="0" u="none" strike="noStrike">
                          <a:effectLst/>
                          <a:latin typeface="+mn-lt"/>
                        </a:rPr>
                        <a:t>70 013,0</a:t>
                      </a:r>
                    </a:p>
                  </a:txBody>
                  <a:tcPr marL="0" marR="0" marT="0" marB="0" anchor="b"/>
                </a:tc>
                <a:tc>
                  <a:txBody>
                    <a:bodyPr/>
                    <a:lstStyle/>
                    <a:p>
                      <a:pPr marL="0" indent="0" algn="r" fontAlgn="b">
                        <a:buFontTx/>
                        <a:buNone/>
                      </a:pPr>
                      <a:r>
                        <a:rPr lang="ru-RU" sz="1100" b="0" i="0" u="none" strike="noStrike" dirty="0">
                          <a:effectLst/>
                          <a:latin typeface="+mn-lt"/>
                        </a:rPr>
                        <a:t>71 979,0</a:t>
                      </a:r>
                    </a:p>
                  </a:txBody>
                  <a:tcPr marL="0" marR="0" marT="0" marB="0" anchor="b"/>
                </a:tc>
                <a:extLst>
                  <a:ext uri="{0D108BD9-81ED-4DB2-BD59-A6C34878D82A}">
                    <a16:rowId xmlns:a16="http://schemas.microsoft.com/office/drawing/2014/main" val="3324421134"/>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Tree>
    <p:extLst>
      <p:ext uri="{BB962C8B-B14F-4D97-AF65-F5344CB8AC3E}">
        <p14:creationId xmlns:p14="http://schemas.microsoft.com/office/powerpoint/2010/main" val="3977616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23</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7" y="31761"/>
            <a:ext cx="10826413" cy="384741"/>
          </a:xfrm>
        </p:spPr>
        <p:txBody>
          <a:bodyPr vert="horz" lIns="91440" tIns="45720" rIns="91440" bIns="45720" rtlCol="0" anchor="ctr">
            <a:noAutofit/>
          </a:bodyPr>
          <a:lstStyle/>
          <a:p>
            <a:pPr algn="ctr"/>
            <a:r>
              <a:rPr lang="ru-RU" sz="2400" dirty="0"/>
              <a:t>Информация о межбюджетных трансфертах в 2023 и 2024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1010527" y="302275"/>
            <a:ext cx="847155" cy="276999"/>
          </a:xfrm>
          <a:prstGeom prst="rect">
            <a:avLst/>
          </a:prstGeom>
        </p:spPr>
        <p:txBody>
          <a:bodyPr wrap="none">
            <a:spAutoFit/>
          </a:bodyPr>
          <a:lstStyle/>
          <a:p>
            <a:r>
              <a:rPr lang="ru-RU" sz="1200" dirty="0"/>
              <a:t>(тыс. руб.)</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2555991580"/>
              </p:ext>
            </p:extLst>
          </p:nvPr>
        </p:nvGraphicFramePr>
        <p:xfrm>
          <a:off x="273674" y="579274"/>
          <a:ext cx="11658506" cy="5804658"/>
        </p:xfrm>
        <a:graphic>
          <a:graphicData uri="http://schemas.openxmlformats.org/drawingml/2006/table">
            <a:tbl>
              <a:tblPr>
                <a:tableStyleId>{5C22544A-7EE6-4342-B048-85BDC9FD1C3A}</a:tableStyleId>
              </a:tblPr>
              <a:tblGrid>
                <a:gridCol w="9660048">
                  <a:extLst>
                    <a:ext uri="{9D8B030D-6E8A-4147-A177-3AD203B41FA5}">
                      <a16:colId xmlns:a16="http://schemas.microsoft.com/office/drawing/2014/main" val="536101537"/>
                    </a:ext>
                  </a:extLst>
                </a:gridCol>
                <a:gridCol w="1064112">
                  <a:extLst>
                    <a:ext uri="{9D8B030D-6E8A-4147-A177-3AD203B41FA5}">
                      <a16:colId xmlns:a16="http://schemas.microsoft.com/office/drawing/2014/main" val="2594326414"/>
                    </a:ext>
                  </a:extLst>
                </a:gridCol>
                <a:gridCol w="934346">
                  <a:extLst>
                    <a:ext uri="{9D8B030D-6E8A-4147-A177-3AD203B41FA5}">
                      <a16:colId xmlns:a16="http://schemas.microsoft.com/office/drawing/2014/main" val="2223079928"/>
                    </a:ext>
                  </a:extLst>
                </a:gridCol>
              </a:tblGrid>
              <a:tr h="348330">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2023 год</a:t>
                      </a:r>
                      <a:endParaRPr lang="ru-RU" sz="1200" b="1" i="0" u="none" strike="noStrike" dirty="0">
                        <a:effectLst/>
                        <a:latin typeface="+mn-lt"/>
                      </a:endParaRPr>
                    </a:p>
                  </a:txBody>
                  <a:tcPr marL="2422" marR="2422" marT="242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a:effectLst/>
                          <a:latin typeface="+mn-lt"/>
                        </a:rPr>
                        <a:t>План                           на 2024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181491">
                <a:tc>
                  <a:txBody>
                    <a:bodyPr/>
                    <a:lstStyle/>
                    <a:p>
                      <a:pPr algn="l" fontAlgn="b"/>
                      <a:r>
                        <a:rPr lang="ru-RU" sz="1200" b="1" i="0" u="none" strike="noStrike" dirty="0">
                          <a:effectLst/>
                          <a:latin typeface="+mn-lt"/>
                        </a:rPr>
                        <a:t>Субсидии от других бюджетов бюджетной системы, в том числе:</a:t>
                      </a:r>
                    </a:p>
                  </a:txBody>
                  <a:tcPr marL="8313" marR="8313" marT="8313" marB="0" anchor="b"/>
                </a:tc>
                <a:tc>
                  <a:txBody>
                    <a:bodyPr/>
                    <a:lstStyle/>
                    <a:p>
                      <a:pPr algn="r" fontAlgn="b"/>
                      <a:r>
                        <a:rPr lang="ru-RU" sz="1200" b="1" i="0" u="none" strike="noStrike" dirty="0">
                          <a:effectLst/>
                          <a:latin typeface="+mn-lt"/>
                        </a:rPr>
                        <a:t>1 830 852,4</a:t>
                      </a:r>
                    </a:p>
                  </a:txBody>
                  <a:tcPr marL="8313" marR="8313" marT="8313" marB="0" anchor="b"/>
                </a:tc>
                <a:tc>
                  <a:txBody>
                    <a:bodyPr/>
                    <a:lstStyle/>
                    <a:p>
                      <a:pPr algn="r" fontAlgn="b"/>
                      <a:r>
                        <a:rPr lang="ru-RU" sz="1200" b="1" i="0" u="none" strike="noStrike" dirty="0">
                          <a:effectLst/>
                          <a:latin typeface="+mn-lt"/>
                        </a:rPr>
                        <a:t>1 764 406,5</a:t>
                      </a:r>
                    </a:p>
                  </a:txBody>
                  <a:tcPr marL="8313" marR="8313" marT="8313" marB="0" anchor="b"/>
                </a:tc>
                <a:extLst>
                  <a:ext uri="{0D108BD9-81ED-4DB2-BD59-A6C34878D82A}">
                    <a16:rowId xmlns:a16="http://schemas.microsoft.com/office/drawing/2014/main" val="4068210654"/>
                  </a:ext>
                </a:extLst>
              </a:tr>
              <a:tr h="209371">
                <a:tc>
                  <a:txBody>
                    <a:bodyPr/>
                    <a:lstStyle/>
                    <a:p>
                      <a:pPr marL="171450" indent="-171450" algn="l" fontAlgn="b">
                        <a:buFont typeface="Wingdings" panose="05000000000000000000" pitchFamily="2" charset="2"/>
                        <a:buChar char="Ø"/>
                      </a:pPr>
                      <a:r>
                        <a:rPr lang="ru-RU" sz="1100" b="0" i="0" u="none" strike="noStrike" dirty="0">
                          <a:effectLst/>
                          <a:latin typeface="+mn-lt"/>
                        </a:rPr>
                        <a:t>Субсидии бюджетам городских округов на реализацию мероприятий по обеспечению жильем молодых семей</a:t>
                      </a:r>
                    </a:p>
                  </a:txBody>
                  <a:tcPr marL="0" marR="0" marT="0" marB="0" anchor="b"/>
                </a:tc>
                <a:tc>
                  <a:txBody>
                    <a:bodyPr/>
                    <a:lstStyle/>
                    <a:p>
                      <a:pPr algn="r" fontAlgn="b"/>
                      <a:r>
                        <a:rPr lang="ru-RU" sz="1100" b="0" i="0" u="none" strike="noStrike">
                          <a:effectLst/>
                          <a:latin typeface="+mn-lt"/>
                        </a:rPr>
                        <a:t>14 304,0</a:t>
                      </a:r>
                    </a:p>
                  </a:txBody>
                  <a:tcPr marL="0" marR="0" marT="0" marB="0" anchor="b"/>
                </a:tc>
                <a:tc>
                  <a:txBody>
                    <a:bodyPr/>
                    <a:lstStyle/>
                    <a:p>
                      <a:pPr algn="r" fontAlgn="b"/>
                      <a:r>
                        <a:rPr lang="ru-RU" sz="1100" b="0" i="0" u="none" strike="noStrike">
                          <a:effectLst/>
                          <a:latin typeface="+mn-lt"/>
                        </a:rPr>
                        <a:t>14 565,0</a:t>
                      </a:r>
                    </a:p>
                  </a:txBody>
                  <a:tcPr marL="0" marR="0" marT="0" marB="0" anchor="b"/>
                </a:tc>
                <a:extLst>
                  <a:ext uri="{0D108BD9-81ED-4DB2-BD59-A6C34878D82A}">
                    <a16:rowId xmlns:a16="http://schemas.microsoft.com/office/drawing/2014/main" val="975791610"/>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государственную поддержку частных дошкольных образовательных организаций в Московской области с целью возмещения расходов на присмотр и уход, содержание имущества и арендную плату за использование помещений)</a:t>
                      </a:r>
                    </a:p>
                  </a:txBody>
                  <a:tcPr marL="0" marR="0" marT="0" marB="0" anchor="b"/>
                </a:tc>
                <a:tc>
                  <a:txBody>
                    <a:bodyPr/>
                    <a:lstStyle/>
                    <a:p>
                      <a:pPr algn="r" fontAlgn="b"/>
                      <a:r>
                        <a:rPr lang="ru-RU" sz="1100" b="0" i="0" u="none" strike="noStrike">
                          <a:effectLst/>
                          <a:latin typeface="+mn-lt"/>
                        </a:rPr>
                        <a:t>42 149,0</a:t>
                      </a:r>
                    </a:p>
                  </a:txBody>
                  <a:tcPr marL="0" marR="0" marT="0" marB="0" anchor="b"/>
                </a:tc>
                <a:tc>
                  <a:txBody>
                    <a:bodyPr/>
                    <a:lstStyle/>
                    <a:p>
                      <a:pPr algn="r" fontAlgn="b"/>
                      <a:r>
                        <a:rPr lang="ru-RU" sz="1100" b="0" i="0" u="none" strike="noStrike">
                          <a:effectLst/>
                          <a:latin typeface="+mn-lt"/>
                        </a:rPr>
                        <a:t>42 149,0</a:t>
                      </a:r>
                    </a:p>
                  </a:txBody>
                  <a:tcPr marL="0" marR="0" marT="0" marB="0" anchor="b"/>
                </a:tc>
                <a:extLst>
                  <a:ext uri="{0D108BD9-81ED-4DB2-BD59-A6C34878D82A}">
                    <a16:rowId xmlns:a16="http://schemas.microsoft.com/office/drawing/2014/main" val="2744250062"/>
                  </a:ext>
                </a:extLst>
              </a:tr>
              <a:tr h="31152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мероприятия по организации отдыха детей в каникулярное время)</a:t>
                      </a:r>
                    </a:p>
                  </a:txBody>
                  <a:tcPr marL="0" marR="0" marT="0" marB="0" anchor="b"/>
                </a:tc>
                <a:tc>
                  <a:txBody>
                    <a:bodyPr/>
                    <a:lstStyle/>
                    <a:p>
                      <a:pPr algn="r" fontAlgn="b"/>
                      <a:r>
                        <a:rPr lang="ru-RU" sz="1100" b="0" i="0" u="none" strike="noStrike">
                          <a:effectLst/>
                          <a:latin typeface="+mn-lt"/>
                        </a:rPr>
                        <a:t>6 180,0</a:t>
                      </a:r>
                    </a:p>
                  </a:txBody>
                  <a:tcPr marL="0" marR="0" marT="0" marB="0" anchor="b"/>
                </a:tc>
                <a:tc>
                  <a:txBody>
                    <a:bodyPr/>
                    <a:lstStyle/>
                    <a:p>
                      <a:pPr algn="r" fontAlgn="b"/>
                      <a:r>
                        <a:rPr lang="ru-RU" sz="1100" b="0" i="0" u="none" strike="noStrike">
                          <a:effectLst/>
                          <a:latin typeface="+mn-lt"/>
                        </a:rPr>
                        <a:t>6 180,0</a:t>
                      </a:r>
                    </a:p>
                  </a:txBody>
                  <a:tcPr marL="0" marR="0" marT="0" marB="0" anchor="b"/>
                </a:tc>
                <a:extLst>
                  <a:ext uri="{0D108BD9-81ED-4DB2-BD59-A6C34878D82A}">
                    <a16:rowId xmlns:a16="http://schemas.microsoft.com/office/drawing/2014/main" val="1619102335"/>
                  </a:ext>
                </a:extLst>
              </a:tr>
              <a:tr h="287203">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оснащение планшетными компьютерами общеобразовательных организаций в Московской области)</a:t>
                      </a:r>
                    </a:p>
                  </a:txBody>
                  <a:tcPr marL="0" marR="0" marT="0" marB="0" anchor="b"/>
                </a:tc>
                <a:tc>
                  <a:txBody>
                    <a:bodyPr/>
                    <a:lstStyle/>
                    <a:p>
                      <a:pPr algn="r" fontAlgn="b"/>
                      <a:r>
                        <a:rPr lang="ru-RU" sz="1100" b="0" i="0" u="none" strike="noStrike">
                          <a:effectLst/>
                          <a:latin typeface="+mn-lt"/>
                        </a:rPr>
                        <a:t>827,0</a:t>
                      </a:r>
                    </a:p>
                  </a:txBody>
                  <a:tcPr marL="0" marR="0" marT="0" marB="0" anchor="b"/>
                </a:tc>
                <a:tc>
                  <a:txBody>
                    <a:bodyPr/>
                    <a:lstStyle/>
                    <a:p>
                      <a:pPr algn="r" fontAlgn="b"/>
                      <a:r>
                        <a:rPr lang="ru-RU" sz="1100" b="0" i="0" u="none" strike="noStrike">
                          <a:effectLst/>
                          <a:latin typeface="+mn-lt"/>
                        </a:rPr>
                        <a:t>0,0 </a:t>
                      </a:r>
                    </a:p>
                  </a:txBody>
                  <a:tcPr marL="0" marR="0" marT="0" marB="0" anchor="b"/>
                </a:tc>
                <a:extLst>
                  <a:ext uri="{0D108BD9-81ED-4DB2-BD59-A6C34878D82A}">
                    <a16:rowId xmlns:a16="http://schemas.microsoft.com/office/drawing/2014/main" val="4183788075"/>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оснащение мультимедийными проекторами и экранами для мультимедийных проекторов общеобразовательных организаций в Московской области)</a:t>
                      </a:r>
                    </a:p>
                  </a:txBody>
                  <a:tcPr marL="0" marR="0" marT="0" marB="0" anchor="b"/>
                </a:tc>
                <a:tc>
                  <a:txBody>
                    <a:bodyPr/>
                    <a:lstStyle/>
                    <a:p>
                      <a:pPr algn="r" fontAlgn="b"/>
                      <a:r>
                        <a:rPr lang="ru-RU" sz="1100" b="0" i="0" u="none" strike="noStrike">
                          <a:effectLst/>
                          <a:latin typeface="+mn-lt"/>
                        </a:rPr>
                        <a:t>6 735,0</a:t>
                      </a:r>
                    </a:p>
                  </a:txBody>
                  <a:tcPr marL="0" marR="0" marT="0" marB="0" anchor="b"/>
                </a:tc>
                <a:tc>
                  <a:txBody>
                    <a:bodyPr/>
                    <a:lstStyle/>
                    <a:p>
                      <a:pPr algn="r" fontAlgn="b"/>
                      <a:r>
                        <a:rPr lang="ru-RU" sz="1100" b="0" i="0" u="none" strike="noStrike">
                          <a:effectLst/>
                          <a:latin typeface="+mn-lt"/>
                        </a:rPr>
                        <a:t>0,0 </a:t>
                      </a:r>
                    </a:p>
                  </a:txBody>
                  <a:tcPr marL="0" marR="0" marT="0" marB="0" anchor="b"/>
                </a:tc>
                <a:extLst>
                  <a:ext uri="{0D108BD9-81ED-4DB2-BD59-A6C34878D82A}">
                    <a16:rowId xmlns:a16="http://schemas.microsoft.com/office/drawing/2014/main" val="3238213342"/>
                  </a:ext>
                </a:extLst>
              </a:tr>
              <a:tr h="691664">
                <a:tc>
                  <a:txBody>
                    <a:bodyPr/>
                    <a:lstStyle/>
                    <a:p>
                      <a:pPr marL="171450" indent="-171450" algn="l" fontAlgn="ctr">
                        <a:buFont typeface="Wingdings" panose="05000000000000000000" pitchFamily="2" charset="2"/>
                        <a:buChar char="Ø"/>
                      </a:pPr>
                      <a:r>
                        <a:rPr lang="ru-RU" sz="1100" b="0" i="0" u="none" strike="noStrike">
                          <a:effectLst/>
                          <a:latin typeface="+mn-lt"/>
                        </a:rPr>
                        <a:t>Субсидия на обновление и техническое обслуживание (ремонт) средств (программного обеспечения и оборудования), приобретённых в рамках субсидии на обеспечение образовательных организаций материально-технической базой для внедрения цифровой образовательной среды в рамках федерального проекта «Цифровая образовательная среда» национального проекта «Образование»</a:t>
                      </a:r>
                      <a:br>
                        <a:rPr lang="ru-RU" sz="1100" b="0" i="0" u="none" strike="noStrike">
                          <a:effectLst/>
                          <a:latin typeface="+mn-lt"/>
                        </a:rPr>
                      </a:br>
                      <a:endParaRPr lang="ru-RU" sz="1100" b="0" i="0" u="none" strike="noStrike">
                        <a:effectLst/>
                        <a:latin typeface="+mn-lt"/>
                      </a:endParaRPr>
                    </a:p>
                  </a:txBody>
                  <a:tcPr marL="0" marR="0" marT="0" marB="0" anchor="ctr"/>
                </a:tc>
                <a:tc>
                  <a:txBody>
                    <a:bodyPr/>
                    <a:lstStyle/>
                    <a:p>
                      <a:pPr algn="r" fontAlgn="b"/>
                      <a:r>
                        <a:rPr lang="ru-RU" sz="1100" b="0" i="0" u="none" strike="noStrike">
                          <a:effectLst/>
                          <a:latin typeface="+mn-lt"/>
                        </a:rPr>
                        <a:t>0,0</a:t>
                      </a:r>
                    </a:p>
                  </a:txBody>
                  <a:tcPr marL="0" marR="0" marT="0" marB="0" anchor="b"/>
                </a:tc>
                <a:tc>
                  <a:txBody>
                    <a:bodyPr/>
                    <a:lstStyle/>
                    <a:p>
                      <a:pPr algn="r" fontAlgn="b"/>
                      <a:r>
                        <a:rPr lang="ru-RU" sz="1100" b="0" i="0" u="none" strike="noStrike">
                          <a:effectLst/>
                          <a:latin typeface="+mn-lt"/>
                        </a:rPr>
                        <a:t>724,0 </a:t>
                      </a:r>
                    </a:p>
                  </a:txBody>
                  <a:tcPr marL="0" marR="0" marT="0" marB="0" anchor="b"/>
                </a:tc>
                <a:extLst>
                  <a:ext uri="{0D108BD9-81ED-4DB2-BD59-A6C34878D82A}">
                    <a16:rowId xmlns:a16="http://schemas.microsoft.com/office/drawing/2014/main" val="1511347847"/>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Субсидии бюджетам городских округов на обеспечение образовательных организаций материально-технической базой для внедрения цифровой образовательной среды</a:t>
                      </a:r>
                    </a:p>
                  </a:txBody>
                  <a:tcPr marL="0" marR="0" marT="0" marB="0" anchor="b"/>
                </a:tc>
                <a:tc>
                  <a:txBody>
                    <a:bodyPr/>
                    <a:lstStyle/>
                    <a:p>
                      <a:pPr algn="r" fontAlgn="b"/>
                      <a:r>
                        <a:rPr lang="ru-RU" sz="1100" b="0" i="0" u="none" strike="noStrike">
                          <a:effectLst/>
                          <a:latin typeface="+mn-lt"/>
                        </a:rPr>
                        <a:t>0,0</a:t>
                      </a:r>
                    </a:p>
                  </a:txBody>
                  <a:tcPr marL="0" marR="0" marT="0" marB="0" anchor="b"/>
                </a:tc>
                <a:tc>
                  <a:txBody>
                    <a:bodyPr/>
                    <a:lstStyle/>
                    <a:p>
                      <a:pPr algn="r" fontAlgn="b"/>
                      <a:r>
                        <a:rPr lang="ru-RU" sz="1100" b="0" i="0" u="none" strike="noStrike">
                          <a:effectLst/>
                          <a:latin typeface="+mn-lt"/>
                        </a:rPr>
                        <a:t>6 368,9 </a:t>
                      </a:r>
                    </a:p>
                  </a:txBody>
                  <a:tcPr marL="0" marR="0" marT="0" marB="0" anchor="b"/>
                </a:tc>
                <a:extLst>
                  <a:ext uri="{0D108BD9-81ED-4DB2-BD59-A6C34878D82A}">
                    <a16:rowId xmlns:a16="http://schemas.microsoft.com/office/drawing/2014/main" val="3195010141"/>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создание и содержание дополнительных мест для детей в возрасте от 1,5 до 7 лет в организациях, осуществляющих присмотр и уход за детьми)</a:t>
                      </a:r>
                    </a:p>
                  </a:txBody>
                  <a:tcPr marL="0" marR="0" marT="0" marB="0" anchor="b"/>
                </a:tc>
                <a:tc>
                  <a:txBody>
                    <a:bodyPr/>
                    <a:lstStyle/>
                    <a:p>
                      <a:pPr algn="r" fontAlgn="b"/>
                      <a:r>
                        <a:rPr lang="ru-RU" sz="1100" b="0" i="0" u="none" strike="noStrike">
                          <a:effectLst/>
                          <a:latin typeface="+mn-lt"/>
                        </a:rPr>
                        <a:t>8 673,0</a:t>
                      </a:r>
                    </a:p>
                  </a:txBody>
                  <a:tcPr marL="0" marR="0" marT="0" marB="0" anchor="b"/>
                </a:tc>
                <a:tc>
                  <a:txBody>
                    <a:bodyPr/>
                    <a:lstStyle/>
                    <a:p>
                      <a:pPr algn="r" fontAlgn="b"/>
                      <a:r>
                        <a:rPr lang="ru-RU" sz="1100" b="0" i="0" u="none" strike="noStrike">
                          <a:effectLst/>
                          <a:latin typeface="+mn-lt"/>
                        </a:rPr>
                        <a:t>8 673,0 </a:t>
                      </a:r>
                    </a:p>
                  </a:txBody>
                  <a:tcPr marL="0" marR="0" marT="0" marB="0" anchor="b"/>
                </a:tc>
                <a:extLst>
                  <a:ext uri="{0D108BD9-81ED-4DB2-BD59-A6C34878D82A}">
                    <a16:rowId xmlns:a16="http://schemas.microsoft.com/office/drawing/2014/main" val="3504202824"/>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 в Московской области)</a:t>
                      </a:r>
                    </a:p>
                  </a:txBody>
                  <a:tcPr marL="0" marR="0" marT="0" marB="0" anchor="b"/>
                </a:tc>
                <a:tc>
                  <a:txBody>
                    <a:bodyPr/>
                    <a:lstStyle/>
                    <a:p>
                      <a:pPr algn="r" fontAlgn="b"/>
                      <a:r>
                        <a:rPr lang="ru-RU" sz="1100" b="0" i="0" u="none" strike="noStrike">
                          <a:effectLst/>
                          <a:latin typeface="+mn-lt"/>
                        </a:rPr>
                        <a:t>34 642,0</a:t>
                      </a:r>
                    </a:p>
                  </a:txBody>
                  <a:tcPr marL="0" marR="0" marT="0" marB="0" anchor="b"/>
                </a:tc>
                <a:tc>
                  <a:txBody>
                    <a:bodyPr/>
                    <a:lstStyle/>
                    <a:p>
                      <a:pPr algn="r" fontAlgn="b"/>
                      <a:r>
                        <a:rPr lang="ru-RU" sz="1100" b="0" i="0" u="none" strike="noStrike">
                          <a:effectLst/>
                          <a:latin typeface="+mn-lt"/>
                        </a:rPr>
                        <a:t>34 642,0 </a:t>
                      </a:r>
                    </a:p>
                  </a:txBody>
                  <a:tcPr marL="0" marR="0" marT="0" marB="0" anchor="b"/>
                </a:tc>
                <a:extLst>
                  <a:ext uri="{0D108BD9-81ED-4DB2-BD59-A6C34878D82A}">
                    <a16:rowId xmlns:a16="http://schemas.microsoft.com/office/drawing/2014/main" val="3087435640"/>
                  </a:ext>
                </a:extLst>
              </a:tr>
              <a:tr h="691664">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0" marR="0" marT="0" marB="0" anchor="b"/>
                </a:tc>
                <a:tc>
                  <a:txBody>
                    <a:bodyPr/>
                    <a:lstStyle/>
                    <a:p>
                      <a:pPr algn="r" fontAlgn="b"/>
                      <a:r>
                        <a:rPr lang="ru-RU" sz="1100" b="0" i="0" u="none" strike="noStrike">
                          <a:effectLst/>
                          <a:latin typeface="+mn-lt"/>
                        </a:rPr>
                        <a:t>1 851,0</a:t>
                      </a:r>
                    </a:p>
                  </a:txBody>
                  <a:tcPr marL="0" marR="0" marT="0" marB="0" anchor="b"/>
                </a:tc>
                <a:tc>
                  <a:txBody>
                    <a:bodyPr/>
                    <a:lstStyle/>
                    <a:p>
                      <a:pPr algn="r" fontAlgn="b"/>
                      <a:r>
                        <a:rPr lang="ru-RU" sz="1100" b="0" i="0" u="none" strike="noStrike">
                          <a:effectLst/>
                          <a:latin typeface="+mn-lt"/>
                        </a:rPr>
                        <a:t>0,0 </a:t>
                      </a:r>
                    </a:p>
                  </a:txBody>
                  <a:tcPr marL="0" marR="0" marT="0" marB="0" anchor="b"/>
                </a:tc>
                <a:extLst>
                  <a:ext uri="{0D108BD9-81ED-4DB2-BD59-A6C34878D82A}">
                    <a16:rowId xmlns:a16="http://schemas.microsoft.com/office/drawing/2014/main" val="1771194197"/>
                  </a:ext>
                </a:extLst>
              </a:tr>
              <a:tr h="345832">
                <a:tc>
                  <a:txBody>
                    <a:bodyPr/>
                    <a:lstStyle/>
                    <a:p>
                      <a:pPr marL="171450" indent="-171450" algn="just"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мероприятия по приобретению музыкальных инструментов для оснащения муниципальных учреждений дополнительного образования сферы культуры)</a:t>
                      </a:r>
                    </a:p>
                  </a:txBody>
                  <a:tcPr marL="0" marR="0" marT="0" marB="0" anchor="b"/>
                </a:tc>
                <a:tc>
                  <a:txBody>
                    <a:bodyPr/>
                    <a:lstStyle/>
                    <a:p>
                      <a:pPr algn="r" fontAlgn="b"/>
                      <a:r>
                        <a:rPr lang="ru-RU" sz="1100" b="0" i="0" u="none" strike="noStrike">
                          <a:effectLst/>
                          <a:latin typeface="+mn-lt"/>
                        </a:rPr>
                        <a:t>0,0</a:t>
                      </a:r>
                    </a:p>
                  </a:txBody>
                  <a:tcPr marL="0" marR="0" marT="0" marB="0" anchor="b"/>
                </a:tc>
                <a:tc>
                  <a:txBody>
                    <a:bodyPr/>
                    <a:lstStyle/>
                    <a:p>
                      <a:pPr algn="r" fontAlgn="b"/>
                      <a:r>
                        <a:rPr lang="ru-RU" sz="1100" b="0" i="0" u="none" strike="noStrike">
                          <a:effectLst/>
                          <a:latin typeface="+mn-lt"/>
                        </a:rPr>
                        <a:t>5 000,0 </a:t>
                      </a:r>
                    </a:p>
                  </a:txBody>
                  <a:tcPr marL="0" marR="0" marT="0" marB="0" anchor="b"/>
                </a:tc>
                <a:extLst>
                  <a:ext uri="{0D108BD9-81ED-4DB2-BD59-A6C34878D82A}">
                    <a16:rowId xmlns:a16="http://schemas.microsoft.com/office/drawing/2014/main" val="2117146787"/>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субсидии  бюджетам городских округов (на реализацию мероприятий по обеспечению доступности приоритетных объектов и услуг в приоритетных социальных сферах жизнедеятельности инвалидов и других маломобильных групп населения) </a:t>
                      </a:r>
                    </a:p>
                  </a:txBody>
                  <a:tcPr marL="0" marR="0" marT="0" marB="0" anchor="b"/>
                </a:tc>
                <a:tc>
                  <a:txBody>
                    <a:bodyPr/>
                    <a:lstStyle/>
                    <a:p>
                      <a:pPr algn="r" fontAlgn="b"/>
                      <a:r>
                        <a:rPr lang="ru-RU" sz="1100" b="0" i="0" u="none" strike="noStrike">
                          <a:effectLst/>
                          <a:latin typeface="+mn-lt"/>
                        </a:rPr>
                        <a:t>210,6</a:t>
                      </a:r>
                    </a:p>
                  </a:txBody>
                  <a:tcPr marL="0" marR="0" marT="0" marB="0" anchor="b"/>
                </a:tc>
                <a:tc>
                  <a:txBody>
                    <a:bodyPr/>
                    <a:lstStyle/>
                    <a:p>
                      <a:pPr algn="r" fontAlgn="b"/>
                      <a:r>
                        <a:rPr lang="ru-RU" sz="1100" b="0" i="0" u="none" strike="noStrike">
                          <a:effectLst/>
                          <a:latin typeface="+mn-lt"/>
                        </a:rPr>
                        <a:t>0,0 </a:t>
                      </a:r>
                    </a:p>
                  </a:txBody>
                  <a:tcPr marL="0" marR="0" marT="0" marB="0" anchor="b"/>
                </a:tc>
                <a:extLst>
                  <a:ext uri="{0D108BD9-81ED-4DB2-BD59-A6C34878D82A}">
                    <a16:rowId xmlns:a16="http://schemas.microsoft.com/office/drawing/2014/main" val="2986584988"/>
                  </a:ext>
                </a:extLst>
              </a:tr>
              <a:tr h="345832">
                <a:tc>
                  <a:txBody>
                    <a:bodyPr/>
                    <a:lstStyle/>
                    <a:p>
                      <a:pPr marL="171450" indent="-171450" algn="l" fontAlgn="b">
                        <a:buFont typeface="Wingdings" panose="05000000000000000000" pitchFamily="2" charset="2"/>
                        <a:buChar char="Ø"/>
                      </a:pPr>
                      <a:r>
                        <a:rPr lang="ru-RU" sz="1100" b="0" i="0" u="none" strike="noStrike">
                          <a:effectLst/>
                          <a:latin typeface="+mn-lt"/>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0" marR="0" marT="0" marB="0" anchor="b"/>
                </a:tc>
                <a:tc>
                  <a:txBody>
                    <a:bodyPr/>
                    <a:lstStyle/>
                    <a:p>
                      <a:pPr algn="r" fontAlgn="b"/>
                      <a:r>
                        <a:rPr lang="ru-RU" sz="1100" b="0" i="0" u="none" strike="noStrike">
                          <a:effectLst/>
                          <a:latin typeface="+mn-lt"/>
                        </a:rPr>
                        <a:t>            1 743,5   </a:t>
                      </a:r>
                    </a:p>
                  </a:txBody>
                  <a:tcPr marL="0" marR="0" marT="0" marB="0" anchor="b"/>
                </a:tc>
                <a:tc>
                  <a:txBody>
                    <a:bodyPr/>
                    <a:lstStyle/>
                    <a:p>
                      <a:pPr algn="r" fontAlgn="b"/>
                      <a:r>
                        <a:rPr lang="ru-RU" sz="1100" b="0" i="0" u="none" strike="noStrike">
                          <a:effectLst/>
                          <a:latin typeface="+mn-lt"/>
                        </a:rPr>
                        <a:t>1 750,8</a:t>
                      </a:r>
                    </a:p>
                  </a:txBody>
                  <a:tcPr marL="0" marR="0" marT="0" marB="0" anchor="b"/>
                </a:tc>
                <a:extLst>
                  <a:ext uri="{0D108BD9-81ED-4DB2-BD59-A6C34878D82A}">
                    <a16:rowId xmlns:a16="http://schemas.microsoft.com/office/drawing/2014/main" val="2243662301"/>
                  </a:ext>
                </a:extLst>
              </a:tr>
              <a:tr h="287203">
                <a:tc>
                  <a:txBody>
                    <a:bodyPr/>
                    <a:lstStyle/>
                    <a:p>
                      <a:pPr marL="171450" indent="-171450" algn="l" fontAlgn="b">
                        <a:buFont typeface="Wingdings" panose="05000000000000000000" pitchFamily="2" charset="2"/>
                        <a:buChar char="Ø"/>
                      </a:pPr>
                      <a:r>
                        <a:rPr lang="ru-RU" sz="1100" b="0" i="0" u="none" strike="noStrike" dirty="0">
                          <a:effectLst/>
                          <a:latin typeface="+mn-lt"/>
                        </a:rPr>
                        <a:t>Субсидии бюджетам городских округов на поддержку отрасли культуры</a:t>
                      </a:r>
                    </a:p>
                  </a:txBody>
                  <a:tcPr marL="0" marR="0" marT="0" marB="0" anchor="b"/>
                </a:tc>
                <a:tc>
                  <a:txBody>
                    <a:bodyPr/>
                    <a:lstStyle/>
                    <a:p>
                      <a:pPr algn="r" fontAlgn="b"/>
                      <a:r>
                        <a:rPr lang="ru-RU" sz="1100" b="0" i="0" u="none" strike="noStrike">
                          <a:effectLst/>
                          <a:latin typeface="+mn-lt"/>
                        </a:rPr>
                        <a:t>592,1</a:t>
                      </a:r>
                    </a:p>
                  </a:txBody>
                  <a:tcPr marL="0" marR="0" marT="0" marB="0" anchor="b"/>
                </a:tc>
                <a:tc>
                  <a:txBody>
                    <a:bodyPr/>
                    <a:lstStyle/>
                    <a:p>
                      <a:pPr algn="r" fontAlgn="b"/>
                      <a:r>
                        <a:rPr lang="ru-RU" sz="1100" b="0" i="0" u="none" strike="noStrike" dirty="0">
                          <a:effectLst/>
                          <a:latin typeface="+mn-lt"/>
                        </a:rPr>
                        <a:t>597,3 </a:t>
                      </a:r>
                    </a:p>
                  </a:txBody>
                  <a:tcPr marL="0" marR="0" marT="0" marB="0" anchor="b"/>
                </a:tc>
                <a:extLst>
                  <a:ext uri="{0D108BD9-81ED-4DB2-BD59-A6C34878D82A}">
                    <a16:rowId xmlns:a16="http://schemas.microsoft.com/office/drawing/2014/main" val="735584881"/>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Tree>
    <p:extLst>
      <p:ext uri="{BB962C8B-B14F-4D97-AF65-F5344CB8AC3E}">
        <p14:creationId xmlns:p14="http://schemas.microsoft.com/office/powerpoint/2010/main" val="19326707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24</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7" y="31761"/>
            <a:ext cx="10826413" cy="384741"/>
          </a:xfrm>
        </p:spPr>
        <p:txBody>
          <a:bodyPr vert="horz" lIns="91440" tIns="45720" rIns="91440" bIns="45720" rtlCol="0" anchor="ctr">
            <a:noAutofit/>
          </a:bodyPr>
          <a:lstStyle/>
          <a:p>
            <a:pPr algn="ctr"/>
            <a:r>
              <a:rPr lang="ru-RU" sz="2400" dirty="0"/>
              <a:t>Информация о межбюджетных трансфертах в 2023 и 2024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1010527" y="302275"/>
            <a:ext cx="847155" cy="276999"/>
          </a:xfrm>
          <a:prstGeom prst="rect">
            <a:avLst/>
          </a:prstGeom>
        </p:spPr>
        <p:txBody>
          <a:bodyPr wrap="none">
            <a:spAutoFit/>
          </a:bodyPr>
          <a:lstStyle/>
          <a:p>
            <a:r>
              <a:rPr lang="ru-RU" sz="1200" dirty="0"/>
              <a:t>(тыс. руб.)</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3697116675"/>
              </p:ext>
            </p:extLst>
          </p:nvPr>
        </p:nvGraphicFramePr>
        <p:xfrm>
          <a:off x="228802" y="729240"/>
          <a:ext cx="11658506" cy="5826484"/>
        </p:xfrm>
        <a:graphic>
          <a:graphicData uri="http://schemas.openxmlformats.org/drawingml/2006/table">
            <a:tbl>
              <a:tblPr>
                <a:tableStyleId>{5C22544A-7EE6-4342-B048-85BDC9FD1C3A}</a:tableStyleId>
              </a:tblPr>
              <a:tblGrid>
                <a:gridCol w="9660048">
                  <a:extLst>
                    <a:ext uri="{9D8B030D-6E8A-4147-A177-3AD203B41FA5}">
                      <a16:colId xmlns:a16="http://schemas.microsoft.com/office/drawing/2014/main" val="536101537"/>
                    </a:ext>
                  </a:extLst>
                </a:gridCol>
                <a:gridCol w="1064112">
                  <a:extLst>
                    <a:ext uri="{9D8B030D-6E8A-4147-A177-3AD203B41FA5}">
                      <a16:colId xmlns:a16="http://schemas.microsoft.com/office/drawing/2014/main" val="2594326414"/>
                    </a:ext>
                  </a:extLst>
                </a:gridCol>
                <a:gridCol w="934346">
                  <a:extLst>
                    <a:ext uri="{9D8B030D-6E8A-4147-A177-3AD203B41FA5}">
                      <a16:colId xmlns:a16="http://schemas.microsoft.com/office/drawing/2014/main" val="2223079928"/>
                    </a:ext>
                  </a:extLst>
                </a:gridCol>
              </a:tblGrid>
              <a:tr h="395726">
                <a:tc>
                  <a:txBody>
                    <a:bodyPr/>
                    <a:lstStyle/>
                    <a:p>
                      <a:pPr algn="ctr" fontAlgn="b"/>
                      <a:r>
                        <a:rPr lang="ru-RU" sz="1200" b="1" u="none" strike="noStrike" dirty="0">
                          <a:effectLst/>
                          <a:latin typeface="+mn-lt"/>
                        </a:rPr>
                        <a:t>Наименование доходов</a:t>
                      </a:r>
                      <a:endParaRPr lang="ru-RU" sz="1200" b="1" i="0" u="none" strike="noStrike" dirty="0">
                        <a:effectLst/>
                        <a:latin typeface="+mn-lt"/>
                      </a:endParaRPr>
                    </a:p>
                  </a:txBody>
                  <a:tcPr marL="2422" marR="2422" marT="2422" marB="0" anchor="b"/>
                </a:tc>
                <a:tc>
                  <a:txBody>
                    <a:bodyPr/>
                    <a:lstStyle/>
                    <a:p>
                      <a:pPr algn="ctr" fontAlgn="ctr"/>
                      <a:r>
                        <a:rPr lang="ru-RU" sz="1200" b="1" u="none" strike="noStrike" dirty="0">
                          <a:effectLst/>
                          <a:latin typeface="+mn-lt"/>
                        </a:rPr>
                        <a:t>План                           на 2023 год</a:t>
                      </a:r>
                      <a:endParaRPr lang="ru-RU" sz="1200" b="1" i="0" u="none" strike="noStrike" dirty="0">
                        <a:effectLst/>
                        <a:latin typeface="+mn-lt"/>
                      </a:endParaRPr>
                    </a:p>
                  </a:txBody>
                  <a:tcPr marL="2422" marR="2422" marT="242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200" b="1" u="none" strike="noStrike" dirty="0">
                          <a:effectLst/>
                          <a:latin typeface="+mn-lt"/>
                        </a:rPr>
                        <a:t>План                           на 2024 год</a:t>
                      </a:r>
                      <a:endParaRPr lang="ru-RU" sz="12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205496">
                <a:tc>
                  <a:txBody>
                    <a:bodyPr/>
                    <a:lstStyle/>
                    <a:p>
                      <a:pPr algn="l" fontAlgn="b"/>
                      <a:r>
                        <a:rPr lang="ru-RU" sz="1200" b="1" i="0" u="none" strike="noStrike" dirty="0">
                          <a:effectLst/>
                          <a:latin typeface="+mn-lt"/>
                        </a:rPr>
                        <a:t>Субвенции от других бюджетов бюджетной системы, в том числе:</a:t>
                      </a:r>
                    </a:p>
                  </a:txBody>
                  <a:tcPr marL="8313" marR="8313" marT="8313" marB="0" anchor="b"/>
                </a:tc>
                <a:tc>
                  <a:txBody>
                    <a:bodyPr/>
                    <a:lstStyle/>
                    <a:p>
                      <a:pPr algn="r" fontAlgn="b"/>
                      <a:r>
                        <a:rPr lang="ru-RU" sz="1200" b="1" i="0" u="none" strike="noStrike">
                          <a:effectLst/>
                          <a:latin typeface="+mn-lt"/>
                        </a:rPr>
                        <a:t>1 907 856,0</a:t>
                      </a:r>
                    </a:p>
                  </a:txBody>
                  <a:tcPr marL="0" marR="0" marT="0" marB="0" anchor="b"/>
                </a:tc>
                <a:tc>
                  <a:txBody>
                    <a:bodyPr/>
                    <a:lstStyle/>
                    <a:p>
                      <a:pPr algn="r" fontAlgn="b"/>
                      <a:r>
                        <a:rPr lang="ru-RU" sz="1200" b="1" i="0" u="none" strike="noStrike" dirty="0">
                          <a:effectLst/>
                          <a:latin typeface="+mn-lt"/>
                        </a:rPr>
                        <a:t>1 917 563,0</a:t>
                      </a:r>
                    </a:p>
                  </a:txBody>
                  <a:tcPr marL="0" marR="0" marT="0" marB="0" anchor="b"/>
                </a:tc>
                <a:extLst>
                  <a:ext uri="{0D108BD9-81ED-4DB2-BD59-A6C34878D82A}">
                    <a16:rowId xmlns:a16="http://schemas.microsoft.com/office/drawing/2014/main" val="4068210654"/>
                  </a:ext>
                </a:extLst>
              </a:tr>
              <a:tr h="360363">
                <a:tc>
                  <a:txBody>
                    <a:bodyPr/>
                    <a:lstStyle/>
                    <a:p>
                      <a:pPr marL="171450" indent="-171450" algn="l" fontAlgn="b">
                        <a:buFont typeface="Wingdings" panose="05000000000000000000" pitchFamily="2" charset="2"/>
                        <a:buChar char="Ø"/>
                      </a:pPr>
                      <a:r>
                        <a:rPr lang="ru-RU" sz="1100" b="0" i="0" u="none" strike="noStrike" dirty="0">
                          <a:effectLst/>
                          <a:latin typeface="+mn-lt"/>
                        </a:rPr>
                        <a:t>Субвенции бюджетам городских округов на осуществление полномочий по первичному воинскому учету на территориях, где отсутствуют военные комиссариаты</a:t>
                      </a:r>
                    </a:p>
                  </a:txBody>
                  <a:tcPr marL="0" marR="0" marT="0" marB="0" anchor="b"/>
                </a:tc>
                <a:tc>
                  <a:txBody>
                    <a:bodyPr/>
                    <a:lstStyle/>
                    <a:p>
                      <a:pPr marL="0" indent="0" algn="r" fontAlgn="b">
                        <a:buFontTx/>
                        <a:buNone/>
                      </a:pPr>
                      <a:r>
                        <a:rPr lang="ru-RU" sz="1100" b="0" i="0" u="none" strike="noStrike" dirty="0">
                          <a:effectLst/>
                          <a:latin typeface="+mn-lt"/>
                        </a:rPr>
                        <a:t>8 092,0</a:t>
                      </a:r>
                    </a:p>
                  </a:txBody>
                  <a:tcPr marL="0" marR="0" marT="0" marB="0" anchor="b"/>
                </a:tc>
                <a:tc>
                  <a:txBody>
                    <a:bodyPr/>
                    <a:lstStyle/>
                    <a:p>
                      <a:pPr marL="0" indent="0" algn="r" fontAlgn="b">
                        <a:buFontTx/>
                        <a:buNone/>
                      </a:pPr>
                      <a:r>
                        <a:rPr lang="ru-RU" sz="1100" b="0" i="0" u="none" strike="noStrike">
                          <a:effectLst/>
                          <a:latin typeface="+mn-lt"/>
                        </a:rPr>
                        <a:t>8 375,0</a:t>
                      </a:r>
                    </a:p>
                  </a:txBody>
                  <a:tcPr marL="0" marR="0" marT="0" marB="0" anchor="b"/>
                </a:tc>
                <a:extLst>
                  <a:ext uri="{0D108BD9-81ED-4DB2-BD59-A6C34878D82A}">
                    <a16:rowId xmlns:a16="http://schemas.microsoft.com/office/drawing/2014/main" val="975791610"/>
                  </a:ext>
                </a:extLst>
              </a:tr>
              <a:tr h="180181">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предоставление гражданам субсидий на оплату жилого помещения и коммунальных услуг </a:t>
                      </a:r>
                    </a:p>
                  </a:txBody>
                  <a:tcPr marL="0" marR="0" marT="0" marB="0" anchor="b"/>
                </a:tc>
                <a:tc>
                  <a:txBody>
                    <a:bodyPr/>
                    <a:lstStyle/>
                    <a:p>
                      <a:pPr marL="0" indent="0" algn="r" fontAlgn="b">
                        <a:buFontTx/>
                        <a:buNone/>
                      </a:pPr>
                      <a:r>
                        <a:rPr lang="ru-RU" sz="1100" b="0" i="0" u="none" strike="noStrike" dirty="0">
                          <a:effectLst/>
                          <a:latin typeface="+mn-lt"/>
                        </a:rPr>
                        <a:t>42 872,0</a:t>
                      </a:r>
                    </a:p>
                  </a:txBody>
                  <a:tcPr marL="0" marR="0" marT="0" marB="0" anchor="b"/>
                </a:tc>
                <a:tc>
                  <a:txBody>
                    <a:bodyPr/>
                    <a:lstStyle/>
                    <a:p>
                      <a:pPr marL="0" indent="0" algn="r" fontAlgn="b">
                        <a:buFontTx/>
                        <a:buNone/>
                      </a:pPr>
                      <a:r>
                        <a:rPr lang="ru-RU" sz="1100" b="0" i="0" u="none" strike="noStrike">
                          <a:effectLst/>
                          <a:latin typeface="+mn-lt"/>
                        </a:rPr>
                        <a:t>44 452,0</a:t>
                      </a:r>
                    </a:p>
                  </a:txBody>
                  <a:tcPr marL="0" marR="0" marT="0" marB="0" anchor="b"/>
                </a:tc>
                <a:extLst>
                  <a:ext uri="{0D108BD9-81ED-4DB2-BD59-A6C34878D82A}">
                    <a16:rowId xmlns:a16="http://schemas.microsoft.com/office/drawing/2014/main" val="2744250062"/>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в сфере образования и организации деятельности комиссий по делам несовершеннолетних и защите их прав)</a:t>
                      </a:r>
                    </a:p>
                  </a:txBody>
                  <a:tcPr marL="0" marR="0" marT="0" marB="0" anchor="b"/>
                </a:tc>
                <a:tc>
                  <a:txBody>
                    <a:bodyPr/>
                    <a:lstStyle/>
                    <a:p>
                      <a:pPr marL="0" indent="0" algn="r" fontAlgn="b">
                        <a:buFontTx/>
                        <a:buNone/>
                      </a:pPr>
                      <a:r>
                        <a:rPr lang="ru-RU" sz="1100" b="0" i="0" u="none" strike="noStrike">
                          <a:effectLst/>
                          <a:latin typeface="+mn-lt"/>
                        </a:rPr>
                        <a:t>5 689,0</a:t>
                      </a:r>
                    </a:p>
                  </a:txBody>
                  <a:tcPr marL="0" marR="0" marT="0" marB="0" anchor="b"/>
                </a:tc>
                <a:tc>
                  <a:txBody>
                    <a:bodyPr/>
                    <a:lstStyle/>
                    <a:p>
                      <a:pPr marL="0" indent="0" algn="r" fontAlgn="b">
                        <a:buFontTx/>
                        <a:buNone/>
                      </a:pPr>
                      <a:r>
                        <a:rPr lang="ru-RU" sz="1100" b="0" i="0" u="none" strike="noStrike" dirty="0">
                          <a:effectLst/>
                          <a:latin typeface="+mn-lt"/>
                        </a:rPr>
                        <a:t>5 689,0</a:t>
                      </a:r>
                    </a:p>
                  </a:txBody>
                  <a:tcPr marL="0" marR="0" marT="0" marB="0" anchor="b"/>
                </a:tc>
                <a:extLst>
                  <a:ext uri="{0D108BD9-81ED-4DB2-BD59-A6C34878D82A}">
                    <a16:rowId xmlns:a16="http://schemas.microsoft.com/office/drawing/2014/main" val="1619102335"/>
                  </a:ext>
                </a:extLst>
              </a:tr>
              <a:tr h="540544">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0" marR="0" marT="0" marB="0" anchor="b"/>
                </a:tc>
                <a:tc>
                  <a:txBody>
                    <a:bodyPr/>
                    <a:lstStyle/>
                    <a:p>
                      <a:pPr marL="0" indent="0" algn="r" fontAlgn="b">
                        <a:buFontTx/>
                        <a:buNone/>
                      </a:pPr>
                      <a:r>
                        <a:rPr lang="ru-RU" sz="1100" b="0" i="0" u="none" strike="noStrike">
                          <a:effectLst/>
                          <a:latin typeface="+mn-lt"/>
                        </a:rPr>
                        <a:t>1 891,0</a:t>
                      </a:r>
                    </a:p>
                  </a:txBody>
                  <a:tcPr marL="0" marR="0" marT="0" marB="0" anchor="b"/>
                </a:tc>
                <a:tc>
                  <a:txBody>
                    <a:bodyPr/>
                    <a:lstStyle/>
                    <a:p>
                      <a:pPr marL="0" indent="0" algn="r" fontAlgn="b">
                        <a:buFontTx/>
                        <a:buNone/>
                      </a:pPr>
                      <a:r>
                        <a:rPr lang="ru-RU" sz="1100" b="0" i="0" u="none" strike="noStrike" dirty="0">
                          <a:effectLst/>
                          <a:latin typeface="+mn-lt"/>
                        </a:rPr>
                        <a:t>1 894,0</a:t>
                      </a:r>
                    </a:p>
                  </a:txBody>
                  <a:tcPr marL="0" marR="0" marT="0" marB="0" anchor="b"/>
                </a:tc>
                <a:extLst>
                  <a:ext uri="{0D108BD9-81ED-4DB2-BD59-A6C34878D82A}">
                    <a16:rowId xmlns:a16="http://schemas.microsoft.com/office/drawing/2014/main" val="4183788075"/>
                  </a:ext>
                </a:extLst>
              </a:tr>
              <a:tr h="360363">
                <a:tc>
                  <a:txBody>
                    <a:bodyPr/>
                    <a:lstStyle/>
                    <a:p>
                      <a:pPr marL="171450" indent="-171450" algn="l" fontAlgn="ctr">
                        <a:buFont typeface="Wingdings" panose="05000000000000000000" pitchFamily="2" charset="2"/>
                        <a:buChar char="Ø"/>
                      </a:pPr>
                      <a:r>
                        <a:rPr lang="ru-RU" sz="1100" b="0" i="0" u="none" strike="noStrike">
                          <a:effectLst/>
                          <a:latin typeface="+mn-lt"/>
                        </a:rPr>
                        <a:t>Субвенция бюджетам городских округов на  предоставление жилых помещений детям-сиротам и детям, оставшимся без попечения родителей, лицам из их числа по договорам найма специализированных жилых помещений</a:t>
                      </a:r>
                    </a:p>
                  </a:txBody>
                  <a:tcPr marL="0" marR="0" marT="0" marB="0" anchor="ctr"/>
                </a:tc>
                <a:tc>
                  <a:txBody>
                    <a:bodyPr/>
                    <a:lstStyle/>
                    <a:p>
                      <a:pPr marL="0" indent="0" algn="r" fontAlgn="b">
                        <a:buFontTx/>
                        <a:buNone/>
                      </a:pPr>
                      <a:r>
                        <a:rPr lang="ru-RU" sz="1100" b="0" i="0" u="none" strike="noStrike">
                          <a:effectLst/>
                          <a:latin typeface="+mn-lt"/>
                        </a:rPr>
                        <a:t>0,0</a:t>
                      </a:r>
                    </a:p>
                  </a:txBody>
                  <a:tcPr marL="0" marR="0" marT="0" marB="0" anchor="b"/>
                </a:tc>
                <a:tc>
                  <a:txBody>
                    <a:bodyPr/>
                    <a:lstStyle/>
                    <a:p>
                      <a:pPr marL="0" indent="0" algn="r" fontAlgn="b">
                        <a:buFontTx/>
                        <a:buNone/>
                      </a:pPr>
                      <a:r>
                        <a:rPr lang="ru-RU" sz="1100" b="0" i="0" u="none" strike="noStrike">
                          <a:effectLst/>
                          <a:latin typeface="+mn-lt"/>
                        </a:rPr>
                        <a:t>5 237,0</a:t>
                      </a:r>
                    </a:p>
                  </a:txBody>
                  <a:tcPr marL="0" marR="0" marT="0" marB="0" anchor="b"/>
                </a:tc>
                <a:extLst>
                  <a:ext uri="{0D108BD9-81ED-4DB2-BD59-A6C34878D82A}">
                    <a16:rowId xmlns:a16="http://schemas.microsoft.com/office/drawing/2014/main" val="3238213342"/>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Субвенция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0" marR="0" marT="0" marB="0" anchor="b"/>
                </a:tc>
                <a:tc>
                  <a:txBody>
                    <a:bodyPr/>
                    <a:lstStyle/>
                    <a:p>
                      <a:pPr marL="0" indent="0" algn="r" fontAlgn="b">
                        <a:buFontTx/>
                        <a:buNone/>
                      </a:pPr>
                      <a:r>
                        <a:rPr lang="ru-RU" sz="1100" b="0" i="0" u="none" strike="noStrike">
                          <a:effectLst/>
                          <a:latin typeface="+mn-lt"/>
                        </a:rPr>
                        <a:t>135,0</a:t>
                      </a:r>
                    </a:p>
                  </a:txBody>
                  <a:tcPr marL="0" marR="0" marT="0" marB="0" anchor="b"/>
                </a:tc>
                <a:tc>
                  <a:txBody>
                    <a:bodyPr/>
                    <a:lstStyle/>
                    <a:p>
                      <a:pPr marL="0" indent="0" algn="r" fontAlgn="b">
                        <a:buFontTx/>
                        <a:buNone/>
                      </a:pPr>
                      <a:r>
                        <a:rPr lang="ru-RU" sz="1100" b="0" i="0" u="none" strike="noStrike" dirty="0">
                          <a:effectLst/>
                          <a:latin typeface="+mn-lt"/>
                        </a:rPr>
                        <a:t>83,0</a:t>
                      </a:r>
                    </a:p>
                  </a:txBody>
                  <a:tcPr marL="0" marR="0" marT="0" marB="0" anchor="b"/>
                </a:tc>
                <a:extLst>
                  <a:ext uri="{0D108BD9-81ED-4DB2-BD59-A6C34878D82A}">
                    <a16:rowId xmlns:a16="http://schemas.microsoft.com/office/drawing/2014/main" val="1511347847"/>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Субвенция бюджетам городских округов на осуществление полномочий по обеспечению жильем отдельных категорий граждан, установленных Федеральным законом от 12 января 1995 года № 5-ФЗ "О ветеранах"</a:t>
                      </a:r>
                    </a:p>
                  </a:txBody>
                  <a:tcPr marL="0" marR="0" marT="0" marB="0" anchor="b"/>
                </a:tc>
                <a:tc>
                  <a:txBody>
                    <a:bodyPr/>
                    <a:lstStyle/>
                    <a:p>
                      <a:pPr marL="0" indent="0" algn="r" fontAlgn="b">
                        <a:buFontTx/>
                        <a:buNone/>
                      </a:pPr>
                      <a:r>
                        <a:rPr lang="ru-RU" sz="1100" b="0" i="0" u="none" strike="noStrike">
                          <a:effectLst/>
                          <a:latin typeface="+mn-lt"/>
                        </a:rPr>
                        <a:t>2 732,0</a:t>
                      </a:r>
                    </a:p>
                  </a:txBody>
                  <a:tcPr marL="0" marR="0" marT="0" marB="0" anchor="b"/>
                </a:tc>
                <a:tc>
                  <a:txBody>
                    <a:bodyPr/>
                    <a:lstStyle/>
                    <a:p>
                      <a:pPr marL="0" indent="0" algn="r" fontAlgn="b">
                        <a:buFontTx/>
                        <a:buNone/>
                      </a:pPr>
                      <a:r>
                        <a:rPr lang="ru-RU" sz="1100" b="0" i="0" u="none" strike="noStrike" dirty="0">
                          <a:effectLst/>
                          <a:latin typeface="+mn-lt"/>
                        </a:rPr>
                        <a:t>2 940,0</a:t>
                      </a:r>
                    </a:p>
                  </a:txBody>
                  <a:tcPr marL="0" marR="0" marT="0" marB="0" anchor="b"/>
                </a:tc>
                <a:extLst>
                  <a:ext uri="{0D108BD9-81ED-4DB2-BD59-A6C34878D82A}">
                    <a16:rowId xmlns:a16="http://schemas.microsoft.com/office/drawing/2014/main" val="3195010141"/>
                  </a:ext>
                </a:extLst>
              </a:tr>
              <a:tr h="540544">
                <a:tc>
                  <a:txBody>
                    <a:bodyPr/>
                    <a:lstStyle/>
                    <a:p>
                      <a:pPr marL="171450" indent="-171450" algn="l" fontAlgn="b">
                        <a:buFont typeface="Wingdings" panose="05000000000000000000" pitchFamily="2" charset="2"/>
                        <a:buChar char="Ø"/>
                      </a:pPr>
                      <a:r>
                        <a:rPr lang="ru-RU" sz="1100" b="0" i="0" u="none" strike="noStrike">
                          <a:effectLst/>
                          <a:latin typeface="+mn-lt"/>
                        </a:rPr>
                        <a:t>Субвенция бюджетам городских округов на осуществление полномочий по обеспечению жильем отдельных категорий граждан, установленных Федеральным законом от 24 ноября 1995 года № 181-ФЗ "О социальной защите инвалидов в Российской Федерации"</a:t>
                      </a:r>
                      <a:br>
                        <a:rPr lang="ru-RU" sz="1100" b="0" i="0" u="none" strike="noStrike">
                          <a:effectLst/>
                          <a:latin typeface="+mn-lt"/>
                        </a:rPr>
                      </a:br>
                      <a:endParaRPr lang="ru-RU" sz="1100" b="0" i="0" u="none" strike="noStrike">
                        <a:effectLst/>
                        <a:latin typeface="+mn-lt"/>
                      </a:endParaRPr>
                    </a:p>
                  </a:txBody>
                  <a:tcPr marL="0" marR="0" marT="0" marB="0" anchor="b"/>
                </a:tc>
                <a:tc>
                  <a:txBody>
                    <a:bodyPr/>
                    <a:lstStyle/>
                    <a:p>
                      <a:pPr marL="0" indent="0" algn="r" fontAlgn="b">
                        <a:buFontTx/>
                        <a:buNone/>
                      </a:pPr>
                      <a:r>
                        <a:rPr lang="ru-RU" sz="1100" b="0" i="0" u="none" strike="noStrike">
                          <a:effectLst/>
                          <a:latin typeface="+mn-lt"/>
                        </a:rPr>
                        <a:t>1 366,0</a:t>
                      </a:r>
                    </a:p>
                  </a:txBody>
                  <a:tcPr marL="0" marR="0" marT="0" marB="0" anchor="b"/>
                </a:tc>
                <a:tc>
                  <a:txBody>
                    <a:bodyPr/>
                    <a:lstStyle/>
                    <a:p>
                      <a:pPr marL="0" indent="0" algn="r" fontAlgn="b">
                        <a:buFontTx/>
                        <a:buNone/>
                      </a:pPr>
                      <a:r>
                        <a:rPr lang="ru-RU" sz="1100" b="0" i="0" u="none" strike="noStrike">
                          <a:effectLst/>
                          <a:latin typeface="+mn-lt"/>
                        </a:rPr>
                        <a:t>2 732,0</a:t>
                      </a:r>
                    </a:p>
                  </a:txBody>
                  <a:tcPr marL="0" marR="0" marT="0" marB="0" anchor="b"/>
                </a:tc>
                <a:extLst>
                  <a:ext uri="{0D108BD9-81ED-4DB2-BD59-A6C34878D82A}">
                    <a16:rowId xmlns:a16="http://schemas.microsoft.com/office/drawing/2014/main" val="3504202824"/>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a:t>
                      </a:r>
                    </a:p>
                  </a:txBody>
                  <a:tcPr marL="0" marR="0" marT="0" marB="0" anchor="b"/>
                </a:tc>
                <a:tc>
                  <a:txBody>
                    <a:bodyPr/>
                    <a:lstStyle/>
                    <a:p>
                      <a:pPr marL="0" indent="0" algn="r" fontAlgn="b">
                        <a:buFontTx/>
                        <a:buNone/>
                      </a:pPr>
                      <a:r>
                        <a:rPr lang="ru-RU" sz="1100" b="0" i="0" u="none" strike="noStrike">
                          <a:effectLst/>
                          <a:latin typeface="+mn-lt"/>
                        </a:rPr>
                        <a:t>708,0</a:t>
                      </a:r>
                    </a:p>
                  </a:txBody>
                  <a:tcPr marL="0" marR="0" marT="0" marB="0" anchor="b"/>
                </a:tc>
                <a:tc>
                  <a:txBody>
                    <a:bodyPr/>
                    <a:lstStyle/>
                    <a:p>
                      <a:pPr marL="0" indent="0" algn="r" fontAlgn="b">
                        <a:buFontTx/>
                        <a:buNone/>
                      </a:pPr>
                      <a:r>
                        <a:rPr lang="ru-RU" sz="1100" b="0" i="0" u="none" strike="noStrike" dirty="0">
                          <a:effectLst/>
                          <a:latin typeface="+mn-lt"/>
                        </a:rPr>
                        <a:t>708,0</a:t>
                      </a:r>
                    </a:p>
                  </a:txBody>
                  <a:tcPr marL="0" marR="0" marT="0" marB="0" anchor="b"/>
                </a:tc>
                <a:extLst>
                  <a:ext uri="{0D108BD9-81ED-4DB2-BD59-A6C34878D82A}">
                    <a16:rowId xmlns:a16="http://schemas.microsoft.com/office/drawing/2014/main" val="3087435640"/>
                  </a:ext>
                </a:extLst>
              </a:tr>
              <a:tr h="1081089">
                <a:tc>
                  <a:txBody>
                    <a:bodyPr/>
                    <a:lstStyle/>
                    <a:p>
                      <a:pPr marL="171450" indent="-171450" algn="l" fontAlgn="b">
                        <a:buFont typeface="Wingdings" panose="05000000000000000000" pitchFamily="2" charset="2"/>
                        <a:buChar char="Ø"/>
                      </a:pPr>
                      <a:r>
                        <a:rPr lang="ru-RU" sz="11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0" marR="0" marT="0" marB="0" anchor="b"/>
                </a:tc>
                <a:tc>
                  <a:txBody>
                    <a:bodyPr/>
                    <a:lstStyle/>
                    <a:p>
                      <a:pPr marL="0" indent="0" algn="r" fontAlgn="b">
                        <a:buFontTx/>
                        <a:buNone/>
                      </a:pPr>
                      <a:r>
                        <a:rPr lang="ru-RU" sz="1100" b="0" i="0" u="none" strike="noStrike">
                          <a:effectLst/>
                          <a:latin typeface="+mn-lt"/>
                        </a:rPr>
                        <a:t>248,0</a:t>
                      </a:r>
                    </a:p>
                  </a:txBody>
                  <a:tcPr marL="0" marR="0" marT="0" marB="0" anchor="b"/>
                </a:tc>
                <a:tc>
                  <a:txBody>
                    <a:bodyPr/>
                    <a:lstStyle/>
                    <a:p>
                      <a:pPr marL="0" indent="0" algn="r" fontAlgn="b">
                        <a:buFontTx/>
                        <a:buNone/>
                      </a:pPr>
                      <a:r>
                        <a:rPr lang="ru-RU" sz="1100" b="0" i="0" u="none" strike="noStrike" dirty="0">
                          <a:effectLst/>
                          <a:latin typeface="+mn-lt"/>
                        </a:rPr>
                        <a:t>248,0</a:t>
                      </a:r>
                    </a:p>
                  </a:txBody>
                  <a:tcPr marL="0" marR="0" marT="0" marB="0" anchor="b"/>
                </a:tc>
                <a:extLst>
                  <a:ext uri="{0D108BD9-81ED-4DB2-BD59-A6C34878D82A}">
                    <a16:rowId xmlns:a16="http://schemas.microsoft.com/office/drawing/2014/main" val="1771194197"/>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0" marR="0" marT="0" marB="0" anchor="b"/>
                </a:tc>
                <a:tc>
                  <a:txBody>
                    <a:bodyPr/>
                    <a:lstStyle/>
                    <a:p>
                      <a:pPr marL="0" indent="0" algn="r" fontAlgn="b">
                        <a:buFontTx/>
                        <a:buNone/>
                      </a:pPr>
                      <a:r>
                        <a:rPr lang="ru-RU" sz="1100" b="0" i="0" u="none" strike="noStrike">
                          <a:effectLst/>
                          <a:latin typeface="+mn-lt"/>
                        </a:rPr>
                        <a:t>3 065,0</a:t>
                      </a:r>
                    </a:p>
                  </a:txBody>
                  <a:tcPr marL="0" marR="0" marT="0" marB="0" anchor="b"/>
                </a:tc>
                <a:tc>
                  <a:txBody>
                    <a:bodyPr/>
                    <a:lstStyle/>
                    <a:p>
                      <a:pPr marL="0" indent="0" algn="r" fontAlgn="b">
                        <a:buFontTx/>
                        <a:buNone/>
                      </a:pPr>
                      <a:r>
                        <a:rPr lang="ru-RU" sz="1100" b="0" i="0" u="none" strike="noStrike" dirty="0">
                          <a:effectLst/>
                          <a:latin typeface="+mn-lt"/>
                        </a:rPr>
                        <a:t>3 065,0</a:t>
                      </a:r>
                    </a:p>
                  </a:txBody>
                  <a:tcPr marL="0" marR="0" marT="0" marB="0" anchor="b"/>
                </a:tc>
                <a:extLst>
                  <a:ext uri="{0D108BD9-81ED-4DB2-BD59-A6C34878D82A}">
                    <a16:rowId xmlns:a16="http://schemas.microsoft.com/office/drawing/2014/main" val="2117146787"/>
                  </a:ext>
                </a:extLst>
              </a:tr>
              <a:tr h="36036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мероприятий при осуществлении деятельности по обращению с собаками без владельцев)</a:t>
                      </a:r>
                    </a:p>
                  </a:txBody>
                  <a:tcPr marL="0" marR="0" marT="0" marB="0" anchor="b"/>
                </a:tc>
                <a:tc>
                  <a:txBody>
                    <a:bodyPr/>
                    <a:lstStyle/>
                    <a:p>
                      <a:pPr marL="0" indent="0" algn="r" fontAlgn="b">
                        <a:buFontTx/>
                        <a:buNone/>
                      </a:pPr>
                      <a:r>
                        <a:rPr lang="ru-RU" sz="1100" b="0" i="0" u="none" strike="noStrike">
                          <a:effectLst/>
                          <a:latin typeface="+mn-lt"/>
                        </a:rPr>
                        <a:t>2 213,0</a:t>
                      </a:r>
                    </a:p>
                  </a:txBody>
                  <a:tcPr marL="0" marR="0" marT="0" marB="0" anchor="b"/>
                </a:tc>
                <a:tc>
                  <a:txBody>
                    <a:bodyPr/>
                    <a:lstStyle/>
                    <a:p>
                      <a:pPr marL="0" indent="0" algn="r" fontAlgn="b">
                        <a:buFontTx/>
                        <a:buNone/>
                      </a:pPr>
                      <a:r>
                        <a:rPr lang="ru-RU" sz="1100" b="0" i="0" u="none" strike="noStrike" dirty="0">
                          <a:effectLst/>
                          <a:latin typeface="+mn-lt"/>
                        </a:rPr>
                        <a:t>2 213,0</a:t>
                      </a:r>
                    </a:p>
                  </a:txBody>
                  <a:tcPr marL="0" marR="0" marT="0" marB="0" anchor="b"/>
                </a:tc>
                <a:extLst>
                  <a:ext uri="{0D108BD9-81ED-4DB2-BD59-A6C34878D82A}">
                    <a16:rowId xmlns:a16="http://schemas.microsoft.com/office/drawing/2014/main" val="2986584988"/>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
        <p:nvSpPr>
          <p:cNvPr id="9" name="Прямоугольник 8">
            <a:extLst>
              <a:ext uri="{FF2B5EF4-FFF2-40B4-BE49-F238E27FC236}">
                <a16:creationId xmlns:a16="http://schemas.microsoft.com/office/drawing/2014/main" id="{1D3FC771-8087-4B64-8FFE-E8D706D89D91}"/>
              </a:ext>
            </a:extLst>
          </p:cNvPr>
          <p:cNvSpPr/>
          <p:nvPr/>
        </p:nvSpPr>
        <p:spPr>
          <a:xfrm>
            <a:off x="9221284" y="6564434"/>
            <a:ext cx="2710486" cy="276999"/>
          </a:xfrm>
          <a:prstGeom prst="rect">
            <a:avLst/>
          </a:prstGeom>
        </p:spPr>
        <p:txBody>
          <a:bodyPr wrap="none">
            <a:spAutoFit/>
          </a:bodyPr>
          <a:lstStyle/>
          <a:p>
            <a:r>
              <a:rPr lang="ru-RU" sz="1200" i="1" dirty="0"/>
              <a:t>(продолжение таблицы на слайде 25)</a:t>
            </a:r>
          </a:p>
        </p:txBody>
      </p:sp>
    </p:spTree>
    <p:extLst>
      <p:ext uri="{BB962C8B-B14F-4D97-AF65-F5344CB8AC3E}">
        <p14:creationId xmlns:p14="http://schemas.microsoft.com/office/powerpoint/2010/main" val="1225172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D73B6D7-FAD4-4675-ACEE-14C8FA15076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A83D194-69AB-4F95-82A9-DB954EEF3C2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25</a:t>
            </a:fld>
            <a:endParaRPr lang="ru-RU" dirty="0"/>
          </a:p>
        </p:txBody>
      </p:sp>
      <p:sp>
        <p:nvSpPr>
          <p:cNvPr id="6" name="Заголовок 1">
            <a:extLst>
              <a:ext uri="{FF2B5EF4-FFF2-40B4-BE49-F238E27FC236}">
                <a16:creationId xmlns:a16="http://schemas.microsoft.com/office/drawing/2014/main" id="{2EFCB341-0182-4C29-98A6-5919828CC2A5}"/>
              </a:ext>
            </a:extLst>
          </p:cNvPr>
          <p:cNvSpPr>
            <a:spLocks noGrp="1"/>
          </p:cNvSpPr>
          <p:nvPr>
            <p:ph type="title"/>
          </p:nvPr>
        </p:nvSpPr>
        <p:spPr>
          <a:xfrm>
            <a:off x="845127" y="31761"/>
            <a:ext cx="10826413" cy="384741"/>
          </a:xfrm>
        </p:spPr>
        <p:txBody>
          <a:bodyPr vert="horz" lIns="91440" tIns="45720" rIns="91440" bIns="45720" rtlCol="0" anchor="ctr">
            <a:noAutofit/>
          </a:bodyPr>
          <a:lstStyle/>
          <a:p>
            <a:pPr algn="ctr"/>
            <a:r>
              <a:rPr lang="ru-RU" sz="2400" dirty="0"/>
              <a:t>Информация о межбюджетных трансфертах в 2023 и 2024 году</a:t>
            </a:r>
          </a:p>
        </p:txBody>
      </p:sp>
      <p:sp>
        <p:nvSpPr>
          <p:cNvPr id="8" name="Прямоугольник 7">
            <a:extLst>
              <a:ext uri="{FF2B5EF4-FFF2-40B4-BE49-F238E27FC236}">
                <a16:creationId xmlns:a16="http://schemas.microsoft.com/office/drawing/2014/main" id="{EE60A32D-483E-4CDD-8F84-D59988D7936A}"/>
              </a:ext>
            </a:extLst>
          </p:cNvPr>
          <p:cNvSpPr/>
          <p:nvPr/>
        </p:nvSpPr>
        <p:spPr>
          <a:xfrm>
            <a:off x="11010527" y="302275"/>
            <a:ext cx="847155" cy="276999"/>
          </a:xfrm>
          <a:prstGeom prst="rect">
            <a:avLst/>
          </a:prstGeom>
        </p:spPr>
        <p:txBody>
          <a:bodyPr wrap="none">
            <a:spAutoFit/>
          </a:bodyPr>
          <a:lstStyle/>
          <a:p>
            <a:r>
              <a:rPr lang="ru-RU" sz="1200" dirty="0"/>
              <a:t>(тыс. руб.)</a:t>
            </a:r>
          </a:p>
        </p:txBody>
      </p:sp>
      <p:graphicFrame>
        <p:nvGraphicFramePr>
          <p:cNvPr id="10" name="Таблица 9">
            <a:extLst>
              <a:ext uri="{FF2B5EF4-FFF2-40B4-BE49-F238E27FC236}">
                <a16:creationId xmlns:a16="http://schemas.microsoft.com/office/drawing/2014/main" id="{170FA6F9-749D-4185-8F90-7197342975E1}"/>
              </a:ext>
            </a:extLst>
          </p:cNvPr>
          <p:cNvGraphicFramePr>
            <a:graphicFrameLocks noGrp="1"/>
          </p:cNvGraphicFramePr>
          <p:nvPr>
            <p:extLst>
              <p:ext uri="{D42A27DB-BD31-4B8C-83A1-F6EECF244321}">
                <p14:modId xmlns:p14="http://schemas.microsoft.com/office/powerpoint/2010/main" val="2357672120"/>
              </p:ext>
            </p:extLst>
          </p:nvPr>
        </p:nvGraphicFramePr>
        <p:xfrm>
          <a:off x="228802" y="729240"/>
          <a:ext cx="11658506" cy="5556082"/>
        </p:xfrm>
        <a:graphic>
          <a:graphicData uri="http://schemas.openxmlformats.org/drawingml/2006/table">
            <a:tbl>
              <a:tblPr>
                <a:tableStyleId>{5C22544A-7EE6-4342-B048-85BDC9FD1C3A}</a:tableStyleId>
              </a:tblPr>
              <a:tblGrid>
                <a:gridCol w="9660048">
                  <a:extLst>
                    <a:ext uri="{9D8B030D-6E8A-4147-A177-3AD203B41FA5}">
                      <a16:colId xmlns:a16="http://schemas.microsoft.com/office/drawing/2014/main" val="536101537"/>
                    </a:ext>
                  </a:extLst>
                </a:gridCol>
                <a:gridCol w="1064112">
                  <a:extLst>
                    <a:ext uri="{9D8B030D-6E8A-4147-A177-3AD203B41FA5}">
                      <a16:colId xmlns:a16="http://schemas.microsoft.com/office/drawing/2014/main" val="2594326414"/>
                    </a:ext>
                  </a:extLst>
                </a:gridCol>
                <a:gridCol w="934346">
                  <a:extLst>
                    <a:ext uri="{9D8B030D-6E8A-4147-A177-3AD203B41FA5}">
                      <a16:colId xmlns:a16="http://schemas.microsoft.com/office/drawing/2014/main" val="2223079928"/>
                    </a:ext>
                  </a:extLst>
                </a:gridCol>
              </a:tblGrid>
              <a:tr h="320222">
                <a:tc>
                  <a:txBody>
                    <a:bodyPr/>
                    <a:lstStyle/>
                    <a:p>
                      <a:pPr algn="ctr" fontAlgn="b"/>
                      <a:r>
                        <a:rPr lang="ru-RU" sz="1100" b="1" u="none" strike="noStrike" dirty="0">
                          <a:effectLst/>
                          <a:latin typeface="+mn-lt"/>
                        </a:rPr>
                        <a:t>Наименование доходов</a:t>
                      </a:r>
                      <a:endParaRPr lang="ru-RU" sz="1100" b="1" i="0" u="none" strike="noStrike" dirty="0">
                        <a:effectLst/>
                        <a:latin typeface="+mn-lt"/>
                      </a:endParaRPr>
                    </a:p>
                  </a:txBody>
                  <a:tcPr marL="2422" marR="2422" marT="2422" marB="0" anchor="b"/>
                </a:tc>
                <a:tc>
                  <a:txBody>
                    <a:bodyPr/>
                    <a:lstStyle/>
                    <a:p>
                      <a:pPr algn="ctr" fontAlgn="ctr"/>
                      <a:r>
                        <a:rPr lang="ru-RU" sz="1100" b="1" u="none" strike="noStrike" dirty="0">
                          <a:effectLst/>
                          <a:latin typeface="+mn-lt"/>
                        </a:rPr>
                        <a:t>План                           на 2023 год</a:t>
                      </a:r>
                      <a:endParaRPr lang="ru-RU" sz="1100" b="1" i="0" u="none" strike="noStrike" dirty="0">
                        <a:effectLst/>
                        <a:latin typeface="+mn-lt"/>
                      </a:endParaRPr>
                    </a:p>
                  </a:txBody>
                  <a:tcPr marL="2422" marR="2422" marT="242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b="1" u="none" strike="noStrike" dirty="0">
                          <a:effectLst/>
                          <a:latin typeface="+mn-lt"/>
                        </a:rPr>
                        <a:t>План                           на 2024 год</a:t>
                      </a:r>
                      <a:endParaRPr lang="ru-RU" sz="1100" b="1" i="0" u="none" strike="noStrike" dirty="0">
                        <a:effectLst/>
                        <a:latin typeface="+mn-lt"/>
                      </a:endParaRPr>
                    </a:p>
                  </a:txBody>
                  <a:tcPr marL="2422" marR="2422" marT="2422" marB="0" anchor="ctr"/>
                </a:tc>
                <a:extLst>
                  <a:ext uri="{0D108BD9-81ED-4DB2-BD59-A6C34878D82A}">
                    <a16:rowId xmlns:a16="http://schemas.microsoft.com/office/drawing/2014/main" val="3091655170"/>
                  </a:ext>
                </a:extLst>
              </a:tr>
              <a:tr h="166846">
                <a:tc>
                  <a:txBody>
                    <a:bodyPr/>
                    <a:lstStyle/>
                    <a:p>
                      <a:pPr algn="l" fontAlgn="b"/>
                      <a:r>
                        <a:rPr lang="ru-RU" sz="1100" b="1" i="0" u="none" strike="noStrike" dirty="0">
                          <a:effectLst/>
                          <a:latin typeface="+mn-lt"/>
                        </a:rPr>
                        <a:t>Субвенции от других бюджетов бюджетной системы, в том числе:</a:t>
                      </a:r>
                    </a:p>
                  </a:txBody>
                  <a:tcPr marL="8313" marR="8313" marT="8313" marB="0" anchor="b"/>
                </a:tc>
                <a:tc>
                  <a:txBody>
                    <a:bodyPr/>
                    <a:lstStyle/>
                    <a:p>
                      <a:pPr algn="r" fontAlgn="b"/>
                      <a:r>
                        <a:rPr lang="ru-RU" sz="1100" b="1" i="0" u="none" strike="noStrike" dirty="0">
                          <a:effectLst/>
                          <a:latin typeface="+mn-lt"/>
                        </a:rPr>
                        <a:t>1 907 856,0</a:t>
                      </a:r>
                    </a:p>
                  </a:txBody>
                  <a:tcPr marL="0" marR="0" marT="0" marB="0" anchor="b"/>
                </a:tc>
                <a:tc>
                  <a:txBody>
                    <a:bodyPr/>
                    <a:lstStyle/>
                    <a:p>
                      <a:pPr algn="r" fontAlgn="b"/>
                      <a:r>
                        <a:rPr lang="ru-RU" sz="1100" b="1" i="0" u="none" strike="noStrike" dirty="0">
                          <a:effectLst/>
                          <a:latin typeface="+mn-lt"/>
                        </a:rPr>
                        <a:t>1 917 563,0</a:t>
                      </a:r>
                    </a:p>
                  </a:txBody>
                  <a:tcPr marL="0" marR="0" marT="0" marB="0" anchor="b"/>
                </a:tc>
                <a:extLst>
                  <a:ext uri="{0D108BD9-81ED-4DB2-BD59-A6C34878D82A}">
                    <a16:rowId xmlns:a16="http://schemas.microsoft.com/office/drawing/2014/main" val="4068210654"/>
                  </a:ext>
                </a:extLst>
              </a:tr>
              <a:tr h="794814">
                <a:tc>
                  <a:txBody>
                    <a:bodyPr/>
                    <a:lstStyle/>
                    <a:p>
                      <a:pPr marL="171450" indent="-171450" algn="l" fontAlgn="b">
                        <a:buFont typeface="Wingdings" panose="05000000000000000000" pitchFamily="2" charset="2"/>
                        <a:buChar char="Ø"/>
                      </a:pPr>
                      <a:r>
                        <a:rPr lang="ru-RU" sz="1100" b="0" i="0" u="none" strike="noStrike" dirty="0">
                          <a:effectLst/>
                          <a:latin typeface="+mn-lt"/>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изменения и аннулирования адресов, присвоения наименований элементам улично-дорожной сети (за исключением автомобильных дорог федерального значения, автомобильных дорог регионального или межмуниципального значения, местного значения муниципального района), наименований элементам планировочной структуры, изменения, аннулирования таких наименований, согласования переустройства и перепланировки помещений в многоквартирном доме)</a:t>
                      </a:r>
                    </a:p>
                  </a:txBody>
                  <a:tcPr marL="0" marR="0" marT="0" marB="0" anchor="b"/>
                </a:tc>
                <a:tc>
                  <a:txBody>
                    <a:bodyPr/>
                    <a:lstStyle/>
                    <a:p>
                      <a:pPr marL="0" indent="0" algn="r" fontAlgn="b">
                        <a:buFontTx/>
                        <a:buNone/>
                      </a:pPr>
                      <a:r>
                        <a:rPr lang="ru-RU" sz="1100" b="0" i="0" u="none" strike="noStrike" dirty="0">
                          <a:effectLst/>
                          <a:latin typeface="+mn-lt"/>
                        </a:rPr>
                        <a:t>494,0</a:t>
                      </a:r>
                    </a:p>
                  </a:txBody>
                  <a:tcPr marL="0" marR="0" marT="0" marB="0" anchor="b"/>
                </a:tc>
                <a:tc>
                  <a:txBody>
                    <a:bodyPr/>
                    <a:lstStyle/>
                    <a:p>
                      <a:pPr marL="0" indent="0" algn="r" fontAlgn="b">
                        <a:buFontTx/>
                        <a:buNone/>
                      </a:pPr>
                      <a:r>
                        <a:rPr lang="ru-RU" sz="1100" b="0" i="0" u="none" strike="noStrike" dirty="0">
                          <a:effectLst/>
                          <a:latin typeface="+mn-lt"/>
                        </a:rPr>
                        <a:t>494,0</a:t>
                      </a:r>
                    </a:p>
                  </a:txBody>
                  <a:tcPr marL="0" marR="0" marT="0" marB="0" anchor="b"/>
                </a:tc>
                <a:extLst>
                  <a:ext uri="{0D108BD9-81ED-4DB2-BD59-A6C34878D82A}">
                    <a16:rowId xmlns:a16="http://schemas.microsoft.com/office/drawing/2014/main" val="975791610"/>
                  </a:ext>
                </a:extLst>
              </a:tr>
              <a:tr h="476889">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0" marR="0" marT="0" marB="0" anchor="b"/>
                </a:tc>
                <a:tc>
                  <a:txBody>
                    <a:bodyPr/>
                    <a:lstStyle/>
                    <a:p>
                      <a:pPr marL="0" indent="0" algn="r" fontAlgn="b">
                        <a:buFontTx/>
                        <a:buNone/>
                      </a:pPr>
                      <a:r>
                        <a:rPr lang="ru-RU" sz="1100" b="0" i="0" u="none" strike="noStrike">
                          <a:effectLst/>
                          <a:latin typeface="+mn-lt"/>
                        </a:rPr>
                        <a:t>284,0</a:t>
                      </a:r>
                    </a:p>
                  </a:txBody>
                  <a:tcPr marL="0" marR="0" marT="0" marB="0" anchor="b"/>
                </a:tc>
                <a:tc>
                  <a:txBody>
                    <a:bodyPr/>
                    <a:lstStyle/>
                    <a:p>
                      <a:pPr marL="0" indent="0" algn="r" fontAlgn="b">
                        <a:buFontTx/>
                        <a:buNone/>
                      </a:pPr>
                      <a:r>
                        <a:rPr lang="ru-RU" sz="1100" b="0" i="0" u="none" strike="noStrike" dirty="0">
                          <a:effectLst/>
                          <a:latin typeface="+mn-lt"/>
                        </a:rPr>
                        <a:t>284,0</a:t>
                      </a:r>
                    </a:p>
                  </a:txBody>
                  <a:tcPr marL="0" marR="0" marT="0" marB="0" anchor="b"/>
                </a:tc>
                <a:extLst>
                  <a:ext uri="{0D108BD9-81ED-4DB2-BD59-A6C34878D82A}">
                    <a16:rowId xmlns:a16="http://schemas.microsoft.com/office/drawing/2014/main" val="2744250062"/>
                  </a:ext>
                </a:extLst>
              </a:tr>
              <a:tr h="953777">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a:t>
                      </a:r>
                    </a:p>
                  </a:txBody>
                  <a:tcPr marL="0" marR="0" marT="0" marB="0" anchor="b"/>
                </a:tc>
                <a:tc>
                  <a:txBody>
                    <a:bodyPr/>
                    <a:lstStyle/>
                    <a:p>
                      <a:pPr marL="0" indent="0" algn="r" fontAlgn="b">
                        <a:buFontTx/>
                        <a:buNone/>
                      </a:pPr>
                      <a:r>
                        <a:rPr lang="ru-RU" sz="1100" b="0" i="0" u="none" strike="noStrike">
                          <a:effectLst/>
                          <a:latin typeface="+mn-lt"/>
                        </a:rPr>
                        <a:t>1 613 841,0</a:t>
                      </a:r>
                    </a:p>
                  </a:txBody>
                  <a:tcPr marL="0" marR="0" marT="0" marB="0" anchor="b"/>
                </a:tc>
                <a:tc>
                  <a:txBody>
                    <a:bodyPr/>
                    <a:lstStyle/>
                    <a:p>
                      <a:pPr marL="0" indent="0" algn="r" fontAlgn="b">
                        <a:buFontTx/>
                        <a:buNone/>
                      </a:pPr>
                      <a:r>
                        <a:rPr lang="ru-RU" sz="1100" b="0" i="0" u="none" strike="noStrike" dirty="0">
                          <a:effectLst/>
                          <a:latin typeface="+mn-lt"/>
                        </a:rPr>
                        <a:t>1 613 841,0</a:t>
                      </a:r>
                    </a:p>
                  </a:txBody>
                  <a:tcPr marL="0" marR="0" marT="0" marB="0" anchor="b"/>
                </a:tc>
                <a:extLst>
                  <a:ext uri="{0D108BD9-81ED-4DB2-BD59-A6C34878D82A}">
                    <a16:rowId xmlns:a16="http://schemas.microsoft.com/office/drawing/2014/main" val="1619102335"/>
                  </a:ext>
                </a:extLst>
              </a:tr>
              <a:tr h="1271703">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выполнение передаваемых полномочий субъектов Российской Федерации  ( нафинансовое обеспечение получения гражданами дошкольного образования в частных дошкольных образовательных организациях в Московской области, дошкольного, начального общего, основного общего, среднего общего образования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в Московской области, осуществляющих образовательную деятельность по имеющим государственную аккредитацию основным общеобразовательным программам) </a:t>
                      </a:r>
                    </a:p>
                  </a:txBody>
                  <a:tcPr marL="0" marR="0" marT="0" marB="0" anchor="b"/>
                </a:tc>
                <a:tc>
                  <a:txBody>
                    <a:bodyPr/>
                    <a:lstStyle/>
                    <a:p>
                      <a:pPr marL="0" indent="0" algn="r" fontAlgn="b">
                        <a:buFontTx/>
                        <a:buNone/>
                      </a:pPr>
                      <a:r>
                        <a:rPr lang="ru-RU" sz="1100" b="0" i="0" u="none" strike="noStrike">
                          <a:effectLst/>
                          <a:latin typeface="+mn-lt"/>
                        </a:rPr>
                        <a:t>137 334,0</a:t>
                      </a:r>
                    </a:p>
                  </a:txBody>
                  <a:tcPr marL="0" marR="0" marT="0" marB="0" anchor="b"/>
                </a:tc>
                <a:tc>
                  <a:txBody>
                    <a:bodyPr/>
                    <a:lstStyle/>
                    <a:p>
                      <a:pPr marL="0" indent="0" algn="r" fontAlgn="b">
                        <a:buFontTx/>
                        <a:buNone/>
                      </a:pPr>
                      <a:r>
                        <a:rPr lang="ru-RU" sz="1100" b="0" i="0" u="none" strike="noStrike" dirty="0">
                          <a:effectLst/>
                          <a:latin typeface="+mn-lt"/>
                        </a:rPr>
                        <a:t>137 334,0</a:t>
                      </a:r>
                    </a:p>
                  </a:txBody>
                  <a:tcPr marL="0" marR="0" marT="0" marB="0" anchor="b"/>
                </a:tc>
                <a:extLst>
                  <a:ext uri="{0D108BD9-81ED-4DB2-BD59-A6C34878D82A}">
                    <a16:rowId xmlns:a16="http://schemas.microsoft.com/office/drawing/2014/main" val="4183788075"/>
                  </a:ext>
                </a:extLst>
              </a:tr>
              <a:tr h="317926">
                <a:tc>
                  <a:txBody>
                    <a:bodyPr/>
                    <a:lstStyle/>
                    <a:p>
                      <a:pPr marL="171450" indent="-171450" algn="l" fontAlgn="b">
                        <a:buFont typeface="Wingdings" panose="05000000000000000000" pitchFamily="2" charset="2"/>
                        <a:buChar char="Ø"/>
                      </a:pPr>
                      <a:r>
                        <a:rPr lang="ru-RU" sz="1100" b="0" i="0" u="none" strike="noStrike" dirty="0">
                          <a:effectLst/>
                          <a:latin typeface="+mn-lt"/>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0" marR="0" marT="0" marB="0" anchor="b"/>
                </a:tc>
                <a:tc>
                  <a:txBody>
                    <a:bodyPr/>
                    <a:lstStyle/>
                    <a:p>
                      <a:pPr marL="0" indent="0" algn="r" fontAlgn="b">
                        <a:buFontTx/>
                        <a:buNone/>
                      </a:pPr>
                      <a:r>
                        <a:rPr lang="ru-RU" sz="1100" b="0" i="0" u="none" strike="noStrike">
                          <a:effectLst/>
                          <a:latin typeface="+mn-lt"/>
                        </a:rPr>
                        <a:t>48 223,0</a:t>
                      </a:r>
                    </a:p>
                  </a:txBody>
                  <a:tcPr marL="0" marR="0" marT="0" marB="0" anchor="b"/>
                </a:tc>
                <a:tc>
                  <a:txBody>
                    <a:bodyPr/>
                    <a:lstStyle/>
                    <a:p>
                      <a:pPr marL="0" indent="0" algn="r" fontAlgn="b">
                        <a:buFontTx/>
                        <a:buNone/>
                      </a:pPr>
                      <a:r>
                        <a:rPr lang="ru-RU" sz="1100" b="0" i="0" u="none" strike="noStrike" dirty="0">
                          <a:effectLst/>
                          <a:latin typeface="+mn-lt"/>
                        </a:rPr>
                        <a:t>48 223,0</a:t>
                      </a:r>
                    </a:p>
                  </a:txBody>
                  <a:tcPr marL="0" marR="0" marT="0" marB="0" anchor="b"/>
                </a:tc>
                <a:extLst>
                  <a:ext uri="{0D108BD9-81ED-4DB2-BD59-A6C34878D82A}">
                    <a16:rowId xmlns:a16="http://schemas.microsoft.com/office/drawing/2014/main" val="3238213342"/>
                  </a:ext>
                </a:extLst>
              </a:tr>
              <a:tr h="317926">
                <a:tc>
                  <a:txBody>
                    <a:bodyPr/>
                    <a:lstStyle/>
                    <a:p>
                      <a:pPr marL="171450" indent="-171450" algn="l" fontAlgn="b">
                        <a:buFont typeface="Wingdings" panose="05000000000000000000" pitchFamily="2" charset="2"/>
                        <a:buChar char="Ø"/>
                      </a:pPr>
                      <a:r>
                        <a:rPr lang="ru-RU" sz="1100" b="0" i="0" u="none" strike="noStrike">
                          <a:effectLst/>
                          <a:latin typeface="+mn-lt"/>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a:t>
                      </a:r>
                    </a:p>
                  </a:txBody>
                  <a:tcPr marL="0" marR="0" marT="0" marB="0" anchor="b"/>
                </a:tc>
                <a:tc>
                  <a:txBody>
                    <a:bodyPr/>
                    <a:lstStyle/>
                    <a:p>
                      <a:pPr marL="0" indent="0" algn="r" fontAlgn="b">
                        <a:buFontTx/>
                        <a:buNone/>
                      </a:pPr>
                      <a:r>
                        <a:rPr lang="ru-RU" sz="1100" b="0" i="0" u="none" strike="noStrike">
                          <a:effectLst/>
                          <a:latin typeface="+mn-lt"/>
                        </a:rPr>
                        <a:t>          38 669,0   </a:t>
                      </a:r>
                    </a:p>
                  </a:txBody>
                  <a:tcPr marL="0" marR="0" marT="0" marB="0" anchor="b"/>
                </a:tc>
                <a:tc>
                  <a:txBody>
                    <a:bodyPr/>
                    <a:lstStyle/>
                    <a:p>
                      <a:pPr marL="0" indent="0" algn="r" fontAlgn="b">
                        <a:buFontTx/>
                        <a:buNone/>
                      </a:pPr>
                      <a:r>
                        <a:rPr lang="ru-RU" sz="1100" b="0" i="0" u="none" strike="noStrike" dirty="0">
                          <a:effectLst/>
                          <a:latin typeface="+mn-lt"/>
                        </a:rPr>
                        <a:t>          39 751,0   </a:t>
                      </a:r>
                    </a:p>
                  </a:txBody>
                  <a:tcPr marL="0" marR="0" marT="0" marB="0" anchor="b"/>
                </a:tc>
                <a:extLst>
                  <a:ext uri="{0D108BD9-81ED-4DB2-BD59-A6C34878D82A}">
                    <a16:rowId xmlns:a16="http://schemas.microsoft.com/office/drawing/2014/main" val="1511347847"/>
                  </a:ext>
                </a:extLst>
              </a:tr>
              <a:tr h="219802">
                <a:tc>
                  <a:txBody>
                    <a:bodyPr/>
                    <a:lstStyle/>
                    <a:p>
                      <a:pPr marL="171450" indent="-171450" algn="l" fontAlgn="b">
                        <a:buFont typeface="Wingdings" panose="05000000000000000000" pitchFamily="2" charset="2"/>
                        <a:buChar char="Ø"/>
                      </a:pPr>
                      <a:endParaRPr lang="ru-RU" sz="1000" b="0" i="0" u="none" strike="noStrike" dirty="0">
                        <a:effectLst/>
                        <a:latin typeface="+mn-lt"/>
                      </a:endParaRPr>
                    </a:p>
                  </a:txBody>
                  <a:tcPr marL="8313" marR="8313" marT="8313" marB="0" anchor="b"/>
                </a:tc>
                <a:tc>
                  <a:txBody>
                    <a:bodyPr/>
                    <a:lstStyle/>
                    <a:p>
                      <a:pPr algn="r" fontAlgn="b"/>
                      <a:endParaRPr lang="ru-RU" sz="1000" b="0" i="0" u="none" strike="noStrike">
                        <a:effectLst/>
                        <a:latin typeface="+mn-lt"/>
                      </a:endParaRPr>
                    </a:p>
                  </a:txBody>
                  <a:tcPr marL="8313" marR="8313" marT="8313" marB="0" anchor="b"/>
                </a:tc>
                <a:tc>
                  <a:txBody>
                    <a:bodyPr/>
                    <a:lstStyle/>
                    <a:p>
                      <a:pPr algn="r" fontAlgn="b"/>
                      <a:endParaRPr lang="ru-RU" sz="1000" b="0" i="0" u="none" strike="noStrike" dirty="0">
                        <a:effectLst/>
                        <a:latin typeface="+mn-lt"/>
                      </a:endParaRPr>
                    </a:p>
                  </a:txBody>
                  <a:tcPr marL="8313" marR="8313" marT="8313" marB="0" anchor="b"/>
                </a:tc>
                <a:extLst>
                  <a:ext uri="{0D108BD9-81ED-4DB2-BD59-A6C34878D82A}">
                    <a16:rowId xmlns:a16="http://schemas.microsoft.com/office/drawing/2014/main" val="2986584988"/>
                  </a:ext>
                </a:extLst>
              </a:tr>
              <a:tr h="244183">
                <a:tc>
                  <a:txBody>
                    <a:bodyPr/>
                    <a:lstStyle/>
                    <a:p>
                      <a:pPr algn="l" fontAlgn="b"/>
                      <a:r>
                        <a:rPr lang="ru-RU" sz="1200" b="1" i="0" u="none" strike="noStrike" dirty="0">
                          <a:effectLst/>
                          <a:latin typeface="+mn-lt"/>
                        </a:rPr>
                        <a:t>Иные межбюджетные трансферты</a:t>
                      </a:r>
                    </a:p>
                  </a:txBody>
                  <a:tcPr marL="0" marR="0" marT="0" marB="0" anchor="b"/>
                </a:tc>
                <a:tc>
                  <a:txBody>
                    <a:bodyPr/>
                    <a:lstStyle/>
                    <a:p>
                      <a:pPr algn="r" fontAlgn="b"/>
                      <a:r>
                        <a:rPr lang="ru-RU" sz="1200" b="1" i="0" u="none" strike="noStrike" dirty="0">
                          <a:effectLst/>
                          <a:latin typeface="+mn-lt"/>
                        </a:rPr>
                        <a:t>3 176,0</a:t>
                      </a:r>
                    </a:p>
                  </a:txBody>
                  <a:tcPr marL="0" marR="0" marT="0" marB="0" anchor="b"/>
                </a:tc>
                <a:tc>
                  <a:txBody>
                    <a:bodyPr/>
                    <a:lstStyle/>
                    <a:p>
                      <a:pPr algn="r" fontAlgn="b"/>
                      <a:r>
                        <a:rPr lang="ru-RU" sz="1200" b="0" i="0" u="none" strike="noStrike" dirty="0">
                          <a:effectLst/>
                          <a:latin typeface="+mn-lt"/>
                        </a:rPr>
                        <a:t>0,0</a:t>
                      </a:r>
                    </a:p>
                  </a:txBody>
                  <a:tcPr marL="0" marR="0" marT="0" marB="0" anchor="b"/>
                </a:tc>
                <a:extLst>
                  <a:ext uri="{0D108BD9-81ED-4DB2-BD59-A6C34878D82A}">
                    <a16:rowId xmlns:a16="http://schemas.microsoft.com/office/drawing/2014/main" val="2243662301"/>
                  </a:ext>
                </a:extLst>
              </a:tr>
              <a:tr h="219802">
                <a:tc>
                  <a:txBody>
                    <a:bodyPr/>
                    <a:lstStyle/>
                    <a:p>
                      <a:pPr algn="l" fontAlgn="b"/>
                      <a:r>
                        <a:rPr lang="ru-RU" sz="1100" b="0" i="0" u="none" strike="noStrike" dirty="0">
                          <a:effectLst/>
                          <a:latin typeface="+mn-lt"/>
                        </a:rPr>
                        <a:t>Прочие межбюджетные трансферты, передаваемые бюджетам городских округов (на реализацию отдельных мероприятий муниципальных программ)</a:t>
                      </a:r>
                    </a:p>
                  </a:txBody>
                  <a:tcPr marL="0" marR="0" marT="0" marB="0" anchor="b"/>
                </a:tc>
                <a:tc>
                  <a:txBody>
                    <a:bodyPr/>
                    <a:lstStyle/>
                    <a:p>
                      <a:pPr algn="r" fontAlgn="b"/>
                      <a:r>
                        <a:rPr lang="ru-RU" sz="1100" b="0" i="0" u="none" strike="noStrike" dirty="0">
                          <a:effectLst/>
                          <a:latin typeface="+mn-lt"/>
                        </a:rPr>
                        <a:t>3 176,0</a:t>
                      </a:r>
                    </a:p>
                  </a:txBody>
                  <a:tcPr marL="0" marR="0" marT="0" marB="0" anchor="b"/>
                </a:tc>
                <a:tc>
                  <a:txBody>
                    <a:bodyPr/>
                    <a:lstStyle/>
                    <a:p>
                      <a:pPr algn="r" fontAlgn="b"/>
                      <a:r>
                        <a:rPr lang="ru-RU" sz="1100" b="0" i="0" u="none" strike="noStrike" dirty="0">
                          <a:effectLst/>
                          <a:latin typeface="+mn-lt"/>
                        </a:rPr>
                        <a:t>0,0</a:t>
                      </a:r>
                    </a:p>
                  </a:txBody>
                  <a:tcPr marL="0" marR="0" marT="0" marB="0" anchor="b"/>
                </a:tc>
                <a:extLst>
                  <a:ext uri="{0D108BD9-81ED-4DB2-BD59-A6C34878D82A}">
                    <a16:rowId xmlns:a16="http://schemas.microsoft.com/office/drawing/2014/main" val="735584881"/>
                  </a:ext>
                </a:extLst>
              </a:tr>
            </a:tbl>
          </a:graphicData>
        </a:graphic>
      </p:graphicFrame>
      <p:pic>
        <p:nvPicPr>
          <p:cNvPr id="5" name="Объект 6">
            <a:extLst>
              <a:ext uri="{FF2B5EF4-FFF2-40B4-BE49-F238E27FC236}">
                <a16:creationId xmlns:a16="http://schemas.microsoft.com/office/drawing/2014/main" id="{894A8C66-08FE-40CD-900E-C1240EF874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802" y="98767"/>
            <a:ext cx="760490" cy="342008"/>
          </a:xfrm>
          <a:prstGeom prst="rect">
            <a:avLst/>
          </a:prstGeom>
        </p:spPr>
      </p:pic>
    </p:spTree>
    <p:extLst>
      <p:ext uri="{BB962C8B-B14F-4D97-AF65-F5344CB8AC3E}">
        <p14:creationId xmlns:p14="http://schemas.microsoft.com/office/powerpoint/2010/main" val="1167224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E63860-E0CB-4338-B318-6651646A8FB8}"/>
              </a:ext>
            </a:extLst>
          </p:cNvPr>
          <p:cNvSpPr txBox="1">
            <a:spLocks noChangeArrowheads="1"/>
          </p:cNvSpPr>
          <p:nvPr/>
        </p:nvSpPr>
        <p:spPr bwMode="auto">
          <a:xfrm>
            <a:off x="1200839" y="99589"/>
            <a:ext cx="10721286" cy="1466662"/>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400">
                <a:latin typeface="Century Gothic" panose="020B0502020202020204" pitchFamily="34" charset="0"/>
                <a:ea typeface="+mj-ea"/>
                <a:cs typeface="+mj-cs"/>
              </a:defRPr>
            </a:lvl1pPr>
          </a:lstStyle>
          <a:p>
            <a:r>
              <a:rPr lang="ru-RU" dirty="0"/>
              <a:t>Информация об удельном объеме налоговых и неналоговых доходов бюджета городского округа Долгопрудный в расчете на душу населения в 2021 г. в сравнении с другими муниципальными образованиями Московской области</a:t>
            </a:r>
            <a:endParaRPr lang="ru-RU" altLang="ru-RU" dirty="0"/>
          </a:p>
        </p:txBody>
      </p:sp>
      <p:graphicFrame>
        <p:nvGraphicFramePr>
          <p:cNvPr id="8" name="Таблица 7">
            <a:extLst>
              <a:ext uri="{FF2B5EF4-FFF2-40B4-BE49-F238E27FC236}">
                <a16:creationId xmlns:a16="http://schemas.microsoft.com/office/drawing/2014/main" id="{A6D90AD9-CFF8-412D-9DFD-0BB73AB72D18}"/>
              </a:ext>
            </a:extLst>
          </p:cNvPr>
          <p:cNvGraphicFramePr>
            <a:graphicFrameLocks noGrp="1"/>
          </p:cNvGraphicFramePr>
          <p:nvPr>
            <p:extLst>
              <p:ext uri="{D42A27DB-BD31-4B8C-83A1-F6EECF244321}">
                <p14:modId xmlns:p14="http://schemas.microsoft.com/office/powerpoint/2010/main" val="3157303306"/>
              </p:ext>
            </p:extLst>
          </p:nvPr>
        </p:nvGraphicFramePr>
        <p:xfrm>
          <a:off x="260350" y="2040647"/>
          <a:ext cx="11671300" cy="3806883"/>
        </p:xfrm>
        <a:graphic>
          <a:graphicData uri="http://schemas.openxmlformats.org/drawingml/2006/table">
            <a:tbl>
              <a:tblPr>
                <a:tableStyleId>{D7AC3CCA-C797-4891-BE02-D94E43425B78}</a:tableStyleId>
              </a:tblPr>
              <a:tblGrid>
                <a:gridCol w="2310311">
                  <a:extLst>
                    <a:ext uri="{9D8B030D-6E8A-4147-A177-3AD203B41FA5}">
                      <a16:colId xmlns:a16="http://schemas.microsoft.com/office/drawing/2014/main" val="643613135"/>
                    </a:ext>
                  </a:extLst>
                </a:gridCol>
                <a:gridCol w="1548444">
                  <a:extLst>
                    <a:ext uri="{9D8B030D-6E8A-4147-A177-3AD203B41FA5}">
                      <a16:colId xmlns:a16="http://schemas.microsoft.com/office/drawing/2014/main" val="261675854"/>
                    </a:ext>
                  </a:extLst>
                </a:gridCol>
                <a:gridCol w="1626986">
                  <a:extLst>
                    <a:ext uri="{9D8B030D-6E8A-4147-A177-3AD203B41FA5}">
                      <a16:colId xmlns:a16="http://schemas.microsoft.com/office/drawing/2014/main" val="599130585"/>
                    </a:ext>
                  </a:extLst>
                </a:gridCol>
                <a:gridCol w="1673525">
                  <a:extLst>
                    <a:ext uri="{9D8B030D-6E8A-4147-A177-3AD203B41FA5}">
                      <a16:colId xmlns:a16="http://schemas.microsoft.com/office/drawing/2014/main" val="2107986122"/>
                    </a:ext>
                  </a:extLst>
                </a:gridCol>
                <a:gridCol w="1466490">
                  <a:extLst>
                    <a:ext uri="{9D8B030D-6E8A-4147-A177-3AD203B41FA5}">
                      <a16:colId xmlns:a16="http://schemas.microsoft.com/office/drawing/2014/main" val="168111679"/>
                    </a:ext>
                  </a:extLst>
                </a:gridCol>
                <a:gridCol w="1483744">
                  <a:extLst>
                    <a:ext uri="{9D8B030D-6E8A-4147-A177-3AD203B41FA5}">
                      <a16:colId xmlns:a16="http://schemas.microsoft.com/office/drawing/2014/main" val="381973610"/>
                    </a:ext>
                  </a:extLst>
                </a:gridCol>
                <a:gridCol w="1561800">
                  <a:extLst>
                    <a:ext uri="{9D8B030D-6E8A-4147-A177-3AD203B41FA5}">
                      <a16:colId xmlns:a16="http://schemas.microsoft.com/office/drawing/2014/main" val="566524658"/>
                    </a:ext>
                  </a:extLst>
                </a:gridCol>
              </a:tblGrid>
              <a:tr h="620189">
                <a:tc rowSpan="2">
                  <a:txBody>
                    <a:bodyPr/>
                    <a:lstStyle/>
                    <a:p>
                      <a:pPr marL="0" algn="ctr" defTabSz="914400" rtl="0" eaLnBrk="1" fontAlgn="ctr" latinLnBrk="0" hangingPunct="1"/>
                      <a:r>
                        <a:rPr lang="ru-RU" sz="1600" b="1" u="none" strike="noStrike" kern="1200" dirty="0">
                          <a:solidFill>
                            <a:schemeClr val="tx1"/>
                          </a:solidFill>
                          <a:effectLst>
                            <a:outerShdw blurRad="38100" dist="38100" dir="2700000" algn="tl">
                              <a:srgbClr val="000000">
                                <a:alpha val="43137"/>
                              </a:srgbClr>
                            </a:outerShdw>
                          </a:effectLst>
                          <a:latin typeface="+mn-lt"/>
                          <a:ea typeface="+mn-ea"/>
                          <a:cs typeface="+mn-cs"/>
                        </a:rPr>
                        <a:t>Виды доходов</a:t>
                      </a:r>
                    </a:p>
                  </a:txBody>
                  <a:tcPr marL="7507" marR="7507" marT="7507" marB="0" anchor="ctr">
                    <a:solidFill>
                      <a:schemeClr val="accent6">
                        <a:lumMod val="60000"/>
                        <a:lumOff val="40000"/>
                      </a:schemeClr>
                    </a:solidFill>
                  </a:tcPr>
                </a:tc>
                <a:tc rowSpan="2">
                  <a:txBody>
                    <a:bodyPr/>
                    <a:lstStyle/>
                    <a:p>
                      <a:pPr marL="0" algn="ctr" defTabSz="914400" rtl="0" eaLnBrk="1" fontAlgn="ctr" latinLnBrk="0" hangingPunct="1"/>
                      <a:r>
                        <a:rPr lang="ru-RU" sz="1600" b="1"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Долгопрудный</a:t>
                      </a:r>
                    </a:p>
                  </a:txBody>
                  <a:tcPr marL="7507" marR="7507" marT="7507" marB="0" anchor="ctr">
                    <a:solidFill>
                      <a:schemeClr val="accent6">
                        <a:lumMod val="60000"/>
                        <a:lumOff val="40000"/>
                      </a:schemeClr>
                    </a:solidFill>
                  </a:tcPr>
                </a:tc>
                <a:tc gridSpan="5">
                  <a:txBody>
                    <a:bodyPr/>
                    <a:lstStyle/>
                    <a:p>
                      <a:pPr marL="0" algn="ctr" defTabSz="914400" rtl="0" eaLnBrk="1" fontAlgn="ctr" latinLnBrk="0" hangingPunct="1"/>
                      <a:r>
                        <a:rPr lang="ru-RU" sz="1600" b="1" u="none" strike="noStrike" kern="1200" dirty="0">
                          <a:solidFill>
                            <a:schemeClr val="tx1"/>
                          </a:solidFill>
                          <a:effectLst>
                            <a:outerShdw blurRad="38100" dist="38100" dir="2700000" algn="tl">
                              <a:srgbClr val="000000">
                                <a:alpha val="43137"/>
                              </a:srgbClr>
                            </a:outerShdw>
                          </a:effectLst>
                          <a:latin typeface="+mn-lt"/>
                          <a:ea typeface="+mn-ea"/>
                          <a:cs typeface="+mn-cs"/>
                        </a:rPr>
                        <a:t>В сравнении с другими муниципальными образованиями Московской области</a:t>
                      </a:r>
                    </a:p>
                  </a:txBody>
                  <a:tcPr marL="7507" marR="7507" marT="7507" marB="0" anchor="ctr">
                    <a:solidFill>
                      <a:schemeClr val="accent6">
                        <a:lumMod val="60000"/>
                        <a:lumOff val="4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74904366"/>
                  </a:ext>
                </a:extLst>
              </a:tr>
              <a:tr h="1783319">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1800"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Жуковский</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marL="0" algn="ctr" defTabSz="914400" rtl="0" eaLnBrk="1" fontAlgn="ctr" latinLnBrk="0" hangingPunct="1"/>
                      <a:r>
                        <a:rPr lang="ru-RU" sz="1800"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Балашиха</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marL="0" algn="ctr" defTabSz="914400" rtl="0" eaLnBrk="1" fontAlgn="ctr" latinLnBrk="0" hangingPunct="1"/>
                      <a:r>
                        <a:rPr lang="ru-RU" sz="1800"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Реутов</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marL="0" algn="ctr" defTabSz="914400" rtl="0" eaLnBrk="1" fontAlgn="ctr" latinLnBrk="0" hangingPunct="1"/>
                      <a:r>
                        <a:rPr lang="ru-RU" sz="1800"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Люберцы</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marL="0" algn="ctr" defTabSz="914400" rtl="0" eaLnBrk="1" fontAlgn="ctr" latinLnBrk="0" hangingPunct="1"/>
                      <a:r>
                        <a:rPr lang="ru-RU" sz="1800" u="none" strike="noStrike" kern="1200" dirty="0">
                          <a:solidFill>
                            <a:schemeClr val="tx1"/>
                          </a:solidFill>
                          <a:effectLst>
                            <a:outerShdw blurRad="38100" dist="38100" dir="2700000" algn="tl">
                              <a:srgbClr val="000000">
                                <a:alpha val="43137"/>
                              </a:srgbClr>
                            </a:outerShdw>
                          </a:effectLst>
                          <a:latin typeface="+mn-lt"/>
                          <a:ea typeface="+mn-ea"/>
                          <a:cs typeface="+mn-cs"/>
                        </a:rPr>
                        <a:t>Городской округ Королев</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val="2634160387"/>
                  </a:ext>
                </a:extLst>
              </a:tr>
              <a:tr h="413001">
                <a:tc>
                  <a:txBody>
                    <a:bodyPr/>
                    <a:lstStyle/>
                    <a:p>
                      <a:pPr marL="0" algn="l" defTabSz="914400" rtl="0" eaLnBrk="1" fontAlgn="ctr" latinLnBrk="0" hangingPunct="1"/>
                      <a:r>
                        <a:rPr lang="ru-RU" sz="1600" u="none" strike="noStrike" kern="1200" dirty="0">
                          <a:solidFill>
                            <a:schemeClr val="tx1"/>
                          </a:solidFill>
                          <a:effectLst>
                            <a:outerShdw blurRad="38100" dist="38100" dir="2700000" algn="tl">
                              <a:srgbClr val="000000">
                                <a:alpha val="43137"/>
                              </a:srgbClr>
                            </a:outerShdw>
                          </a:effectLst>
                          <a:latin typeface="+mn-lt"/>
                          <a:ea typeface="+mn-ea"/>
                          <a:cs typeface="+mn-cs"/>
                        </a:rPr>
                        <a:t>Всего, в том числе</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effectLst>
                            <a:outerShdw blurRad="38100" dist="38100" dir="2700000" algn="tl">
                              <a:srgbClr val="000000">
                                <a:alpha val="43137"/>
                              </a:srgbClr>
                            </a:outerShdw>
                          </a:effectLst>
                          <a:latin typeface="+mn-lt"/>
                        </a:rPr>
                        <a:t>38 996,5</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38 218,5</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35 159,1</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42 674,9</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37 480,5</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36 966,4</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val="3007628279"/>
                  </a:ext>
                </a:extLst>
              </a:tr>
              <a:tr h="413001">
                <a:tc>
                  <a:txBody>
                    <a:bodyPr/>
                    <a:lstStyle/>
                    <a:p>
                      <a:pPr marL="0" algn="l" defTabSz="914400" rtl="0" eaLnBrk="1" fontAlgn="ctr" latinLnBrk="0" hangingPunct="1"/>
                      <a:r>
                        <a:rPr lang="ru-RU" sz="1600" u="none" strike="noStrike" kern="1200" dirty="0">
                          <a:solidFill>
                            <a:schemeClr val="tx1"/>
                          </a:solidFill>
                          <a:effectLst>
                            <a:outerShdw blurRad="38100" dist="38100" dir="2700000" algn="tl">
                              <a:srgbClr val="000000">
                                <a:alpha val="43137"/>
                              </a:srgbClr>
                            </a:outerShdw>
                          </a:effectLst>
                          <a:latin typeface="+mn-lt"/>
                          <a:ea typeface="+mn-ea"/>
                          <a:cs typeface="+mn-cs"/>
                        </a:rPr>
                        <a:t>     Налоговые и неналоговые доходы</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effectLst>
                            <a:outerShdw blurRad="38100" dist="38100" dir="2700000" algn="tl">
                              <a:srgbClr val="000000">
                                <a:alpha val="43137"/>
                              </a:srgbClr>
                            </a:outerShdw>
                          </a:effectLst>
                          <a:latin typeface="+mn-lt"/>
                        </a:rPr>
                        <a:t>20 234,3</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21 035,2</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14 505,8</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17 290,</a:t>
                      </a:r>
                      <a:r>
                        <a:rPr lang="en-US" sz="1600" b="0" i="0" u="none" strike="noStrike" dirty="0">
                          <a:solidFill>
                            <a:srgbClr val="000000"/>
                          </a:solidFill>
                          <a:effectLst>
                            <a:outerShdw blurRad="38100" dist="38100" dir="2700000" algn="tl">
                              <a:srgbClr val="000000">
                                <a:alpha val="43137"/>
                              </a:srgbClr>
                            </a:outerShdw>
                          </a:effectLst>
                          <a:latin typeface="+mn-lt"/>
                        </a:rPr>
                        <a:t>3</a:t>
                      </a:r>
                      <a:endParaRPr lang="ru-RU" sz="1600" b="0" i="0" u="none" strike="noStrike" dirty="0">
                        <a:solidFill>
                          <a:srgbClr val="000000"/>
                        </a:solidFill>
                        <a:effectLst>
                          <a:outerShdw blurRad="38100" dist="38100" dir="2700000" algn="tl">
                            <a:srgbClr val="000000">
                              <a:alpha val="43137"/>
                            </a:srgbClr>
                          </a:outerShdw>
                        </a:effectLst>
                        <a:latin typeface="+mn-lt"/>
                      </a:endParaRP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a:solidFill>
                            <a:srgbClr val="000000"/>
                          </a:solidFill>
                          <a:effectLst>
                            <a:outerShdw blurRad="38100" dist="38100" dir="2700000" algn="tl">
                              <a:srgbClr val="000000">
                                <a:alpha val="43137"/>
                              </a:srgbClr>
                            </a:outerShdw>
                          </a:effectLst>
                          <a:latin typeface="+mn-lt"/>
                        </a:rPr>
                        <a:t>18 078,5</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18 184,</a:t>
                      </a:r>
                      <a:r>
                        <a:rPr lang="en-US" sz="1600" b="0" i="0" u="none" strike="noStrike" dirty="0">
                          <a:solidFill>
                            <a:srgbClr val="000000"/>
                          </a:solidFill>
                          <a:effectLst>
                            <a:outerShdw blurRad="38100" dist="38100" dir="2700000" algn="tl">
                              <a:srgbClr val="000000">
                                <a:alpha val="43137"/>
                              </a:srgbClr>
                            </a:outerShdw>
                          </a:effectLst>
                          <a:latin typeface="+mn-lt"/>
                        </a:rPr>
                        <a:t>1</a:t>
                      </a:r>
                      <a:endParaRPr lang="ru-RU" sz="1600" b="0" i="0" u="none" strike="noStrike" dirty="0">
                        <a:solidFill>
                          <a:srgbClr val="000000"/>
                        </a:solidFill>
                        <a:effectLst>
                          <a:outerShdw blurRad="38100" dist="38100" dir="2700000" algn="tl">
                            <a:srgbClr val="000000">
                              <a:alpha val="43137"/>
                            </a:srgbClr>
                          </a:outerShdw>
                        </a:effectLst>
                        <a:latin typeface="+mn-lt"/>
                      </a:endParaRP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val="2132658298"/>
                  </a:ext>
                </a:extLst>
              </a:tr>
              <a:tr h="413001">
                <a:tc>
                  <a:txBody>
                    <a:bodyPr/>
                    <a:lstStyle/>
                    <a:p>
                      <a:pPr marL="0" algn="l" defTabSz="914400" rtl="0" eaLnBrk="1" fontAlgn="ctr" latinLnBrk="0" hangingPunct="1"/>
                      <a:r>
                        <a:rPr lang="ru-RU" sz="1600" u="none" strike="noStrike" kern="1200" dirty="0">
                          <a:solidFill>
                            <a:schemeClr val="tx1"/>
                          </a:solidFill>
                          <a:effectLst>
                            <a:outerShdw blurRad="38100" dist="38100" dir="2700000" algn="tl">
                              <a:srgbClr val="000000">
                                <a:alpha val="43137"/>
                              </a:srgbClr>
                            </a:outerShdw>
                          </a:effectLst>
                          <a:latin typeface="+mn-lt"/>
                          <a:ea typeface="+mn-ea"/>
                          <a:cs typeface="+mn-cs"/>
                        </a:rPr>
                        <a:t>     Безвозмездные поступления</a:t>
                      </a:r>
                    </a:p>
                  </a:txBody>
                  <a:tcPr marL="7507" marR="7507" marT="7507" marB="0" anchor="ctr">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effectLst>
                            <a:outerShdw blurRad="38100" dist="38100" dir="2700000" algn="tl">
                              <a:srgbClr val="000000">
                                <a:alpha val="43137"/>
                              </a:srgbClr>
                            </a:outerShdw>
                          </a:effectLst>
                          <a:latin typeface="+mn-lt"/>
                        </a:rPr>
                        <a:t>18 762,2</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17 183,</a:t>
                      </a:r>
                      <a:r>
                        <a:rPr lang="en-US" sz="1600" b="0" i="0" u="none" strike="noStrike" dirty="0">
                          <a:solidFill>
                            <a:srgbClr val="000000"/>
                          </a:solidFill>
                          <a:effectLst>
                            <a:outerShdw blurRad="38100" dist="38100" dir="2700000" algn="tl">
                              <a:srgbClr val="000000">
                                <a:alpha val="43137"/>
                              </a:srgbClr>
                            </a:outerShdw>
                          </a:effectLst>
                          <a:latin typeface="+mn-lt"/>
                        </a:rPr>
                        <a:t>3</a:t>
                      </a:r>
                      <a:endParaRPr lang="ru-RU" sz="1600" b="0" i="0" u="none" strike="noStrike" dirty="0">
                        <a:solidFill>
                          <a:srgbClr val="000000"/>
                        </a:solidFill>
                        <a:effectLst>
                          <a:outerShdw blurRad="38100" dist="38100" dir="2700000" algn="tl">
                            <a:srgbClr val="000000">
                              <a:alpha val="43137"/>
                            </a:srgbClr>
                          </a:outerShdw>
                        </a:effectLst>
                        <a:latin typeface="+mn-lt"/>
                      </a:endParaRP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20 653,3</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25 384,6</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19 402,0</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tc>
                  <a:txBody>
                    <a:bodyPr/>
                    <a:lstStyle/>
                    <a:p>
                      <a:pPr algn="ctr" fontAlgn="b"/>
                      <a:r>
                        <a:rPr lang="ru-RU" sz="1600" b="0" i="0" u="none" strike="noStrike" dirty="0">
                          <a:solidFill>
                            <a:srgbClr val="000000"/>
                          </a:solidFill>
                          <a:effectLst>
                            <a:outerShdw blurRad="38100" dist="38100" dir="2700000" algn="tl">
                              <a:srgbClr val="000000">
                                <a:alpha val="43137"/>
                              </a:srgbClr>
                            </a:outerShdw>
                          </a:effectLst>
                          <a:latin typeface="+mn-lt"/>
                        </a:rPr>
                        <a:t>18 782,3</a:t>
                      </a:r>
                    </a:p>
                  </a:txBody>
                  <a:tcPr marL="8313" marR="8313" marT="8313" marB="0" anchor="b">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5400000" scaled="1"/>
                      <a:tileRect/>
                    </a:gradFill>
                  </a:tcPr>
                </a:tc>
                <a:extLst>
                  <a:ext uri="{0D108BD9-81ED-4DB2-BD59-A6C34878D82A}">
                    <a16:rowId xmlns:a16="http://schemas.microsoft.com/office/drawing/2014/main" val="3564104191"/>
                  </a:ext>
                </a:extLst>
              </a:tr>
            </a:tbl>
          </a:graphicData>
        </a:graphic>
      </p:graphicFrame>
      <p:sp>
        <p:nvSpPr>
          <p:cNvPr id="2" name="Номер слайда 1">
            <a:extLst>
              <a:ext uri="{FF2B5EF4-FFF2-40B4-BE49-F238E27FC236}">
                <a16:creationId xmlns:a16="http://schemas.microsoft.com/office/drawing/2014/main" id="{6859FC62-C295-4DB5-AD8F-48409AFB40AF}"/>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26</a:t>
            </a:fld>
            <a:endParaRPr lang="ru-RU">
              <a:solidFill>
                <a:schemeClr val="accent6">
                  <a:lumMod val="50000"/>
                </a:schemeClr>
              </a:solidFill>
            </a:endParaRPr>
          </a:p>
        </p:txBody>
      </p:sp>
      <p:pic>
        <p:nvPicPr>
          <p:cNvPr id="9" name="Объект 6">
            <a:extLst>
              <a:ext uri="{FF2B5EF4-FFF2-40B4-BE49-F238E27FC236}">
                <a16:creationId xmlns:a16="http://schemas.microsoft.com/office/drawing/2014/main" id="{4CE1EA3D-EFA5-4559-B462-8E29A4EB25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10" name="Прямоугольник 9">
            <a:extLst>
              <a:ext uri="{FF2B5EF4-FFF2-40B4-BE49-F238E27FC236}">
                <a16:creationId xmlns:a16="http://schemas.microsoft.com/office/drawing/2014/main" id="{BA7F85A3-6402-4BB8-B33E-54D737AF23DE}"/>
              </a:ext>
            </a:extLst>
          </p:cNvPr>
          <p:cNvSpPr/>
          <p:nvPr/>
        </p:nvSpPr>
        <p:spPr>
          <a:xfrm>
            <a:off x="11378257" y="1671316"/>
            <a:ext cx="668901" cy="338554"/>
          </a:xfrm>
          <a:prstGeom prst="rect">
            <a:avLst/>
          </a:prstGeom>
        </p:spPr>
        <p:txBody>
          <a:bodyPr wrap="none">
            <a:spAutoFit/>
          </a:bodyPr>
          <a:lstStyle/>
          <a:p>
            <a:r>
              <a:rPr lang="ru-RU" sz="1600" dirty="0"/>
              <a:t>(руб.)</a:t>
            </a:r>
          </a:p>
        </p:txBody>
      </p:sp>
      <p:sp>
        <p:nvSpPr>
          <p:cNvPr id="11" name="Прямоугольник 10">
            <a:extLst>
              <a:ext uri="{FF2B5EF4-FFF2-40B4-BE49-F238E27FC236}">
                <a16:creationId xmlns:a16="http://schemas.microsoft.com/office/drawing/2014/main" id="{C5F41060-6331-4EC7-BA8A-8CE3DF529DBC}"/>
              </a:ext>
            </a:extLst>
          </p:cNvPr>
          <p:cNvSpPr/>
          <p:nvPr/>
        </p:nvSpPr>
        <p:spPr>
          <a:xfrm>
            <a:off x="211892" y="5906428"/>
            <a:ext cx="11768215" cy="415498"/>
          </a:xfrm>
          <a:prstGeom prst="rect">
            <a:avLst/>
          </a:prstGeom>
        </p:spPr>
        <p:txBody>
          <a:bodyPr wrap="square">
            <a:spAutoFit/>
          </a:bodyPr>
          <a:lstStyle/>
          <a:p>
            <a:r>
              <a:rPr lang="en-US" sz="1050" i="1" dirty="0"/>
              <a:t>(</a:t>
            </a:r>
            <a:r>
              <a:rPr lang="en-US" sz="1050" i="1" dirty="0" err="1"/>
              <a:t>источник</a:t>
            </a:r>
            <a:r>
              <a:rPr lang="en-US" sz="1050" i="1" dirty="0"/>
              <a:t> </a:t>
            </a:r>
            <a:r>
              <a:rPr lang="en-US" sz="1050" i="1" dirty="0" err="1"/>
              <a:t>получ</a:t>
            </a:r>
            <a:r>
              <a:rPr lang="ru-RU" sz="1050" i="1" dirty="0"/>
              <a:t>е</a:t>
            </a:r>
            <a:r>
              <a:rPr lang="en-US" sz="1050" i="1" dirty="0"/>
              <a:t>н</a:t>
            </a:r>
            <a:r>
              <a:rPr lang="ru-RU" sz="1050" i="1" dirty="0"/>
              <a:t>и</a:t>
            </a:r>
            <a:r>
              <a:rPr lang="en-US" sz="1050" i="1" dirty="0"/>
              <a:t>я </a:t>
            </a:r>
            <a:r>
              <a:rPr lang="ru-RU" sz="1050" i="1" dirty="0"/>
              <a:t>и</a:t>
            </a:r>
            <a:r>
              <a:rPr lang="en-US" sz="1050" i="1" dirty="0"/>
              <a:t>н</a:t>
            </a:r>
            <a:r>
              <a:rPr lang="ru-RU" sz="1050" i="1" dirty="0"/>
              <a:t>ф</a:t>
            </a:r>
            <a:r>
              <a:rPr lang="en-US" sz="1050" i="1" dirty="0"/>
              <a:t>о</a:t>
            </a:r>
            <a:r>
              <a:rPr lang="ru-RU" sz="1050" i="1" dirty="0"/>
              <a:t>р</a:t>
            </a:r>
            <a:r>
              <a:rPr lang="en-US" sz="1050" i="1" dirty="0"/>
              <a:t>м</a:t>
            </a:r>
            <a:r>
              <a:rPr lang="ru-RU" sz="1050" i="1" dirty="0"/>
              <a:t>а</a:t>
            </a:r>
            <a:r>
              <a:rPr lang="en-US" sz="1050" i="1" dirty="0"/>
              <a:t>ц</a:t>
            </a:r>
            <a:r>
              <a:rPr lang="ru-RU" sz="1050" i="1" dirty="0"/>
              <a:t>и</a:t>
            </a:r>
            <a:r>
              <a:rPr lang="en-US" sz="1050" i="1" dirty="0"/>
              <a:t>и</a:t>
            </a:r>
            <a:r>
              <a:rPr lang="ru-RU" sz="1050" i="1" dirty="0"/>
              <a:t>: </a:t>
            </a:r>
            <a:r>
              <a:rPr lang="en-US" sz="1050" i="1" dirty="0" err="1"/>
              <a:t>сайт</a:t>
            </a:r>
            <a:r>
              <a:rPr lang="en-US" sz="1050" i="1" dirty="0"/>
              <a:t>”</a:t>
            </a:r>
            <a:r>
              <a:rPr lang="ru-RU" sz="1050" i="1" dirty="0"/>
              <a:t>О</a:t>
            </a:r>
            <a:r>
              <a:rPr lang="en-US" sz="1050" i="1" dirty="0"/>
              <a:t>т</a:t>
            </a:r>
            <a:r>
              <a:rPr lang="ru-RU" sz="1050" i="1" dirty="0"/>
              <a:t>к</a:t>
            </a:r>
            <a:r>
              <a:rPr lang="en-US" sz="1050" i="1" dirty="0"/>
              <a:t>р</a:t>
            </a:r>
            <a:r>
              <a:rPr lang="ru-RU" sz="1050" i="1" dirty="0"/>
              <a:t>ы</a:t>
            </a:r>
            <a:r>
              <a:rPr lang="en-US" sz="1050" i="1" dirty="0"/>
              <a:t>т</a:t>
            </a:r>
            <a:r>
              <a:rPr lang="ru-RU" sz="1050" i="1" dirty="0"/>
              <a:t>ы</a:t>
            </a:r>
            <a:r>
              <a:rPr lang="en-US" sz="1050" i="1" dirty="0"/>
              <a:t>й </a:t>
            </a:r>
            <a:r>
              <a:rPr lang="ru-RU" sz="1050" i="1" dirty="0"/>
              <a:t>б</a:t>
            </a:r>
            <a:r>
              <a:rPr lang="en-US" sz="1050" i="1" dirty="0"/>
              <a:t>ю</a:t>
            </a:r>
            <a:r>
              <a:rPr lang="ru-RU" sz="1050" i="1" dirty="0"/>
              <a:t>д</a:t>
            </a:r>
            <a:r>
              <a:rPr lang="en-US" sz="1050" i="1" dirty="0"/>
              <a:t>ж</a:t>
            </a:r>
            <a:r>
              <a:rPr lang="ru-RU" sz="1050" i="1" dirty="0"/>
              <a:t>е</a:t>
            </a:r>
            <a:r>
              <a:rPr lang="en-US" sz="1050" i="1" dirty="0"/>
              <a:t>т </a:t>
            </a:r>
            <a:r>
              <a:rPr lang="ru-RU" sz="1050" i="1" dirty="0"/>
              <a:t>М</a:t>
            </a:r>
            <a:r>
              <a:rPr lang="en-US" sz="1050" i="1" dirty="0"/>
              <a:t>о</a:t>
            </a:r>
            <a:r>
              <a:rPr lang="ru-RU" sz="1050" i="1" dirty="0"/>
              <a:t>с</a:t>
            </a:r>
            <a:r>
              <a:rPr lang="en-US" sz="1050" i="1" dirty="0"/>
              <a:t>к</a:t>
            </a:r>
            <a:r>
              <a:rPr lang="ru-RU" sz="1050" i="1" dirty="0"/>
              <a:t>о</a:t>
            </a:r>
            <a:r>
              <a:rPr lang="en-US" sz="1050" i="1" dirty="0"/>
              <a:t>в</a:t>
            </a:r>
            <a:r>
              <a:rPr lang="ru-RU" sz="1050" i="1" dirty="0"/>
              <a:t>с</a:t>
            </a:r>
            <a:r>
              <a:rPr lang="en-US" sz="1050" i="1" dirty="0"/>
              <a:t>к</a:t>
            </a:r>
            <a:r>
              <a:rPr lang="ru-RU" sz="1050" i="1" dirty="0"/>
              <a:t>о</a:t>
            </a:r>
            <a:r>
              <a:rPr lang="en-US" sz="1050" i="1" dirty="0"/>
              <a:t>й </a:t>
            </a:r>
            <a:r>
              <a:rPr lang="ru-RU" sz="1050" i="1" dirty="0"/>
              <a:t>о</a:t>
            </a:r>
            <a:r>
              <a:rPr lang="en-US" sz="1050" i="1" dirty="0"/>
              <a:t>б</a:t>
            </a:r>
            <a:r>
              <a:rPr lang="ru-RU" sz="1050" i="1" dirty="0"/>
              <a:t>л</a:t>
            </a:r>
            <a:r>
              <a:rPr lang="en-US" sz="1050" i="1" dirty="0"/>
              <a:t>а</a:t>
            </a:r>
            <a:r>
              <a:rPr lang="ru-RU" sz="1050" i="1" dirty="0"/>
              <a:t>с</a:t>
            </a:r>
            <a:r>
              <a:rPr lang="en-US" sz="1050" i="1" dirty="0"/>
              <a:t>т</a:t>
            </a:r>
            <a:r>
              <a:rPr lang="ru-RU" sz="1050" i="1" dirty="0"/>
              <a:t>и</a:t>
            </a:r>
            <a:r>
              <a:rPr lang="en-US" sz="1050" i="1" dirty="0"/>
              <a:t> </a:t>
            </a:r>
            <a:r>
              <a:rPr lang="ru-RU" sz="1050" i="1" dirty="0"/>
              <a:t>Г</a:t>
            </a:r>
            <a:r>
              <a:rPr lang="en-US" sz="1050" i="1" dirty="0"/>
              <a:t>И</a:t>
            </a:r>
            <a:r>
              <a:rPr lang="ru-RU" sz="1050" i="1" dirty="0"/>
              <a:t>С</a:t>
            </a:r>
            <a:r>
              <a:rPr lang="en-US" sz="1050" i="1" dirty="0"/>
              <a:t> “</a:t>
            </a:r>
            <a:r>
              <a:rPr lang="ru-RU" sz="1050" i="1" dirty="0"/>
              <a:t>Р</a:t>
            </a:r>
            <a:r>
              <a:rPr lang="en-US" sz="1050" i="1" dirty="0"/>
              <a:t>ЭБ МО” </a:t>
            </a:r>
          </a:p>
          <a:p>
            <a:r>
              <a:rPr lang="en-US" sz="1050" i="1" dirty="0"/>
              <a:t>https://budget.mosreg.ru/pasport-moskovskoj-oblasti/spisok-municipalnyx-obrazovanij/pasport-municipalnih-obrazovaniy/osnovnye-parametry-ispolneniya-byudzheta-municipalnogo-obrazovaniya/</a:t>
            </a:r>
            <a:r>
              <a:rPr lang="ru-RU" sz="1050" i="1" dirty="0"/>
              <a:t>)</a:t>
            </a:r>
          </a:p>
        </p:txBody>
      </p:sp>
    </p:spTree>
    <p:extLst>
      <p:ext uri="{BB962C8B-B14F-4D97-AF65-F5344CB8AC3E}">
        <p14:creationId xmlns:p14="http://schemas.microsoft.com/office/powerpoint/2010/main" val="1581436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20000"/>
                <a:lumOff val="80000"/>
              </a:schemeClr>
            </a:gs>
            <a:gs pos="48000">
              <a:schemeClr val="accent6">
                <a:lumMod val="40000"/>
                <a:lumOff val="60000"/>
              </a:schemeClr>
            </a:gs>
            <a:gs pos="77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D4E9-D82F-4937-B966-75BB34EFA638}"/>
              </a:ext>
            </a:extLst>
          </p:cNvPr>
          <p:cNvSpPr>
            <a:spLocks noGrp="1"/>
          </p:cNvSpPr>
          <p:nvPr>
            <p:ph type="title"/>
          </p:nvPr>
        </p:nvSpPr>
        <p:spPr>
          <a:xfrm>
            <a:off x="895044" y="188913"/>
            <a:ext cx="11046130" cy="424732"/>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 ставках налогов</a:t>
            </a:r>
          </a:p>
        </p:txBody>
      </p:sp>
      <p:sp>
        <p:nvSpPr>
          <p:cNvPr id="3" name="Объект 2">
            <a:extLst>
              <a:ext uri="{FF2B5EF4-FFF2-40B4-BE49-F238E27FC236}">
                <a16:creationId xmlns:a16="http://schemas.microsoft.com/office/drawing/2014/main" id="{47BFFA3D-41E7-4407-98F1-9FCD13BCA982}"/>
              </a:ext>
            </a:extLst>
          </p:cNvPr>
          <p:cNvSpPr>
            <a:spLocks noGrp="1"/>
          </p:cNvSpPr>
          <p:nvPr>
            <p:ph sz="half" idx="1"/>
          </p:nvPr>
        </p:nvSpPr>
        <p:spPr>
          <a:xfrm>
            <a:off x="108644" y="729355"/>
            <a:ext cx="5872425" cy="6057995"/>
          </a:xfrm>
        </p:spPr>
        <p:txBody>
          <a:bodyPr>
            <a:noAutofit/>
          </a:bodyPr>
          <a:lstStyle/>
          <a:p>
            <a:pPr marL="0" indent="0" algn="ctr">
              <a:buNone/>
            </a:pPr>
            <a:r>
              <a:rPr lang="ru-RU" sz="1400" b="1" dirty="0"/>
              <a:t>Налог на имущество </a:t>
            </a:r>
          </a:p>
          <a:p>
            <a:pPr marL="0" indent="0">
              <a:buNone/>
            </a:pPr>
            <a:r>
              <a:rPr lang="ru-RU" sz="1100" dirty="0"/>
              <a:t>В соответствии с главой 32 Налогового кодекса Российской Федерации, решением Совета депутатов </a:t>
            </a:r>
            <a:r>
              <a:rPr lang="ru-RU" sz="1100" dirty="0" err="1"/>
              <a:t>г.Долгопрудного</a:t>
            </a:r>
            <a:r>
              <a:rPr lang="ru-RU" sz="1100" dirty="0"/>
              <a:t> от 19.11.2014 № 24-нр «О налоге на имущество физических лиц на территории городского округа Долгопрудный» определены </a:t>
            </a:r>
            <a:r>
              <a:rPr lang="ru-RU" sz="1100" b="1" dirty="0"/>
              <a:t>налоговые ставки в процентах от кадастровой стоимости:</a:t>
            </a:r>
          </a:p>
          <a:p>
            <a:r>
              <a:rPr lang="ru-RU" sz="1100" b="1" dirty="0"/>
              <a:t>Объектов налогообложения, кадастровая стоимость каждого из которых не превышает 300 млн. рублей:</a:t>
            </a:r>
          </a:p>
          <a:p>
            <a:pPr>
              <a:spcBef>
                <a:spcPts val="0"/>
              </a:spcBef>
              <a:buFont typeface="Wingdings" panose="05000000000000000000" pitchFamily="2" charset="2"/>
              <a:buChar char="Ø"/>
            </a:pPr>
            <a:r>
              <a:rPr lang="ru-RU" sz="1100" dirty="0"/>
              <a:t>Квартиры, части квартир, комнаты - 0,1 %.</a:t>
            </a:r>
          </a:p>
          <a:p>
            <a:pPr>
              <a:spcBef>
                <a:spcPts val="0"/>
              </a:spcBef>
              <a:buFont typeface="Wingdings" panose="05000000000000000000" pitchFamily="2" charset="2"/>
              <a:buChar char="Ø"/>
            </a:pPr>
            <a:r>
              <a:rPr lang="ru-RU" sz="1100" dirty="0"/>
              <a:t>Жилые дома, части жилых домов - 0,3 %.</a:t>
            </a:r>
          </a:p>
          <a:p>
            <a:pPr>
              <a:spcBef>
                <a:spcPts val="0"/>
              </a:spcBef>
              <a:buFont typeface="Wingdings" panose="05000000000000000000" pitchFamily="2" charset="2"/>
              <a:buChar char="Ø"/>
            </a:pPr>
            <a:r>
              <a:rPr lang="ru-RU" sz="1100" dirty="0"/>
              <a:t>Объекты незавершенного строительства в случае, если проектируемым назначением таких объектов является жилой дом, - 0,3 %.</a:t>
            </a:r>
          </a:p>
          <a:p>
            <a:pPr>
              <a:spcBef>
                <a:spcPts val="0"/>
              </a:spcBef>
              <a:buFont typeface="Wingdings" panose="05000000000000000000" pitchFamily="2" charset="2"/>
              <a:buChar char="Ø"/>
            </a:pPr>
            <a:r>
              <a:rPr lang="ru-RU" sz="1100" dirty="0"/>
              <a:t>Единые недвижимые комплексы, в состав которых входит хотя бы один жилой дом - 0,3 %.</a:t>
            </a:r>
          </a:p>
          <a:p>
            <a:pPr>
              <a:spcBef>
                <a:spcPts val="0"/>
              </a:spcBef>
              <a:buFont typeface="Wingdings" panose="05000000000000000000" pitchFamily="2" charset="2"/>
              <a:buChar char="Ø"/>
            </a:pPr>
            <a:r>
              <a:rPr lang="ru-RU" sz="1100" dirty="0"/>
              <a:t>Гаражи и </a:t>
            </a:r>
            <a:r>
              <a:rPr lang="ru-RU" sz="1100" dirty="0" err="1"/>
              <a:t>машино</a:t>
            </a:r>
            <a:r>
              <a:rPr lang="ru-RU" sz="1100" dirty="0"/>
              <a:t>-места, в том числе расположенные в объектах налогообложения, указанных в подпункте 2 пункта 2 статьи 406 Налогового кодекса Российской Федерации - 0,3 %.</a:t>
            </a:r>
          </a:p>
          <a:p>
            <a:pPr>
              <a:spcBef>
                <a:spcPts val="0"/>
              </a:spcBef>
              <a:buFont typeface="Wingdings" panose="05000000000000000000" pitchFamily="2" charset="2"/>
              <a:buChar char="Ø"/>
            </a:pPr>
            <a:r>
              <a:rPr lang="ru-RU" sz="1100" dirty="0"/>
              <a:t>Хозяйственные строения или сооружения, площадь каждого из которых не превышает 50 квадратных метров и которые расположены на земельных участках для ведения личного подсобного хозяйства, огородничества, садоводства или индивидуального жилищного строительства, - 0,3 %.</a:t>
            </a:r>
          </a:p>
          <a:p>
            <a:r>
              <a:rPr lang="ru-RU" sz="1100" b="1" dirty="0"/>
              <a:t>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a:t>
            </a:r>
            <a:r>
              <a:rPr lang="ru-RU" sz="1100" dirty="0"/>
              <a:t>, - в 2015 году - 1,5 %, в 2016 году - 2 %; в 2017 году - 1,5 %; в 2018 году и последующие годы - 2 %.</a:t>
            </a:r>
          </a:p>
          <a:p>
            <a:r>
              <a:rPr lang="ru-RU" sz="1100" b="1" dirty="0"/>
              <a:t>Объектов налогообложения, кадастровая стоимость каждого из которых превышает 300 млн. рублей, </a:t>
            </a:r>
            <a:r>
              <a:rPr lang="ru-RU" sz="1100" dirty="0"/>
              <a:t>- 2 %.</a:t>
            </a:r>
          </a:p>
          <a:p>
            <a:r>
              <a:rPr lang="ru-RU" sz="1100" b="1" dirty="0"/>
              <a:t>Прочих объектов налогообложения </a:t>
            </a:r>
            <a:r>
              <a:rPr lang="ru-RU" sz="1100" dirty="0"/>
              <a:t>- 0,5 %.</a:t>
            </a:r>
          </a:p>
          <a:p>
            <a:endParaRPr lang="ru-RU" sz="1150" dirty="0"/>
          </a:p>
        </p:txBody>
      </p:sp>
      <p:sp>
        <p:nvSpPr>
          <p:cNvPr id="4" name="Объект 3">
            <a:extLst>
              <a:ext uri="{FF2B5EF4-FFF2-40B4-BE49-F238E27FC236}">
                <a16:creationId xmlns:a16="http://schemas.microsoft.com/office/drawing/2014/main" id="{9666DD3F-5CFA-438A-AB0E-70A181A22CA5}"/>
              </a:ext>
            </a:extLst>
          </p:cNvPr>
          <p:cNvSpPr>
            <a:spLocks noGrp="1"/>
          </p:cNvSpPr>
          <p:nvPr>
            <p:ph sz="half" idx="2"/>
          </p:nvPr>
        </p:nvSpPr>
        <p:spPr>
          <a:xfrm>
            <a:off x="6210932" y="620713"/>
            <a:ext cx="5730242" cy="5872175"/>
          </a:xfrm>
        </p:spPr>
        <p:txBody>
          <a:bodyPr>
            <a:noAutofit/>
          </a:bodyPr>
          <a:lstStyle/>
          <a:p>
            <a:pPr marL="0" indent="0" algn="ctr">
              <a:buNone/>
            </a:pPr>
            <a:r>
              <a:rPr lang="ru-RU" sz="1400" b="1" dirty="0"/>
              <a:t>Земельный налог</a:t>
            </a:r>
          </a:p>
          <a:p>
            <a:pPr marL="0" indent="0">
              <a:buNone/>
            </a:pPr>
            <a:r>
              <a:rPr lang="ru-RU" sz="1050" dirty="0"/>
              <a:t>В соответствии с главой 31 Налогового кодекса Российской Федерации, решением Совета депутатов </a:t>
            </a:r>
            <a:r>
              <a:rPr lang="ru-RU" sz="1050" dirty="0" err="1"/>
              <a:t>г.Долгопрудного</a:t>
            </a:r>
            <a:r>
              <a:rPr lang="ru-RU" sz="1050" dirty="0"/>
              <a:t> от 22.06.2012 № 95-нр «О земельном налоге на территории городского округа Долгопрудный» определены </a:t>
            </a:r>
            <a:r>
              <a:rPr lang="ru-RU" sz="1050" b="1" dirty="0"/>
              <a:t>налоговые ставки в процентах от кадастровой стоимости земельных участков:</a:t>
            </a:r>
          </a:p>
          <a:p>
            <a:r>
              <a:rPr lang="ru-RU" sz="1050" b="1" dirty="0"/>
              <a:t>0,3 % в отношении земельных участков:</a:t>
            </a:r>
          </a:p>
          <a:p>
            <a:pPr>
              <a:buFont typeface="Wingdings" panose="05000000000000000000" pitchFamily="2" charset="2"/>
              <a:buChar char="Ø"/>
            </a:pPr>
            <a:r>
              <a:rPr lang="ru-RU" sz="1050" dirty="0"/>
              <a:t>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a:t>
            </a:r>
          </a:p>
          <a:p>
            <a:pPr>
              <a:buFont typeface="Wingdings" panose="05000000000000000000" pitchFamily="2" charset="2"/>
              <a:buChar char="Ø"/>
            </a:pPr>
            <a:r>
              <a:rPr lang="ru-RU" sz="1050" dirty="0"/>
              <a:t>занятых жилищным фондом (за исключением земельных участков, занятых индивидуальными жилыми домами)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объектам инженерной инфраструктуры жилищно-коммунального комплекса) или приобретенных (предоставленных) для жилищного строительства (за исключением приобретенных (предоставленных) для индивидуального жилищного строительства);</a:t>
            </a:r>
          </a:p>
          <a:p>
            <a:pPr>
              <a:buFont typeface="Wingdings" panose="05000000000000000000" pitchFamily="2" charset="2"/>
              <a:buChar char="Ø"/>
            </a:pPr>
            <a:r>
              <a:rPr lang="ru-RU" sz="1050" dirty="0"/>
              <a:t>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r>
              <a:rPr lang="ru-RU" sz="1050" b="1" dirty="0"/>
              <a:t>0,2 % в отношении земельных участков:</a:t>
            </a:r>
          </a:p>
          <a:p>
            <a:pPr>
              <a:buFont typeface="Wingdings" panose="05000000000000000000" pitchFamily="2" charset="2"/>
              <a:buChar char="Ø"/>
            </a:pPr>
            <a:r>
              <a:rPr lang="ru-RU" sz="1050" dirty="0"/>
              <a:t>занятых индивидуальными жилыми домами или приобретенных (предоставленных) для индивидуального жилищного строительства и личного подсобного хозяйства (за исключением земельных участков, приобретенных (предоставленных) для индивидуального жилищного строительства, личного подсобного хозяйства, используемых в предпринимательской деятельности).</a:t>
            </a:r>
          </a:p>
          <a:p>
            <a:r>
              <a:rPr lang="ru-RU" sz="1050" b="1" dirty="0"/>
              <a:t>0,25 % в отношении земельных участков:</a:t>
            </a:r>
          </a:p>
          <a:p>
            <a:pPr>
              <a:buFont typeface="Wingdings" panose="05000000000000000000" pitchFamily="2" charset="2"/>
              <a:buChar char="Ø"/>
            </a:pPr>
            <a:r>
              <a:rPr lang="ru-RU" sz="1050" dirty="0"/>
              <a:t>не используемых в предпринимательской деятельности, приобретенных (предоставленных) для ведения садоводства или огородничества, а также земельных участков общего назначения, предусмотренных Федеральным законом от 29 июля 2017 года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r>
              <a:rPr lang="ru-RU" sz="1050" b="1" dirty="0"/>
              <a:t>1,5 % в отношении прочих земельных участков.</a:t>
            </a:r>
          </a:p>
        </p:txBody>
      </p:sp>
      <p:sp>
        <p:nvSpPr>
          <p:cNvPr id="5" name="Номер слайда 4">
            <a:extLst>
              <a:ext uri="{FF2B5EF4-FFF2-40B4-BE49-F238E27FC236}">
                <a16:creationId xmlns:a16="http://schemas.microsoft.com/office/drawing/2014/main" id="{CFD87070-E5A5-427B-9BE8-DF26682B2B13}"/>
              </a:ext>
            </a:extLst>
          </p:cNvPr>
          <p:cNvSpPr>
            <a:spLocks noGrp="1"/>
          </p:cNvSpPr>
          <p:nvPr>
            <p:ph type="sldNum" sz="quarter" idx="12"/>
          </p:nvPr>
        </p:nvSpPr>
        <p:spPr/>
        <p:txBody>
          <a:bodyPr/>
          <a:lstStyle/>
          <a:p>
            <a:fld id="{E4EB6E89-BA87-4003-BD23-6BDF40F3EBED}" type="slidenum">
              <a:rPr lang="ru-RU" smtClean="0"/>
              <a:pPr/>
              <a:t>27</a:t>
            </a:fld>
            <a:endParaRPr lang="ru-RU"/>
          </a:p>
        </p:txBody>
      </p:sp>
      <p:pic>
        <p:nvPicPr>
          <p:cNvPr id="7" name="Объект 6">
            <a:extLst>
              <a:ext uri="{FF2B5EF4-FFF2-40B4-BE49-F238E27FC236}">
                <a16:creationId xmlns:a16="http://schemas.microsoft.com/office/drawing/2014/main" id="{65217EBB-E8F3-456D-80D3-533CF342F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897670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3803986915"/>
              </p:ext>
            </p:extLst>
          </p:nvPr>
        </p:nvGraphicFramePr>
        <p:xfrm>
          <a:off x="250824" y="1590345"/>
          <a:ext cx="11518681" cy="5180880"/>
        </p:xfrm>
        <a:graphic>
          <a:graphicData uri="http://schemas.openxmlformats.org/drawingml/2006/table">
            <a:tbl>
              <a:tblPr firstRow="1" firstCol="1" bandRow="1" bandCol="1">
                <a:tableStyleId>{5C22544A-7EE6-4342-B048-85BDC9FD1C3A}</a:tableStyleId>
              </a:tblPr>
              <a:tblGrid>
                <a:gridCol w="502999">
                  <a:extLst>
                    <a:ext uri="{9D8B030D-6E8A-4147-A177-3AD203B41FA5}">
                      <a16:colId xmlns:a16="http://schemas.microsoft.com/office/drawing/2014/main" val="1321127670"/>
                    </a:ext>
                  </a:extLst>
                </a:gridCol>
                <a:gridCol w="9400460">
                  <a:extLst>
                    <a:ext uri="{9D8B030D-6E8A-4147-A177-3AD203B41FA5}">
                      <a16:colId xmlns:a16="http://schemas.microsoft.com/office/drawing/2014/main" val="2385509948"/>
                    </a:ext>
                  </a:extLst>
                </a:gridCol>
                <a:gridCol w="1615222">
                  <a:extLst>
                    <a:ext uri="{9D8B030D-6E8A-4147-A177-3AD203B41FA5}">
                      <a16:colId xmlns:a16="http://schemas.microsoft.com/office/drawing/2014/main" val="1121755877"/>
                    </a:ext>
                  </a:extLst>
                </a:gridCol>
              </a:tblGrid>
              <a:tr h="894619">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endParaRPr lang="ru-RU" sz="1050" dirty="0">
                        <a:solidFill>
                          <a:schemeClr val="accent3">
                            <a:lumMod val="50000"/>
                          </a:schemeClr>
                        </a:solidFill>
                        <a:effectLst/>
                      </a:endParaRP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ctr">
                        <a:lnSpc>
                          <a:spcPct val="150000"/>
                        </a:lnSpc>
                        <a:spcAft>
                          <a:spcPts val="0"/>
                        </a:spcAft>
                      </a:pPr>
                      <a:r>
                        <a:rPr lang="ru-RU" sz="1100" dirty="0">
                          <a:solidFill>
                            <a:schemeClr val="accent3">
                              <a:lumMod val="50000"/>
                            </a:schemeClr>
                          </a:solidFill>
                          <a:effectLst/>
                        </a:rPr>
                        <a:t>Установленный размер льготы</a:t>
                      </a:r>
                    </a:p>
                    <a:p>
                      <a:pPr marR="176530" algn="ctr">
                        <a:lnSpc>
                          <a:spcPct val="150000"/>
                        </a:lnSpc>
                        <a:spcAft>
                          <a:spcPts val="0"/>
                        </a:spcAft>
                      </a:pPr>
                      <a:r>
                        <a:rPr lang="ru-RU" sz="1100" dirty="0">
                          <a:solidFill>
                            <a:schemeClr val="accent3">
                              <a:lumMod val="50000"/>
                            </a:schemeClr>
                          </a:solidFill>
                          <a:effectLst/>
                        </a:rPr>
                        <a:t>(% освобождения от уплаты)</a:t>
                      </a:r>
                      <a:endParaRPr lang="ru-RU" sz="12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a:effectLst/>
                        </a:rPr>
                        <a:t>2022 г.</a:t>
                      </a: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a:solidFill>
                            <a:schemeClr val="accent3">
                              <a:lumMod val="50000"/>
                            </a:schemeClr>
                          </a:solidFill>
                          <a:effectLst/>
                        </a:rPr>
                        <a:t>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a:solidFill>
                            <a:schemeClr val="accent3">
                              <a:lumMod val="50000"/>
                            </a:schemeClr>
                          </a:solidFill>
                          <a:effectLst/>
                        </a:rPr>
                        <a:t>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a:solidFill>
                            <a:schemeClr val="accent3">
                              <a:lumMod val="50000"/>
                            </a:schemeClr>
                          </a:solidFill>
                          <a:effectLst/>
                        </a:rPr>
                        <a:t>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Инвалиды 1 и 2 групп, инвалиды с детства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a:solidFill>
                            <a:schemeClr val="accent3">
                              <a:lumMod val="50000"/>
                            </a:schemeClr>
                          </a:solidFill>
                          <a:effectLst/>
                        </a:rPr>
                        <a:t>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имеющие на иждивении трех и более несовершеннолетних детей, совокупный доход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a:solidFill>
                            <a:schemeClr val="accent3">
                              <a:lumMod val="50000"/>
                            </a:schemeClr>
                          </a:solidFill>
                          <a:effectLst/>
                        </a:rPr>
                        <a:t>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Одинокие пенсионеры,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a:effectLst/>
                        </a:rPr>
                        <a:t>100</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Родители детей-инвалидов,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00" dirty="0">
                          <a:solidFill>
                            <a:schemeClr val="accent3">
                              <a:lumMod val="50000"/>
                            </a:schemeClr>
                          </a:solidFill>
                          <a:effectLst/>
                        </a:rPr>
                        <a:t>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339061674"/>
                  </a:ext>
                </a:extLst>
              </a:tr>
              <a:tr h="583211">
                <a:tc>
                  <a:txBody>
                    <a:bodyPr/>
                    <a:lstStyle/>
                    <a:p>
                      <a:pPr marR="176530">
                        <a:lnSpc>
                          <a:spcPct val="150000"/>
                        </a:lnSpc>
                        <a:spcAft>
                          <a:spcPts val="0"/>
                        </a:spcAft>
                      </a:pPr>
                      <a:r>
                        <a:rPr lang="ru-RU" sz="1000" dirty="0">
                          <a:solidFill>
                            <a:schemeClr val="accent3">
                              <a:lumMod val="50000"/>
                            </a:schemeClr>
                          </a:solidFill>
                          <a:effectLst/>
                        </a:rPr>
                        <a:t>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450268105"/>
                  </a:ext>
                </a:extLst>
              </a:tr>
              <a:tr h="327851">
                <a:tc>
                  <a:txBody>
                    <a:bodyPr/>
                    <a:lstStyle/>
                    <a:p>
                      <a:pPr marR="176530">
                        <a:lnSpc>
                          <a:spcPct val="150000"/>
                        </a:lnSpc>
                        <a:spcAft>
                          <a:spcPts val="0"/>
                        </a:spcAft>
                      </a:pPr>
                      <a:r>
                        <a:rPr lang="ru-RU" sz="1000" dirty="0">
                          <a:solidFill>
                            <a:schemeClr val="accent3">
                              <a:lumMod val="50000"/>
                            </a:schemeClr>
                          </a:solidFill>
                          <a:effectLst/>
                        </a:rPr>
                        <a:t>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Налогоплательщики - собственники жилых и нежилых помещений в отношении земельных участков, занятых многоквартирными жилыми домами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728784310"/>
                  </a:ext>
                </a:extLst>
              </a:tr>
              <a:tr h="144491">
                <a:tc>
                  <a:txBody>
                    <a:bodyPr/>
                    <a:lstStyle/>
                    <a:p>
                      <a:pPr marR="176530">
                        <a:lnSpc>
                          <a:spcPct val="150000"/>
                        </a:lnSpc>
                        <a:spcAft>
                          <a:spcPts val="0"/>
                        </a:spcAft>
                      </a:pPr>
                      <a:r>
                        <a:rPr lang="ru-RU" sz="1000" dirty="0">
                          <a:solidFill>
                            <a:schemeClr val="accent3">
                              <a:lumMod val="50000"/>
                            </a:schemeClr>
                          </a:solidFill>
                          <a:effectLst/>
                        </a:rPr>
                        <a:t>10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общего пользования муниципального образования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193005910"/>
                  </a:ext>
                </a:extLst>
              </a:tr>
              <a:tr h="214497">
                <a:tc>
                  <a:txBody>
                    <a:bodyPr/>
                    <a:lstStyle/>
                    <a:p>
                      <a:pPr marR="176530">
                        <a:lnSpc>
                          <a:spcPct val="150000"/>
                        </a:lnSpc>
                        <a:spcAft>
                          <a:spcPts val="0"/>
                        </a:spcAft>
                      </a:pPr>
                      <a:r>
                        <a:rPr lang="ru-RU" sz="1000" dirty="0">
                          <a:solidFill>
                            <a:schemeClr val="accent3">
                              <a:lumMod val="50000"/>
                            </a:schemeClr>
                          </a:solidFill>
                          <a:effectLst/>
                        </a:rPr>
                        <a:t>11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предоставляемые для обеспечения деятельности органов муниципальной власти и муниципального управления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4190322513"/>
                  </a:ext>
                </a:extLst>
              </a:tr>
              <a:tr h="214497">
                <a:tc>
                  <a:txBody>
                    <a:bodyPr/>
                    <a:lstStyle/>
                    <a:p>
                      <a:pPr marR="176530">
                        <a:lnSpc>
                          <a:spcPct val="150000"/>
                        </a:lnSpc>
                        <a:spcAft>
                          <a:spcPts val="0"/>
                        </a:spcAft>
                      </a:pPr>
                      <a:r>
                        <a:rPr lang="ru-RU" sz="1000" dirty="0">
                          <a:solidFill>
                            <a:schemeClr val="accent3">
                              <a:lumMod val="50000"/>
                            </a:schemeClr>
                          </a:solidFill>
                          <a:effectLst/>
                        </a:rPr>
                        <a:t>12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находящиеся в собственности муниципального образования «Город Долгопрудный Московской области»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1349852037"/>
                  </a:ext>
                </a:extLst>
              </a:tr>
              <a:tr h="101144">
                <a:tc>
                  <a:txBody>
                    <a:bodyPr/>
                    <a:lstStyle/>
                    <a:p>
                      <a:pPr marR="176530">
                        <a:lnSpc>
                          <a:spcPct val="150000"/>
                        </a:lnSpc>
                        <a:spcAft>
                          <a:spcPts val="0"/>
                        </a:spcAft>
                      </a:pPr>
                      <a:r>
                        <a:rPr lang="ru-RU" sz="1000" dirty="0">
                          <a:solidFill>
                            <a:schemeClr val="accent3">
                              <a:lumMod val="50000"/>
                            </a:schemeClr>
                          </a:solidFill>
                          <a:effectLst/>
                        </a:rPr>
                        <a:t>13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занятые муниципальным жилищным фондом</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28</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2757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B7CFA8-32C4-41D9-BF96-468E9587C916}"/>
              </a:ext>
            </a:extLst>
          </p:cNvPr>
          <p:cNvSpPr>
            <a:spLocks noGrp="1"/>
          </p:cNvSpPr>
          <p:nvPr>
            <p:ph type="title"/>
          </p:nvPr>
        </p:nvSpPr>
        <p:spPr>
          <a:xfrm>
            <a:off x="900854" y="188913"/>
            <a:ext cx="11123506"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CA10AA28-AAB4-481E-99F2-7AB1C7BCEB9D}"/>
              </a:ext>
            </a:extLst>
          </p:cNvPr>
          <p:cNvGraphicFramePr>
            <a:graphicFrameLocks noGrp="1"/>
          </p:cNvGraphicFramePr>
          <p:nvPr>
            <p:ph idx="1"/>
            <p:extLst>
              <p:ext uri="{D42A27DB-BD31-4B8C-83A1-F6EECF244321}">
                <p14:modId xmlns:p14="http://schemas.microsoft.com/office/powerpoint/2010/main" val="1956322265"/>
              </p:ext>
            </p:extLst>
          </p:nvPr>
        </p:nvGraphicFramePr>
        <p:xfrm>
          <a:off x="250825" y="1564640"/>
          <a:ext cx="11545840" cy="5056044"/>
        </p:xfrm>
        <a:graphic>
          <a:graphicData uri="http://schemas.openxmlformats.org/drawingml/2006/table">
            <a:tbl>
              <a:tblPr firstRow="1" firstCol="1" bandRow="1" bandCol="1">
                <a:tableStyleId>{5C22544A-7EE6-4342-B048-85BDC9FD1C3A}</a:tableStyleId>
              </a:tblPr>
              <a:tblGrid>
                <a:gridCol w="519322">
                  <a:extLst>
                    <a:ext uri="{9D8B030D-6E8A-4147-A177-3AD203B41FA5}">
                      <a16:colId xmlns:a16="http://schemas.microsoft.com/office/drawing/2014/main" val="1178693567"/>
                    </a:ext>
                  </a:extLst>
                </a:gridCol>
                <a:gridCol w="9407491">
                  <a:extLst>
                    <a:ext uri="{9D8B030D-6E8A-4147-A177-3AD203B41FA5}">
                      <a16:colId xmlns:a16="http://schemas.microsoft.com/office/drawing/2014/main" val="476216144"/>
                    </a:ext>
                  </a:extLst>
                </a:gridCol>
                <a:gridCol w="1619027">
                  <a:extLst>
                    <a:ext uri="{9D8B030D-6E8A-4147-A177-3AD203B41FA5}">
                      <a16:colId xmlns:a16="http://schemas.microsoft.com/office/drawing/2014/main" val="67621715"/>
                    </a:ext>
                  </a:extLst>
                </a:gridCol>
              </a:tblGrid>
              <a:tr h="885589">
                <a:tc rowSpan="2">
                  <a:txBody>
                    <a:bodyPr/>
                    <a:lstStyle/>
                    <a:p>
                      <a:pPr marR="176530">
                        <a:lnSpc>
                          <a:spcPct val="150000"/>
                        </a:lnSpc>
                        <a:spcAft>
                          <a:spcPts val="0"/>
                        </a:spcAft>
                      </a:pPr>
                      <a:r>
                        <a:rPr lang="ru-RU" sz="1000" dirty="0">
                          <a:effectLst/>
                        </a:rPr>
                        <a:t> </a:t>
                      </a:r>
                      <a:endParaRPr lang="ru-RU" sz="1000" dirty="0">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20000"/>
                        <a:lumOff val="80000"/>
                      </a:schemeClr>
                    </a:solidFill>
                  </a:tcPr>
                </a:tc>
                <a:tc rowSpan="2">
                  <a:txBody>
                    <a:bodyPr/>
                    <a:lstStyle/>
                    <a:p>
                      <a:pPr marR="176530">
                        <a:lnSpc>
                          <a:spcPct val="150000"/>
                        </a:lnSpc>
                        <a:spcAft>
                          <a:spcPts val="0"/>
                        </a:spcAft>
                      </a:pPr>
                      <a:r>
                        <a:rPr lang="ru-RU" sz="10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ctr">
                        <a:lnSpc>
                          <a:spcPct val="150000"/>
                        </a:lnSpc>
                        <a:spcAft>
                          <a:spcPts val="0"/>
                        </a:spcAft>
                      </a:pPr>
                      <a:r>
                        <a:rPr lang="ru-RU" sz="1050" dirty="0">
                          <a:solidFill>
                            <a:schemeClr val="accent3">
                              <a:lumMod val="50000"/>
                            </a:schemeClr>
                          </a:solidFill>
                          <a:effectLst/>
                        </a:rPr>
                        <a:t>Установленный размер льготы </a:t>
                      </a:r>
                    </a:p>
                    <a:p>
                      <a:pPr marR="176530" algn="ctr">
                        <a:lnSpc>
                          <a:spcPct val="150000"/>
                        </a:lnSpc>
                        <a:spcAft>
                          <a:spcPts val="0"/>
                        </a:spcAft>
                      </a:pPr>
                      <a:r>
                        <a:rPr lang="ru-RU" sz="1050" dirty="0">
                          <a:solidFill>
                            <a:schemeClr val="accent3">
                              <a:lumMod val="50000"/>
                            </a:schemeClr>
                          </a:solidFill>
                          <a:effectLst/>
                        </a:rPr>
                        <a:t>(% освобождения от уплаты)</a:t>
                      </a:r>
                      <a:endParaRPr lang="ru-RU" sz="1050" dirty="0">
                        <a:solidFill>
                          <a:schemeClr val="accent3">
                            <a:lumMod val="50000"/>
                          </a:schemeClr>
                        </a:solidFill>
                        <a:effectLst/>
                        <a:latin typeface="Calibri" panose="020F0502020204030204" pitchFamily="34" charset="0"/>
                        <a:ea typeface="+mn-ea"/>
                        <a:cs typeface="Times New Roman" panose="02020603050405020304" pitchFamily="18" charset="0"/>
                      </a:endParaRPr>
                    </a:p>
                  </a:txBody>
                  <a:tcPr marL="16680" marR="16680" marT="0" marB="0">
                    <a:solidFill>
                      <a:schemeClr val="accent5">
                        <a:lumMod val="40000"/>
                        <a:lumOff val="60000"/>
                      </a:schemeClr>
                    </a:solidFill>
                  </a:tcPr>
                </a:tc>
                <a:extLst>
                  <a:ext uri="{0D108BD9-81ED-4DB2-BD59-A6C34878D82A}">
                    <a16:rowId xmlns:a16="http://schemas.microsoft.com/office/drawing/2014/main" val="2438119487"/>
                  </a:ext>
                </a:extLst>
              </a:tr>
              <a:tr h="203055">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050" b="1" dirty="0">
                          <a:effectLst/>
                        </a:rPr>
                        <a:t>2022 г.</a:t>
                      </a:r>
                      <a:endParaRPr lang="ru-RU" sz="1050" b="1" dirty="0">
                        <a:effectLst/>
                        <a:latin typeface="Calibri" panose="020F0502020204030204" pitchFamily="34" charset="0"/>
                        <a:ea typeface="+mn-ea"/>
                        <a:cs typeface="Times New Roman" panose="02020603050405020304" pitchFamily="18" charset="0"/>
                      </a:endParaRPr>
                    </a:p>
                  </a:txBody>
                  <a:tcPr marL="16680" marR="16680" marT="0" marB="0"/>
                </a:tc>
                <a:extLst>
                  <a:ext uri="{0D108BD9-81ED-4DB2-BD59-A6C34878D82A}">
                    <a16:rowId xmlns:a16="http://schemas.microsoft.com/office/drawing/2014/main" val="1285983137"/>
                  </a:ext>
                </a:extLst>
              </a:tr>
              <a:tr h="973881">
                <a:tc>
                  <a:txBody>
                    <a:bodyPr/>
                    <a:lstStyle/>
                    <a:p>
                      <a:pPr marR="176530">
                        <a:lnSpc>
                          <a:spcPct val="150000"/>
                        </a:lnSpc>
                        <a:spcAft>
                          <a:spcPts val="0"/>
                        </a:spcAft>
                      </a:pPr>
                      <a:r>
                        <a:rPr lang="ru-RU" sz="1000" dirty="0">
                          <a:solidFill>
                            <a:schemeClr val="accent3">
                              <a:lumMod val="50000"/>
                            </a:schemeClr>
                          </a:solidFill>
                          <a:effectLst/>
                        </a:rPr>
                        <a:t>14</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705238927"/>
                  </a:ext>
                </a:extLst>
              </a:tr>
              <a:tr h="203055">
                <a:tc>
                  <a:txBody>
                    <a:bodyPr/>
                    <a:lstStyle/>
                    <a:p>
                      <a:pPr marR="176530">
                        <a:lnSpc>
                          <a:spcPct val="150000"/>
                        </a:lnSpc>
                        <a:spcAft>
                          <a:spcPts val="0"/>
                        </a:spcAft>
                      </a:pPr>
                      <a:r>
                        <a:rPr lang="ru-RU" sz="1000" dirty="0">
                          <a:solidFill>
                            <a:schemeClr val="accent3">
                              <a:lumMod val="50000"/>
                            </a:schemeClr>
                          </a:solidFill>
                          <a:effectLst/>
                        </a:rPr>
                        <a:t>15</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Жертвы политических репрессий</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946140520"/>
                  </a:ext>
                </a:extLst>
              </a:tr>
              <a:tr h="203055">
                <a:tc>
                  <a:txBody>
                    <a:bodyPr/>
                    <a:lstStyle/>
                    <a:p>
                      <a:pPr marR="176530">
                        <a:lnSpc>
                          <a:spcPct val="150000"/>
                        </a:lnSpc>
                        <a:spcAft>
                          <a:spcPts val="0"/>
                        </a:spcAft>
                      </a:pPr>
                      <a:r>
                        <a:rPr lang="ru-RU" sz="1000" dirty="0">
                          <a:solidFill>
                            <a:schemeClr val="accent3">
                              <a:lumMod val="50000"/>
                            </a:schemeClr>
                          </a:solidFill>
                          <a:effectLst/>
                        </a:rPr>
                        <a:t>16</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a:effectLst/>
                        </a:rPr>
                        <a:t>Пенсионеры, не имеющие никакого иного дохода, кроме пенсии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a:effectLst/>
                        </a:rPr>
                        <a:t>70</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111334300"/>
                  </a:ext>
                </a:extLst>
              </a:tr>
              <a:tr h="1611441">
                <a:tc>
                  <a:txBody>
                    <a:bodyPr/>
                    <a:lstStyle/>
                    <a:p>
                      <a:pPr marR="176530">
                        <a:lnSpc>
                          <a:spcPct val="150000"/>
                        </a:lnSpc>
                        <a:spcAft>
                          <a:spcPts val="0"/>
                        </a:spcAft>
                      </a:pPr>
                      <a:r>
                        <a:rPr lang="ru-RU" sz="1000" dirty="0">
                          <a:solidFill>
                            <a:schemeClr val="accent3">
                              <a:lumMod val="50000"/>
                            </a:schemeClr>
                          </a:solidFill>
                          <a:effectLst/>
                        </a:rPr>
                        <a:t>17</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gn="just">
                        <a:lnSpc>
                          <a:spcPct val="150000"/>
                        </a:lnSpc>
                        <a:spcAft>
                          <a:spcPts val="0"/>
                        </a:spcAft>
                      </a:pPr>
                      <a:r>
                        <a:rPr lang="ru-RU" sz="1000" dirty="0">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и дачного хозяйства (строительства), садоводства и огородничества.</a:t>
                      </a:r>
                    </a:p>
                    <a:p>
                      <a:pPr marR="176530" algn="just">
                        <a:lnSpc>
                          <a:spcPct val="150000"/>
                        </a:lnSpc>
                        <a:spcAft>
                          <a:spcPts val="0"/>
                        </a:spcAft>
                      </a:pPr>
                      <a:r>
                        <a:rPr lang="ru-RU" sz="1000" dirty="0">
                          <a:effectLst/>
                        </a:rPr>
                        <a:t>Налоговые льготы  предоставляются следующим категориям налогоплательщиков:</a:t>
                      </a:r>
                    </a:p>
                    <a:p>
                      <a:pPr marR="176530" algn="just">
                        <a:lnSpc>
                          <a:spcPct val="150000"/>
                        </a:lnSpc>
                        <a:spcAft>
                          <a:spcPts val="0"/>
                        </a:spcAft>
                      </a:pPr>
                      <a:r>
                        <a:rPr lang="ru-RU" sz="1000" dirty="0">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50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565528734"/>
                  </a:ext>
                </a:extLst>
              </a:tr>
              <a:tr h="476694">
                <a:tc>
                  <a:txBody>
                    <a:bodyPr/>
                    <a:lstStyle/>
                    <a:p>
                      <a:pPr marR="176530">
                        <a:lnSpc>
                          <a:spcPct val="150000"/>
                        </a:lnSpc>
                        <a:spcAft>
                          <a:spcPts val="0"/>
                        </a:spcAft>
                      </a:pPr>
                      <a:r>
                        <a:rPr lang="ru-RU" sz="1000" dirty="0">
                          <a:solidFill>
                            <a:schemeClr val="accent3">
                              <a:lumMod val="50000"/>
                            </a:schemeClr>
                          </a:solidFill>
                          <a:effectLst/>
                        </a:rPr>
                        <a:t>18</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2087857390"/>
                  </a:ext>
                </a:extLst>
              </a:tr>
              <a:tr h="262100">
                <a:tc>
                  <a:txBody>
                    <a:bodyPr/>
                    <a:lstStyle/>
                    <a:p>
                      <a:pPr marR="176530">
                        <a:lnSpc>
                          <a:spcPct val="150000"/>
                        </a:lnSpc>
                        <a:spcAft>
                          <a:spcPts val="0"/>
                        </a:spcAft>
                      </a:pPr>
                      <a:r>
                        <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16680" marR="16680" marT="0" marB="0">
                    <a:solidFill>
                      <a:schemeClr val="accent5">
                        <a:lumMod val="40000"/>
                        <a:lumOff val="60000"/>
                      </a:schemeClr>
                    </a:solidFill>
                  </a:tcPr>
                </a:tc>
                <a:tc>
                  <a:txBody>
                    <a:bodyPr/>
                    <a:lstStyle/>
                    <a:p>
                      <a:pPr algn="just">
                        <a:lnSpc>
                          <a:spcPct val="150000"/>
                        </a:lnSpc>
                        <a:spcAft>
                          <a:spcPts val="0"/>
                        </a:spcAft>
                      </a:pPr>
                      <a:r>
                        <a:rPr lang="ru-RU" sz="1000">
                          <a:effectLst/>
                        </a:rPr>
                        <a:t> Земельные участки под закрытыми для эксплуатации полигонами твердых бытовых отходов.</a:t>
                      </a:r>
                    </a:p>
                    <a:p>
                      <a:pPr marR="176530">
                        <a:lnSpc>
                          <a:spcPct val="150000"/>
                        </a:lnSpc>
                        <a:spcAft>
                          <a:spcPts val="0"/>
                        </a:spcAft>
                      </a:pPr>
                      <a:r>
                        <a:rPr lang="ru-RU" sz="1000">
                          <a:effectLst/>
                        </a:rPr>
                        <a:t> </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extLst>
                  <a:ext uri="{0D108BD9-81ED-4DB2-BD59-A6C34878D82A}">
                    <a16:rowId xmlns:a16="http://schemas.microsoft.com/office/drawing/2014/main" val="3270360971"/>
                  </a:ext>
                </a:extLst>
              </a:tr>
            </a:tbl>
          </a:graphicData>
        </a:graphic>
      </p:graphicFrame>
      <p:sp>
        <p:nvSpPr>
          <p:cNvPr id="3" name="Номер слайда 2">
            <a:extLst>
              <a:ext uri="{FF2B5EF4-FFF2-40B4-BE49-F238E27FC236}">
                <a16:creationId xmlns:a16="http://schemas.microsoft.com/office/drawing/2014/main" id="{1B5B8DCF-B646-4FB5-AF22-02F336315B58}"/>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29</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7F709AEB-B33B-43EA-B695-1BA657D81F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796942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3</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2782228720"/>
              </p:ext>
            </p:extLst>
          </p:nvPr>
        </p:nvGraphicFramePr>
        <p:xfrm>
          <a:off x="203200" y="894079"/>
          <a:ext cx="11694160" cy="2317543"/>
        </p:xfrm>
        <a:graphic>
          <a:graphicData uri="http://schemas.openxmlformats.org/drawingml/2006/table">
            <a:tbl>
              <a:tblPr>
                <a:tableStyleId>{5C22544A-7EE6-4342-B048-85BDC9FD1C3A}</a:tableStyleId>
              </a:tblPr>
              <a:tblGrid>
                <a:gridCol w="2263427">
                  <a:extLst>
                    <a:ext uri="{9D8B030D-6E8A-4147-A177-3AD203B41FA5}">
                      <a16:colId xmlns:a16="http://schemas.microsoft.com/office/drawing/2014/main" val="444094345"/>
                    </a:ext>
                  </a:extLst>
                </a:gridCol>
                <a:gridCol w="733773">
                  <a:extLst>
                    <a:ext uri="{9D8B030D-6E8A-4147-A177-3AD203B41FA5}">
                      <a16:colId xmlns:a16="http://schemas.microsoft.com/office/drawing/2014/main" val="259913780"/>
                    </a:ext>
                  </a:extLst>
                </a:gridCol>
                <a:gridCol w="694097">
                  <a:extLst>
                    <a:ext uri="{9D8B030D-6E8A-4147-A177-3AD203B41FA5}">
                      <a16:colId xmlns:a16="http://schemas.microsoft.com/office/drawing/2014/main" val="4088317492"/>
                    </a:ext>
                  </a:extLst>
                </a:gridCol>
                <a:gridCol w="821258">
                  <a:extLst>
                    <a:ext uri="{9D8B030D-6E8A-4147-A177-3AD203B41FA5}">
                      <a16:colId xmlns:a16="http://schemas.microsoft.com/office/drawing/2014/main" val="1361735704"/>
                    </a:ext>
                  </a:extLst>
                </a:gridCol>
                <a:gridCol w="933205">
                  <a:extLst>
                    <a:ext uri="{9D8B030D-6E8A-4147-A177-3AD203B41FA5}">
                      <a16:colId xmlns:a16="http://schemas.microsoft.com/office/drawing/2014/main" val="587384664"/>
                    </a:ext>
                  </a:extLst>
                </a:gridCol>
                <a:gridCol w="1157273">
                  <a:extLst>
                    <a:ext uri="{9D8B030D-6E8A-4147-A177-3AD203B41FA5}">
                      <a16:colId xmlns:a16="http://schemas.microsoft.com/office/drawing/2014/main" val="1818014747"/>
                    </a:ext>
                  </a:extLst>
                </a:gridCol>
                <a:gridCol w="1045239">
                  <a:extLst>
                    <a:ext uri="{9D8B030D-6E8A-4147-A177-3AD203B41FA5}">
                      <a16:colId xmlns:a16="http://schemas.microsoft.com/office/drawing/2014/main" val="1275821649"/>
                    </a:ext>
                  </a:extLst>
                </a:gridCol>
                <a:gridCol w="1180768">
                  <a:extLst>
                    <a:ext uri="{9D8B030D-6E8A-4147-A177-3AD203B41FA5}">
                      <a16:colId xmlns:a16="http://schemas.microsoft.com/office/drawing/2014/main" val="3753148827"/>
                    </a:ext>
                  </a:extLst>
                </a:gridCol>
                <a:gridCol w="909710">
                  <a:extLst>
                    <a:ext uri="{9D8B030D-6E8A-4147-A177-3AD203B41FA5}">
                      <a16:colId xmlns:a16="http://schemas.microsoft.com/office/drawing/2014/main" val="3028726362"/>
                    </a:ext>
                  </a:extLst>
                </a:gridCol>
                <a:gridCol w="117309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20591">
                <a:tc rowSpan="2">
                  <a:txBody>
                    <a:bodyPr/>
                    <a:lstStyle/>
                    <a:p>
                      <a:pPr algn="ctr" fontAlgn="ctr"/>
                      <a:r>
                        <a:rPr lang="ru-RU" sz="1050" b="1" u="none" strike="noStrike" dirty="0">
                          <a:effectLst/>
                          <a:latin typeface="+mn-lt"/>
                        </a:rPr>
                        <a:t>Показатели</a:t>
                      </a:r>
                      <a:endParaRPr lang="ru-RU" sz="1050" b="1" i="0" u="none" strike="noStrike" dirty="0">
                        <a:effectLst/>
                        <a:latin typeface="+mn-lt"/>
                      </a:endParaRPr>
                    </a:p>
                  </a:txBody>
                  <a:tcPr marL="5564" marR="5564" marT="5564" marB="0" anchor="ctr">
                    <a:solidFill>
                      <a:schemeClr val="accent1">
                        <a:lumMod val="60000"/>
                        <a:lumOff val="40000"/>
                      </a:schemeClr>
                    </a:solidFill>
                  </a:tcPr>
                </a:tc>
                <a:tc rowSpan="2">
                  <a:txBody>
                    <a:bodyPr/>
                    <a:lstStyle/>
                    <a:p>
                      <a:pPr algn="ctr" fontAlgn="ctr"/>
                      <a:r>
                        <a:rPr lang="ru-RU" sz="1050" b="1" u="none" strike="noStrike" dirty="0">
                          <a:effectLst/>
                          <a:latin typeface="+mn-lt"/>
                        </a:rPr>
                        <a:t>Единицы измерения</a:t>
                      </a:r>
                      <a:endParaRPr lang="ru-RU" sz="1050" b="1" i="0" u="none" strike="noStrike" dirty="0">
                        <a:effectLst/>
                        <a:latin typeface="+mn-lt"/>
                      </a:endParaRPr>
                    </a:p>
                  </a:txBody>
                  <a:tcPr marL="5564" marR="5564" marT="5564" marB="0" anchor="ctr">
                    <a:solidFill>
                      <a:schemeClr val="accent1">
                        <a:lumMod val="60000"/>
                        <a:lumOff val="40000"/>
                      </a:schemeClr>
                    </a:solidFill>
                  </a:tcPr>
                </a:tc>
                <a:tc gridSpan="2">
                  <a:txBody>
                    <a:bodyPr/>
                    <a:lstStyle/>
                    <a:p>
                      <a:pPr algn="ctr" fontAlgn="ctr"/>
                      <a:r>
                        <a:rPr lang="ru-RU" sz="1050" b="1" u="none" strike="noStrike" dirty="0">
                          <a:effectLst/>
                          <a:latin typeface="+mn-lt"/>
                        </a:rPr>
                        <a:t>Отчет</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a:txBody>
                    <a:bodyPr/>
                    <a:lstStyle/>
                    <a:p>
                      <a:pPr algn="ctr" fontAlgn="ctr"/>
                      <a:r>
                        <a:rPr lang="ru-RU" sz="1050" b="1" u="none" strike="noStrike" dirty="0">
                          <a:effectLst/>
                          <a:latin typeface="+mn-lt"/>
                        </a:rPr>
                        <a:t>План</a:t>
                      </a:r>
                      <a:endParaRPr lang="ru-RU" sz="1050" b="1" i="0" u="none" strike="noStrike" dirty="0">
                        <a:effectLst/>
                        <a:latin typeface="+mn-lt"/>
                      </a:endParaRPr>
                    </a:p>
                  </a:txBody>
                  <a:tcPr marL="5564" marR="5564" marT="5564" marB="0" anchor="ctr">
                    <a:solidFill>
                      <a:schemeClr val="accent1">
                        <a:lumMod val="60000"/>
                        <a:lumOff val="40000"/>
                      </a:schemeClr>
                    </a:solidFill>
                  </a:tcPr>
                </a:tc>
                <a:tc gridSpan="2">
                  <a:txBody>
                    <a:bodyPr/>
                    <a:lstStyle/>
                    <a:p>
                      <a:pPr algn="ctr" fontAlgn="ctr"/>
                      <a:r>
                        <a:rPr lang="ru-RU" sz="1050" b="1" u="none" strike="noStrike" dirty="0">
                          <a:effectLst/>
                          <a:latin typeface="+mn-lt"/>
                        </a:rPr>
                        <a:t>2022</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gridSpan="2">
                  <a:txBody>
                    <a:bodyPr/>
                    <a:lstStyle/>
                    <a:p>
                      <a:pPr algn="ctr" fontAlgn="ctr"/>
                      <a:r>
                        <a:rPr lang="ru-RU" sz="1050" b="1" u="none" strike="noStrike" dirty="0">
                          <a:effectLst/>
                          <a:latin typeface="+mn-lt"/>
                        </a:rPr>
                        <a:t>2023</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tc gridSpan="2">
                  <a:txBody>
                    <a:bodyPr/>
                    <a:lstStyle/>
                    <a:p>
                      <a:pPr algn="ctr" fontAlgn="ctr"/>
                      <a:r>
                        <a:rPr lang="ru-RU" sz="1050" b="1" u="none" strike="noStrike" dirty="0">
                          <a:effectLst/>
                          <a:latin typeface="+mn-lt"/>
                        </a:rPr>
                        <a:t>2024</a:t>
                      </a:r>
                      <a:endParaRPr lang="ru-RU" sz="1050" b="1" i="0" u="none" strike="noStrike" dirty="0">
                        <a:effectLst/>
                        <a:latin typeface="+mn-lt"/>
                      </a:endParaRPr>
                    </a:p>
                  </a:txBody>
                  <a:tcPr marL="5564" marR="5564" marT="5564"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359875">
                <a:tc vMerge="1">
                  <a:txBody>
                    <a:bodyPr/>
                    <a:lstStyle/>
                    <a:p>
                      <a:endParaRPr lang="ru-RU"/>
                    </a:p>
                  </a:txBody>
                  <a:tcPr/>
                </a:tc>
                <a:tc vMerge="1">
                  <a:txBody>
                    <a:bodyPr/>
                    <a:lstStyle/>
                    <a:p>
                      <a:endParaRPr lang="ru-RU"/>
                    </a:p>
                  </a:txBody>
                  <a:tcPr/>
                </a:tc>
                <a:tc>
                  <a:txBody>
                    <a:bodyPr/>
                    <a:lstStyle/>
                    <a:p>
                      <a:pPr algn="ctr" fontAlgn="ctr"/>
                      <a:r>
                        <a:rPr lang="ru-RU" sz="1050" b="1" u="none" strike="noStrike" dirty="0">
                          <a:effectLst/>
                          <a:latin typeface="+mn-lt"/>
                        </a:rPr>
                        <a:t>2019</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2020</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2021</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1 (консервативный)</a:t>
                      </a:r>
                      <a:endParaRPr lang="ru-RU" sz="1050" b="1" i="0" u="none" strike="noStrike" dirty="0">
                        <a:effectLst/>
                        <a:latin typeface="+mn-lt"/>
                      </a:endParaRPr>
                    </a:p>
                  </a:txBody>
                  <a:tcPr marL="5564" marR="5564" marT="5564" marB="0" anchor="ctr">
                    <a:solidFill>
                      <a:schemeClr val="accent1">
                        <a:lumMod val="60000"/>
                        <a:lumOff val="40000"/>
                      </a:schemeClr>
                    </a:solidFill>
                  </a:tcPr>
                </a:tc>
                <a:tc>
                  <a:txBody>
                    <a:bodyPr/>
                    <a:lstStyle/>
                    <a:p>
                      <a:pPr algn="ctr" fontAlgn="ctr"/>
                      <a:r>
                        <a:rPr lang="ru-RU" sz="1050" b="1" u="none" strike="noStrike" dirty="0">
                          <a:effectLst/>
                          <a:latin typeface="+mn-lt"/>
                        </a:rPr>
                        <a:t>Прогноз вариант 2 (базовый)</a:t>
                      </a:r>
                      <a:endParaRPr lang="ru-RU" sz="1050" b="1" i="0" u="none" strike="noStrike" dirty="0">
                        <a:effectLst/>
                        <a:latin typeface="+mn-lt"/>
                      </a:endParaRPr>
                    </a:p>
                  </a:txBody>
                  <a:tcPr marL="5564" marR="5564" marT="5564" marB="0" anchor="ctr">
                    <a:solidFill>
                      <a:schemeClr val="accent1">
                        <a:lumMod val="60000"/>
                        <a:lumOff val="40000"/>
                      </a:schemeClr>
                    </a:solidFill>
                  </a:tcPr>
                </a:tc>
                <a:extLst>
                  <a:ext uri="{0D108BD9-81ED-4DB2-BD59-A6C34878D82A}">
                    <a16:rowId xmlns:a16="http://schemas.microsoft.com/office/drawing/2014/main" val="2863942336"/>
                  </a:ext>
                </a:extLst>
              </a:tr>
              <a:tr h="510489">
                <a:tc>
                  <a:txBody>
                    <a:bodyPr/>
                    <a:lstStyle/>
                    <a:p>
                      <a:pPr algn="l" fontAlgn="ctr"/>
                      <a:r>
                        <a:rPr lang="ru-RU" sz="1050" b="1" u="none" strike="noStrike" dirty="0">
                          <a:effectLst/>
                          <a:latin typeface="+mn-lt"/>
                        </a:rPr>
                        <a:t>Среднемесячная номинальная начисленная заработная плата работников (по полному кругу организаций)</a:t>
                      </a:r>
                      <a:endParaRPr lang="ru-RU" sz="1050" b="1" i="0" u="none" strike="noStrike" dirty="0">
                        <a:effectLst/>
                        <a:latin typeface="+mn-lt"/>
                      </a:endParaRPr>
                    </a:p>
                  </a:txBody>
                  <a:tcPr marL="133541" marR="5564" marT="5564" marB="0" anchor="ctr"/>
                </a:tc>
                <a:tc>
                  <a:txBody>
                    <a:bodyPr/>
                    <a:lstStyle/>
                    <a:p>
                      <a:pPr algn="ctr" fontAlgn="ctr"/>
                      <a:r>
                        <a:rPr lang="ru-RU" sz="1050" u="none" strike="noStrike">
                          <a:effectLst/>
                          <a:latin typeface="+mn-lt"/>
                        </a:rPr>
                        <a:t>рубль</a:t>
                      </a:r>
                      <a:endParaRPr lang="ru-RU" sz="1050" b="0" i="0" u="none" strike="noStrike">
                        <a:effectLst/>
                        <a:latin typeface="+mn-lt"/>
                      </a:endParaRPr>
                    </a:p>
                  </a:txBody>
                  <a:tcPr marL="5564" marR="5564" marT="5564" marB="0" anchor="ctr"/>
                </a:tc>
                <a:tc>
                  <a:txBody>
                    <a:bodyPr/>
                    <a:lstStyle/>
                    <a:p>
                      <a:pPr algn="ctr" fontAlgn="ctr"/>
                      <a:r>
                        <a:rPr lang="ru-RU" sz="1050" u="none" strike="noStrike" dirty="0">
                          <a:effectLst/>
                          <a:latin typeface="+mn-lt"/>
                        </a:rPr>
                        <a:t>68 235,9</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69 544,6</a:t>
                      </a:r>
                    </a:p>
                  </a:txBody>
                  <a:tcPr marL="5564" marR="5564" marT="5564" marB="0" anchor="ctr"/>
                </a:tc>
                <a:tc>
                  <a:txBody>
                    <a:bodyPr/>
                    <a:lstStyle/>
                    <a:p>
                      <a:pPr algn="ctr" fontAlgn="ctr"/>
                      <a:r>
                        <a:rPr lang="ru-RU" sz="1050" b="0" i="0" u="none" strike="noStrike" dirty="0">
                          <a:effectLst/>
                          <a:latin typeface="+mn-lt"/>
                        </a:rPr>
                        <a:t>73 045,7</a:t>
                      </a:r>
                    </a:p>
                  </a:txBody>
                  <a:tcPr marL="5564" marR="5564" marT="5564" marB="0" anchor="ctr"/>
                </a:tc>
                <a:tc>
                  <a:txBody>
                    <a:bodyPr/>
                    <a:lstStyle/>
                    <a:p>
                      <a:pPr algn="ctr" fontAlgn="ctr"/>
                      <a:r>
                        <a:rPr lang="ru-RU" sz="1050" b="0" i="0" u="none" strike="noStrike" dirty="0">
                          <a:effectLst/>
                          <a:latin typeface="+mn-lt"/>
                        </a:rPr>
                        <a:t>75 229,1</a:t>
                      </a:r>
                    </a:p>
                  </a:txBody>
                  <a:tcPr marL="5564" marR="5564" marT="5564" marB="0" anchor="ctr"/>
                </a:tc>
                <a:tc>
                  <a:txBody>
                    <a:bodyPr/>
                    <a:lstStyle/>
                    <a:p>
                      <a:pPr algn="ctr" fontAlgn="ctr"/>
                      <a:r>
                        <a:rPr lang="ru-RU" sz="1050" b="0" i="0" u="none" strike="noStrike" dirty="0">
                          <a:effectLst/>
                          <a:latin typeface="+mn-lt"/>
                        </a:rPr>
                        <a:t>77 768,7</a:t>
                      </a:r>
                    </a:p>
                  </a:txBody>
                  <a:tcPr marL="5564" marR="5564" marT="5564" marB="0" anchor="ctr"/>
                </a:tc>
                <a:tc>
                  <a:txBody>
                    <a:bodyPr/>
                    <a:lstStyle/>
                    <a:p>
                      <a:pPr algn="ctr" fontAlgn="ctr"/>
                      <a:r>
                        <a:rPr lang="ru-RU" sz="1050" b="0" i="0" u="none" strike="noStrike" dirty="0">
                          <a:effectLst/>
                          <a:latin typeface="+mn-lt"/>
                        </a:rPr>
                        <a:t>78 451,2</a:t>
                      </a:r>
                    </a:p>
                  </a:txBody>
                  <a:tcPr marL="5564" marR="5564" marT="5564" marB="0" anchor="ctr"/>
                </a:tc>
                <a:tc>
                  <a:txBody>
                    <a:bodyPr/>
                    <a:lstStyle/>
                    <a:p>
                      <a:pPr algn="ctr" fontAlgn="ctr"/>
                      <a:r>
                        <a:rPr lang="ru-RU" sz="1050" b="0" i="0" u="none" strike="noStrike" dirty="0">
                          <a:effectLst/>
                          <a:latin typeface="+mn-lt"/>
                        </a:rPr>
                        <a:t>82 659,3</a:t>
                      </a:r>
                    </a:p>
                  </a:txBody>
                  <a:tcPr marL="5564" marR="5564" marT="5564" marB="0" anchor="ctr"/>
                </a:tc>
                <a:tc>
                  <a:txBody>
                    <a:bodyPr/>
                    <a:lstStyle/>
                    <a:p>
                      <a:pPr algn="ctr" fontAlgn="ctr"/>
                      <a:r>
                        <a:rPr lang="ru-RU" sz="1050" b="0" i="0" u="none" strike="noStrike" dirty="0">
                          <a:effectLst/>
                          <a:latin typeface="+mn-lt"/>
                        </a:rPr>
                        <a:t>81 576,5</a:t>
                      </a:r>
                    </a:p>
                  </a:txBody>
                  <a:tcPr marL="5564" marR="5564" marT="5564" marB="0" anchor="ctr"/>
                </a:tc>
                <a:tc>
                  <a:txBody>
                    <a:bodyPr/>
                    <a:lstStyle/>
                    <a:p>
                      <a:pPr algn="ctr" fontAlgn="ctr"/>
                      <a:r>
                        <a:rPr lang="ru-RU" sz="1050" b="0" i="0" u="none" strike="noStrike" dirty="0">
                          <a:effectLst/>
                          <a:latin typeface="+mn-lt"/>
                        </a:rPr>
                        <a:t>87 106,6</a:t>
                      </a:r>
                    </a:p>
                  </a:txBody>
                  <a:tcPr marL="5564" marR="5564" marT="5564" marB="0" anchor="ctr"/>
                </a:tc>
                <a:extLst>
                  <a:ext uri="{0D108BD9-81ED-4DB2-BD59-A6C34878D82A}">
                    <a16:rowId xmlns:a16="http://schemas.microsoft.com/office/drawing/2014/main" val="813169446"/>
                  </a:ext>
                </a:extLst>
              </a:tr>
              <a:tr h="650440">
                <a:tc>
                  <a:txBody>
                    <a:bodyPr/>
                    <a:lstStyle/>
                    <a:p>
                      <a:pPr algn="l" fontAlgn="ctr"/>
                      <a:r>
                        <a:rPr lang="ru-RU" sz="1050" b="1" u="none" strike="noStrike" dirty="0">
                          <a:effectLst/>
                          <a:latin typeface="+mn-lt"/>
                        </a:rPr>
                        <a:t>Справочно: Среднемесячная заработная плата работников по крупным и средним организациям (включая организации с численностью до 15 человек)</a:t>
                      </a:r>
                      <a:endParaRPr lang="ru-RU" sz="1050" b="1" i="0" u="none" strike="noStrike" dirty="0">
                        <a:effectLst/>
                        <a:latin typeface="+mn-lt"/>
                      </a:endParaRPr>
                    </a:p>
                  </a:txBody>
                  <a:tcPr marL="267083" marR="5564" marT="5564" marB="0" anchor="ctr"/>
                </a:tc>
                <a:tc>
                  <a:txBody>
                    <a:bodyPr/>
                    <a:lstStyle/>
                    <a:p>
                      <a:pPr algn="ctr" fontAlgn="ctr"/>
                      <a:r>
                        <a:rPr lang="ru-RU" sz="1050" u="none" strike="noStrike">
                          <a:effectLst/>
                          <a:latin typeface="+mn-lt"/>
                        </a:rPr>
                        <a:t>рублей</a:t>
                      </a:r>
                      <a:endParaRPr lang="ru-RU" sz="1050" b="0" i="0" u="none" strike="noStrike">
                        <a:effectLst/>
                        <a:latin typeface="+mn-lt"/>
                      </a:endParaRPr>
                    </a:p>
                  </a:txBody>
                  <a:tcPr marL="5564" marR="5564" marT="5564" marB="0" anchor="ctr"/>
                </a:tc>
                <a:tc>
                  <a:txBody>
                    <a:bodyPr/>
                    <a:lstStyle/>
                    <a:p>
                      <a:pPr algn="ctr" fontAlgn="ctr"/>
                      <a:r>
                        <a:rPr lang="ru-RU" sz="1050" u="none" strike="noStrike" dirty="0">
                          <a:effectLst/>
                          <a:latin typeface="+mn-lt"/>
                        </a:rPr>
                        <a:t>81 975,8</a:t>
                      </a:r>
                      <a:endParaRPr lang="ru-RU" sz="1050" b="0" i="0" u="none" strike="noStrike" dirty="0">
                        <a:effectLst/>
                        <a:latin typeface="+mn-lt"/>
                      </a:endParaRPr>
                    </a:p>
                  </a:txBody>
                  <a:tcPr marL="5564" marR="5564" marT="5564" marB="0" anchor="ctr"/>
                </a:tc>
                <a:tc>
                  <a:txBody>
                    <a:bodyPr/>
                    <a:lstStyle/>
                    <a:p>
                      <a:pPr algn="ctr" fontAlgn="ctr"/>
                      <a:r>
                        <a:rPr lang="ru-RU" sz="1050" b="0" i="0" u="none" strike="noStrike" dirty="0">
                          <a:effectLst/>
                          <a:latin typeface="+mn-lt"/>
                        </a:rPr>
                        <a:t>83 059,5</a:t>
                      </a:r>
                    </a:p>
                  </a:txBody>
                  <a:tcPr marL="5564" marR="5564" marT="5564" marB="0" anchor="ctr"/>
                </a:tc>
                <a:tc>
                  <a:txBody>
                    <a:bodyPr/>
                    <a:lstStyle/>
                    <a:p>
                      <a:pPr algn="ctr" fontAlgn="ctr"/>
                      <a:r>
                        <a:rPr lang="ru-RU" sz="1050" b="0" i="0" u="none" strike="noStrike" dirty="0">
                          <a:effectLst/>
                          <a:latin typeface="+mn-lt"/>
                        </a:rPr>
                        <a:t>87 500,0</a:t>
                      </a:r>
                    </a:p>
                  </a:txBody>
                  <a:tcPr marL="5564" marR="5564" marT="5564" marB="0" anchor="ctr"/>
                </a:tc>
                <a:tc>
                  <a:txBody>
                    <a:bodyPr/>
                    <a:lstStyle/>
                    <a:p>
                      <a:pPr algn="ctr" fontAlgn="ctr"/>
                      <a:r>
                        <a:rPr lang="ru-RU" sz="1050" b="0" i="0" u="none" strike="noStrike" dirty="0">
                          <a:effectLst/>
                          <a:latin typeface="+mn-lt"/>
                        </a:rPr>
                        <a:t>90 094,6</a:t>
                      </a:r>
                    </a:p>
                  </a:txBody>
                  <a:tcPr marL="5564" marR="5564" marT="5564" marB="0" anchor="ctr"/>
                </a:tc>
                <a:tc>
                  <a:txBody>
                    <a:bodyPr/>
                    <a:lstStyle/>
                    <a:p>
                      <a:pPr algn="ctr" fontAlgn="ctr"/>
                      <a:r>
                        <a:rPr lang="ru-RU" sz="1050" b="0" i="0" u="none" strike="noStrike" dirty="0">
                          <a:effectLst/>
                          <a:latin typeface="+mn-lt"/>
                        </a:rPr>
                        <a:t>93 641,7</a:t>
                      </a:r>
                    </a:p>
                  </a:txBody>
                  <a:tcPr marL="5564" marR="5564" marT="5564" marB="0" anchor="ctr"/>
                </a:tc>
                <a:tc>
                  <a:txBody>
                    <a:bodyPr/>
                    <a:lstStyle/>
                    <a:p>
                      <a:pPr algn="ctr" fontAlgn="ctr"/>
                      <a:r>
                        <a:rPr lang="ru-RU" sz="1050" b="0" i="0" u="none" strike="noStrike" dirty="0">
                          <a:effectLst/>
                          <a:latin typeface="+mn-lt"/>
                        </a:rPr>
                        <a:t>94 065,8</a:t>
                      </a:r>
                    </a:p>
                  </a:txBody>
                  <a:tcPr marL="5564" marR="5564" marT="5564" marB="0" anchor="ctr"/>
                </a:tc>
                <a:tc>
                  <a:txBody>
                    <a:bodyPr/>
                    <a:lstStyle/>
                    <a:p>
                      <a:pPr algn="ctr" fontAlgn="ctr"/>
                      <a:r>
                        <a:rPr lang="ru-RU" sz="1050" b="0" i="0" u="none" strike="noStrike" dirty="0">
                          <a:effectLst/>
                          <a:latin typeface="+mn-lt"/>
                        </a:rPr>
                        <a:t>99 684,3</a:t>
                      </a:r>
                    </a:p>
                  </a:txBody>
                  <a:tcPr marL="5564" marR="5564" marT="5564" marB="0" anchor="ctr"/>
                </a:tc>
                <a:tc>
                  <a:txBody>
                    <a:bodyPr/>
                    <a:lstStyle/>
                    <a:p>
                      <a:pPr algn="ctr" fontAlgn="ctr"/>
                      <a:r>
                        <a:rPr lang="ru-RU" sz="1050" b="0" i="0" u="none" strike="noStrike" dirty="0">
                          <a:effectLst/>
                          <a:latin typeface="+mn-lt"/>
                        </a:rPr>
                        <a:t>98 210,7</a:t>
                      </a:r>
                    </a:p>
                  </a:txBody>
                  <a:tcPr marL="5564" marR="5564" marT="5564" marB="0" anchor="ctr"/>
                </a:tc>
                <a:tc>
                  <a:txBody>
                    <a:bodyPr/>
                    <a:lstStyle/>
                    <a:p>
                      <a:pPr algn="ctr" fontAlgn="ctr"/>
                      <a:r>
                        <a:rPr lang="ru-RU" sz="1050" b="0" i="0" u="none" strike="noStrike" dirty="0">
                          <a:effectLst/>
                          <a:latin typeface="+mn-lt"/>
                        </a:rPr>
                        <a:t>105 679,4</a:t>
                      </a:r>
                    </a:p>
                  </a:txBody>
                  <a:tcPr marL="5564" marR="5564" marT="5564" marB="0" anchor="ctr"/>
                </a:tc>
                <a:extLst>
                  <a:ext uri="{0D108BD9-81ED-4DB2-BD59-A6C34878D82A}">
                    <a16:rowId xmlns:a16="http://schemas.microsoft.com/office/drawing/2014/main" val="907627657"/>
                  </a:ext>
                </a:extLst>
              </a:tr>
            </a:tbl>
          </a:graphicData>
        </a:graphic>
      </p:graphicFrame>
    </p:spTree>
    <p:extLst>
      <p:ext uri="{BB962C8B-B14F-4D97-AF65-F5344CB8AC3E}">
        <p14:creationId xmlns:p14="http://schemas.microsoft.com/office/powerpoint/2010/main" val="4079321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3BF44-2851-4E9F-8FC6-1B620C0AF2F8}"/>
              </a:ext>
            </a:extLst>
          </p:cNvPr>
          <p:cNvSpPr>
            <a:spLocks noGrp="1"/>
          </p:cNvSpPr>
          <p:nvPr>
            <p:ph type="title"/>
          </p:nvPr>
        </p:nvSpPr>
        <p:spPr>
          <a:xfrm>
            <a:off x="853440" y="188913"/>
            <a:ext cx="11087735" cy="1123839"/>
          </a:xfrm>
        </p:spPr>
        <p:txBody>
          <a:bodyPr vert="horz" lIns="91440" tIns="45720" rIns="91440" bIns="45720" rtlCol="0" anchor="ctr">
            <a:normAutofit fontScale="90000"/>
          </a:bodyPr>
          <a:lstStyle/>
          <a:p>
            <a:pPr algn="ctr">
              <a:lnSpc>
                <a:spcPct val="90000"/>
              </a:lnSpc>
            </a:pPr>
            <a:r>
              <a:rPr lang="ru-RU" sz="2400" dirty="0">
                <a:solidFill>
                  <a:schemeClr val="tx1"/>
                </a:solidFill>
              </a:rPr>
              <a:t> Реестр налоговых льгот по налогу на имущество физических лиц,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19.11.2014  № 24-нр «О налоге на имущество физических лиц на территории городского округа Долгопрудный Московской области»</a:t>
            </a:r>
          </a:p>
        </p:txBody>
      </p:sp>
      <p:graphicFrame>
        <p:nvGraphicFramePr>
          <p:cNvPr id="5" name="Объект 4">
            <a:extLst>
              <a:ext uri="{FF2B5EF4-FFF2-40B4-BE49-F238E27FC236}">
                <a16:creationId xmlns:a16="http://schemas.microsoft.com/office/drawing/2014/main" id="{CFC9D265-B401-488C-BFD4-DF2E874EB8D3}"/>
              </a:ext>
            </a:extLst>
          </p:cNvPr>
          <p:cNvGraphicFramePr>
            <a:graphicFrameLocks noGrp="1"/>
          </p:cNvGraphicFramePr>
          <p:nvPr>
            <p:ph idx="1"/>
            <p:extLst>
              <p:ext uri="{D42A27DB-BD31-4B8C-83A1-F6EECF244321}">
                <p14:modId xmlns:p14="http://schemas.microsoft.com/office/powerpoint/2010/main" val="1462704644"/>
              </p:ext>
            </p:extLst>
          </p:nvPr>
        </p:nvGraphicFramePr>
        <p:xfrm>
          <a:off x="371192" y="1831435"/>
          <a:ext cx="11569984" cy="3421191"/>
        </p:xfrm>
        <a:graphic>
          <a:graphicData uri="http://schemas.openxmlformats.org/drawingml/2006/table">
            <a:tbl>
              <a:tblPr firstRow="1" firstCol="1" bandRow="1" bandCol="1">
                <a:tableStyleId>{5C22544A-7EE6-4342-B048-85BDC9FD1C3A}</a:tableStyleId>
              </a:tblPr>
              <a:tblGrid>
                <a:gridCol w="373158">
                  <a:extLst>
                    <a:ext uri="{9D8B030D-6E8A-4147-A177-3AD203B41FA5}">
                      <a16:colId xmlns:a16="http://schemas.microsoft.com/office/drawing/2014/main" val="1279463112"/>
                    </a:ext>
                  </a:extLst>
                </a:gridCol>
                <a:gridCol w="9181601">
                  <a:extLst>
                    <a:ext uri="{9D8B030D-6E8A-4147-A177-3AD203B41FA5}">
                      <a16:colId xmlns:a16="http://schemas.microsoft.com/office/drawing/2014/main" val="1843131260"/>
                    </a:ext>
                  </a:extLst>
                </a:gridCol>
                <a:gridCol w="2015225">
                  <a:extLst>
                    <a:ext uri="{9D8B030D-6E8A-4147-A177-3AD203B41FA5}">
                      <a16:colId xmlns:a16="http://schemas.microsoft.com/office/drawing/2014/main" val="4121513783"/>
                    </a:ext>
                  </a:extLst>
                </a:gridCol>
              </a:tblGrid>
              <a:tr h="1020730">
                <a:tc rowSpan="2">
                  <a:txBody>
                    <a:bodyPr/>
                    <a:lstStyle/>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rowSpan="2">
                  <a:txBody>
                    <a:bodyPr/>
                    <a:lstStyle/>
                    <a:p>
                      <a:pPr marR="176530">
                        <a:lnSpc>
                          <a:spcPct val="150000"/>
                        </a:lnSpc>
                        <a:spcAft>
                          <a:spcPts val="0"/>
                        </a:spcAft>
                      </a:pPr>
                      <a:r>
                        <a:rPr lang="ru-RU" sz="1400" dirty="0">
                          <a:solidFill>
                            <a:schemeClr val="accent3">
                              <a:lumMod val="50000"/>
                            </a:schemeClr>
                          </a:solidFill>
                          <a:effectLst/>
                        </a:rPr>
                        <a:t> </a:t>
                      </a:r>
                    </a:p>
                    <a:p>
                      <a:pPr marR="176530" algn="ctr">
                        <a:lnSpc>
                          <a:spcPct val="150000"/>
                        </a:lnSpc>
                        <a:spcAft>
                          <a:spcPts val="0"/>
                        </a:spcAft>
                      </a:pPr>
                      <a:r>
                        <a:rPr lang="ru-RU" sz="1600" dirty="0">
                          <a:solidFill>
                            <a:schemeClr val="accent3">
                              <a:lumMod val="50000"/>
                            </a:schemeClr>
                          </a:solidFill>
                          <a:effectLst/>
                        </a:rPr>
                        <a:t>Наименование льготы</a:t>
                      </a:r>
                      <a:endParaRPr lang="ru-RU" sz="16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R="176530" algn="ctr">
                        <a:lnSpc>
                          <a:spcPct val="150000"/>
                        </a:lnSpc>
                        <a:spcAft>
                          <a:spcPts val="0"/>
                        </a:spcAft>
                      </a:pPr>
                      <a:r>
                        <a:rPr lang="ru-RU" sz="1400" dirty="0">
                          <a:solidFill>
                            <a:schemeClr val="accent3">
                              <a:lumMod val="50000"/>
                            </a:schemeClr>
                          </a:solidFill>
                          <a:effectLst/>
                        </a:rPr>
                        <a:t>Установленный размер льготы</a:t>
                      </a:r>
                    </a:p>
                    <a:p>
                      <a:pPr marR="176530" algn="ctr">
                        <a:lnSpc>
                          <a:spcPct val="150000"/>
                        </a:lnSpc>
                        <a:spcAft>
                          <a:spcPts val="0"/>
                        </a:spcAft>
                      </a:pPr>
                      <a:r>
                        <a:rPr lang="ru-RU" sz="1400" dirty="0">
                          <a:solidFill>
                            <a:schemeClr val="accent3">
                              <a:lumMod val="50000"/>
                            </a:schemeClr>
                          </a:solidFill>
                          <a:effectLst/>
                        </a:rPr>
                        <a:t>(% освобождения от уплаты)</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26780116"/>
                  </a:ext>
                </a:extLst>
              </a:tr>
              <a:tr h="205574">
                <a:tc vMerge="1">
                  <a:txBody>
                    <a:bodyPr/>
                    <a:lstStyle/>
                    <a:p>
                      <a:endParaRPr lang="ru-RU"/>
                    </a:p>
                  </a:txBody>
                  <a:tcPr/>
                </a:tc>
                <a:tc vMerge="1">
                  <a:txBody>
                    <a:bodyPr/>
                    <a:lstStyle/>
                    <a:p>
                      <a:endParaRPr lang="ru-RU"/>
                    </a:p>
                  </a:txBody>
                  <a:tcPr/>
                </a:tc>
                <a:tc>
                  <a:txBody>
                    <a:bodyPr/>
                    <a:lstStyle/>
                    <a:p>
                      <a:pPr marR="176530" algn="ctr">
                        <a:lnSpc>
                          <a:spcPct val="150000"/>
                        </a:lnSpc>
                        <a:spcAft>
                          <a:spcPts val="0"/>
                        </a:spcAft>
                      </a:pPr>
                      <a:r>
                        <a:rPr lang="ru-RU" sz="1400" b="1" dirty="0">
                          <a:effectLst/>
                        </a:rPr>
                        <a:t>2022 г.</a:t>
                      </a:r>
                      <a:endParaRPr lang="ru-RU"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5003964"/>
                  </a:ext>
                </a:extLst>
              </a:tr>
              <a:tr h="1168821">
                <a:tc>
                  <a:txBody>
                    <a:bodyPr/>
                    <a:lstStyle/>
                    <a:p>
                      <a:pPr marR="176530">
                        <a:lnSpc>
                          <a:spcPct val="150000"/>
                        </a:lnSpc>
                        <a:spcAft>
                          <a:spcPts val="0"/>
                        </a:spcAft>
                      </a:pPr>
                      <a:r>
                        <a:rPr lang="ru-RU" sz="1400" dirty="0">
                          <a:solidFill>
                            <a:schemeClr val="accent3">
                              <a:lumMod val="50000"/>
                            </a:schemeClr>
                          </a:solidFill>
                          <a:effectLst/>
                        </a:rPr>
                        <a:t>1</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50000"/>
                        </a:lnSpc>
                        <a:spcAft>
                          <a:spcPts val="0"/>
                        </a:spcAft>
                      </a:pPr>
                      <a:r>
                        <a:rPr lang="ru-RU" sz="1400" dirty="0">
                          <a:effectLst/>
                        </a:rPr>
                        <a:t>Освобождается от уплаты налога на имущество физических лиц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a:t>
                      </a:r>
                    </a:p>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176530" algn="ctr">
                        <a:lnSpc>
                          <a:spcPct val="150000"/>
                        </a:lnSpc>
                        <a:spcAft>
                          <a:spcPts val="0"/>
                        </a:spcAft>
                      </a:pPr>
                      <a:r>
                        <a:rPr lang="ru-RU" sz="1400" dirty="0">
                          <a:effectLst/>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0630834"/>
                  </a:ext>
                </a:extLst>
              </a:tr>
            </a:tbl>
          </a:graphicData>
        </a:graphic>
      </p:graphicFrame>
      <p:sp>
        <p:nvSpPr>
          <p:cNvPr id="3" name="Номер слайда 2">
            <a:extLst>
              <a:ext uri="{FF2B5EF4-FFF2-40B4-BE49-F238E27FC236}">
                <a16:creationId xmlns:a16="http://schemas.microsoft.com/office/drawing/2014/main" id="{EEE6F9DC-FD53-4708-8FF7-8249DB38DFC5}"/>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30</a:t>
            </a:fld>
            <a:endParaRPr lang="ru-RU">
              <a:solidFill>
                <a:schemeClr val="accent6">
                  <a:lumMod val="50000"/>
                </a:schemeClr>
              </a:solidFill>
            </a:endParaRPr>
          </a:p>
        </p:txBody>
      </p:sp>
      <p:pic>
        <p:nvPicPr>
          <p:cNvPr id="6" name="Объект 6">
            <a:extLst>
              <a:ext uri="{FF2B5EF4-FFF2-40B4-BE49-F238E27FC236}">
                <a16:creationId xmlns:a16="http://schemas.microsoft.com/office/drawing/2014/main" id="{29337CEB-888F-497E-8B08-EAC60DD2B9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943966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a:extLst>
              <a:ext uri="{FF2B5EF4-FFF2-40B4-BE49-F238E27FC236}">
                <a16:creationId xmlns:a16="http://schemas.microsoft.com/office/drawing/2014/main" id="{5D4CF338-8510-4F77-A420-5A1700B93D2D}"/>
              </a:ext>
            </a:extLst>
          </p:cNvPr>
          <p:cNvSpPr txBox="1">
            <a:spLocks/>
          </p:cNvSpPr>
          <p:nvPr/>
        </p:nvSpPr>
        <p:spPr>
          <a:xfrm>
            <a:off x="832917" y="512007"/>
            <a:ext cx="11108256" cy="535531"/>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defRPr sz="1600">
                <a:latin typeface="Century Gothic" panose="020B0502020202020204" pitchFamily="34" charset="0"/>
                <a:ea typeface="+mj-ea"/>
                <a:cs typeface="+mj-cs"/>
              </a:defRPr>
            </a:lvl1pPr>
          </a:lstStyle>
          <a:p>
            <a:r>
              <a:rPr lang="ru-RU" sz="2400" dirty="0"/>
              <a:t>Информация об объемах предоставленных льгот</a:t>
            </a:r>
            <a:r>
              <a:rPr lang="en-US" sz="2400" dirty="0"/>
              <a:t> (</a:t>
            </a:r>
            <a:r>
              <a:rPr lang="ru-RU" sz="2400" dirty="0"/>
              <a:t>выпадающих доходах), установленных решением Совета депутатов городского округа Долгопрудный Московской области </a:t>
            </a:r>
          </a:p>
        </p:txBody>
      </p:sp>
      <p:sp>
        <p:nvSpPr>
          <p:cNvPr id="3" name="Номер слайда 2">
            <a:extLst>
              <a:ext uri="{FF2B5EF4-FFF2-40B4-BE49-F238E27FC236}">
                <a16:creationId xmlns:a16="http://schemas.microsoft.com/office/drawing/2014/main" id="{EAC13263-6CCE-4559-8F53-B08FDC5DB016}"/>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31</a:t>
            </a:fld>
            <a:endParaRPr lang="ru-RU" dirty="0"/>
          </a:p>
        </p:txBody>
      </p:sp>
      <p:pic>
        <p:nvPicPr>
          <p:cNvPr id="7" name="Объект 6">
            <a:extLst>
              <a:ext uri="{FF2B5EF4-FFF2-40B4-BE49-F238E27FC236}">
                <a16:creationId xmlns:a16="http://schemas.microsoft.com/office/drawing/2014/main" id="{F767EC5E-E39C-4529-AB94-81AD3A7B9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4" name="Таблица 4">
            <a:extLst>
              <a:ext uri="{FF2B5EF4-FFF2-40B4-BE49-F238E27FC236}">
                <a16:creationId xmlns:a16="http://schemas.microsoft.com/office/drawing/2014/main" id="{3E0B2FF9-F830-4AFE-BA68-C72AEA2F5656}"/>
              </a:ext>
            </a:extLst>
          </p:cNvPr>
          <p:cNvGraphicFramePr>
            <a:graphicFrameLocks noGrp="1"/>
          </p:cNvGraphicFramePr>
          <p:nvPr>
            <p:extLst>
              <p:ext uri="{D42A27DB-BD31-4B8C-83A1-F6EECF244321}">
                <p14:modId xmlns:p14="http://schemas.microsoft.com/office/powerpoint/2010/main" val="891501246"/>
              </p:ext>
            </p:extLst>
          </p:nvPr>
        </p:nvGraphicFramePr>
        <p:xfrm>
          <a:off x="364249" y="1368424"/>
          <a:ext cx="11257281" cy="4511040"/>
        </p:xfrm>
        <a:graphic>
          <a:graphicData uri="http://schemas.openxmlformats.org/drawingml/2006/table">
            <a:tbl>
              <a:tblPr firstRow="1" bandRow="1">
                <a:tableStyleId>{93296810-A885-4BE3-A3E7-6D5BEEA58F35}</a:tableStyleId>
              </a:tblPr>
              <a:tblGrid>
                <a:gridCol w="1950720">
                  <a:extLst>
                    <a:ext uri="{9D8B030D-6E8A-4147-A177-3AD203B41FA5}">
                      <a16:colId xmlns:a16="http://schemas.microsoft.com/office/drawing/2014/main" val="4256002153"/>
                    </a:ext>
                  </a:extLst>
                </a:gridCol>
                <a:gridCol w="2673591">
                  <a:extLst>
                    <a:ext uri="{9D8B030D-6E8A-4147-A177-3AD203B41FA5}">
                      <a16:colId xmlns:a16="http://schemas.microsoft.com/office/drawing/2014/main" val="185268195"/>
                    </a:ext>
                  </a:extLst>
                </a:gridCol>
                <a:gridCol w="1219200">
                  <a:extLst>
                    <a:ext uri="{9D8B030D-6E8A-4147-A177-3AD203B41FA5}">
                      <a16:colId xmlns:a16="http://schemas.microsoft.com/office/drawing/2014/main" val="3882747250"/>
                    </a:ext>
                  </a:extLst>
                </a:gridCol>
                <a:gridCol w="1280160">
                  <a:extLst>
                    <a:ext uri="{9D8B030D-6E8A-4147-A177-3AD203B41FA5}">
                      <a16:colId xmlns:a16="http://schemas.microsoft.com/office/drawing/2014/main" val="4003965160"/>
                    </a:ext>
                  </a:extLst>
                </a:gridCol>
                <a:gridCol w="1391920">
                  <a:extLst>
                    <a:ext uri="{9D8B030D-6E8A-4147-A177-3AD203B41FA5}">
                      <a16:colId xmlns:a16="http://schemas.microsoft.com/office/drawing/2014/main" val="665082216"/>
                    </a:ext>
                  </a:extLst>
                </a:gridCol>
                <a:gridCol w="1381760">
                  <a:extLst>
                    <a:ext uri="{9D8B030D-6E8A-4147-A177-3AD203B41FA5}">
                      <a16:colId xmlns:a16="http://schemas.microsoft.com/office/drawing/2014/main" val="531059708"/>
                    </a:ext>
                  </a:extLst>
                </a:gridCol>
                <a:gridCol w="1359930">
                  <a:extLst>
                    <a:ext uri="{9D8B030D-6E8A-4147-A177-3AD203B41FA5}">
                      <a16:colId xmlns:a16="http://schemas.microsoft.com/office/drawing/2014/main" val="1455214231"/>
                    </a:ext>
                  </a:extLst>
                </a:gridCol>
              </a:tblGrid>
              <a:tr h="631105">
                <a:tc>
                  <a:txBody>
                    <a:bodyPr/>
                    <a:lstStyle/>
                    <a:p>
                      <a:pPr algn="ctr"/>
                      <a:r>
                        <a:rPr lang="ru-RU" dirty="0"/>
                        <a:t>Наименование налоговой льготы</a:t>
                      </a:r>
                    </a:p>
                  </a:txBody>
                  <a:tcPr anchor="ctr"/>
                </a:tc>
                <a:tc>
                  <a:txBody>
                    <a:bodyPr/>
                    <a:lstStyle/>
                    <a:p>
                      <a:pPr algn="ctr"/>
                      <a:r>
                        <a:rPr lang="ru-RU" dirty="0"/>
                        <a:t>Правовое основание</a:t>
                      </a:r>
                    </a:p>
                  </a:txBody>
                  <a:tcPr anchor="ctr"/>
                </a:tc>
                <a:tc>
                  <a:txBody>
                    <a:bodyPr/>
                    <a:lstStyle/>
                    <a:p>
                      <a:pPr algn="ctr"/>
                      <a:r>
                        <a:rPr lang="ru-RU" dirty="0"/>
                        <a:t>Факт </a:t>
                      </a:r>
                    </a:p>
                    <a:p>
                      <a:pPr algn="ctr"/>
                      <a:r>
                        <a:rPr lang="ru-RU" dirty="0"/>
                        <a:t>2020 года</a:t>
                      </a:r>
                    </a:p>
                  </a:txBody>
                  <a:tcPr anchor="ctr"/>
                </a:tc>
                <a:tc>
                  <a:txBody>
                    <a:bodyPr/>
                    <a:lstStyle/>
                    <a:p>
                      <a:pPr algn="ctr"/>
                      <a:r>
                        <a:rPr lang="ru-RU" dirty="0"/>
                        <a:t>Оценка 2021 года</a:t>
                      </a:r>
                    </a:p>
                  </a:txBody>
                  <a:tcPr anchor="ctr"/>
                </a:tc>
                <a:tc>
                  <a:txBody>
                    <a:bodyPr/>
                    <a:lstStyle/>
                    <a:p>
                      <a:pPr algn="ctr"/>
                      <a:r>
                        <a:rPr lang="ru-RU" dirty="0"/>
                        <a:t>Прогноз 2022 года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Прогноз 2023 года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dirty="0"/>
                        <a:t>Прогноз 2024 года</a:t>
                      </a:r>
                    </a:p>
                  </a:txBody>
                  <a:tcPr anchor="ctr"/>
                </a:tc>
                <a:extLst>
                  <a:ext uri="{0D108BD9-81ED-4DB2-BD59-A6C34878D82A}">
                    <a16:rowId xmlns:a16="http://schemas.microsoft.com/office/drawing/2014/main" val="430769265"/>
                  </a:ext>
                </a:extLst>
              </a:tr>
              <a:tr h="1145258">
                <a:tc>
                  <a:txBody>
                    <a:bodyPr/>
                    <a:lstStyle/>
                    <a:p>
                      <a:pPr algn="l"/>
                      <a:r>
                        <a:rPr lang="ru-RU" dirty="0"/>
                        <a:t>льгота по земельному налогу </a:t>
                      </a:r>
                    </a:p>
                  </a:txBody>
                  <a:tcPr anchor="ctr"/>
                </a:tc>
                <a:tc>
                  <a:txBody>
                    <a:bodyPr/>
                    <a:lstStyle/>
                    <a:p>
                      <a:pPr algn="l"/>
                      <a:r>
                        <a:rPr lang="ru-RU" sz="1600" dirty="0"/>
                        <a:t>Решение Совета депутатов </a:t>
                      </a:r>
                      <a:r>
                        <a:rPr lang="ru-RU" sz="1600" dirty="0" err="1"/>
                        <a:t>г.Долгопрудного</a:t>
                      </a:r>
                      <a:r>
                        <a:rPr lang="ru-RU" sz="1600" dirty="0"/>
                        <a:t> от 22.06.2012 № 95-нр « О земельном налоге на территории городского округа Долгопрудный» </a:t>
                      </a:r>
                    </a:p>
                  </a:txBody>
                  <a:tcPr anchor="ctr"/>
                </a:tc>
                <a:tc>
                  <a:txBody>
                    <a:bodyPr/>
                    <a:lstStyle/>
                    <a:p>
                      <a:pPr algn="ctr"/>
                      <a:r>
                        <a:rPr lang="ru-RU" dirty="0"/>
                        <a:t>44 094,0</a:t>
                      </a:r>
                    </a:p>
                  </a:txBody>
                  <a:tcPr anchor="ctr"/>
                </a:tc>
                <a:tc>
                  <a:txBody>
                    <a:bodyPr/>
                    <a:lstStyle/>
                    <a:p>
                      <a:pPr algn="ctr"/>
                      <a:r>
                        <a:rPr lang="en-US" dirty="0"/>
                        <a:t>39 530,0</a:t>
                      </a:r>
                      <a:endParaRPr lang="ru-RU" dirty="0"/>
                    </a:p>
                  </a:txBody>
                  <a:tcPr anchor="ctr"/>
                </a:tc>
                <a:tc>
                  <a:txBody>
                    <a:bodyPr/>
                    <a:lstStyle/>
                    <a:p>
                      <a:pPr algn="ctr"/>
                      <a:r>
                        <a:rPr lang="en-US" dirty="0"/>
                        <a:t>39 530,0</a:t>
                      </a:r>
                      <a:endParaRPr lang="ru-RU" dirty="0"/>
                    </a:p>
                  </a:txBody>
                  <a:tcPr anchor="ctr"/>
                </a:tc>
                <a:tc>
                  <a:txBody>
                    <a:bodyPr/>
                    <a:lstStyle/>
                    <a:p>
                      <a:pPr algn="ctr"/>
                      <a:r>
                        <a:rPr lang="en-US" dirty="0"/>
                        <a:t>39 530,0</a:t>
                      </a:r>
                      <a:endParaRPr lang="ru-RU" dirty="0"/>
                    </a:p>
                  </a:txBody>
                  <a:tcPr anchor="ctr"/>
                </a:tc>
                <a:tc>
                  <a:txBody>
                    <a:bodyPr/>
                    <a:lstStyle/>
                    <a:p>
                      <a:pPr algn="ctr"/>
                      <a:r>
                        <a:rPr lang="en-US" dirty="0"/>
                        <a:t>39 530,0</a:t>
                      </a:r>
                      <a:endParaRPr lang="ru-RU" dirty="0"/>
                    </a:p>
                  </a:txBody>
                  <a:tcPr anchor="ctr"/>
                </a:tc>
                <a:extLst>
                  <a:ext uri="{0D108BD9-81ED-4DB2-BD59-A6C34878D82A}">
                    <a16:rowId xmlns:a16="http://schemas.microsoft.com/office/drawing/2014/main" val="552757269"/>
                  </a:ext>
                </a:extLst>
              </a:tr>
              <a:tr h="1145258">
                <a:tc>
                  <a:txBody>
                    <a:bodyPr/>
                    <a:lstStyle/>
                    <a:p>
                      <a:pPr algn="l"/>
                      <a:r>
                        <a:rPr lang="ru-RU" dirty="0"/>
                        <a:t>льгота по налогу на имущество физических лиц </a:t>
                      </a:r>
                    </a:p>
                  </a:txBody>
                  <a:tcPr anchor="ctr"/>
                </a:tc>
                <a:tc>
                  <a:txBody>
                    <a:bodyPr/>
                    <a:lstStyle/>
                    <a:p>
                      <a:pPr algn="l"/>
                      <a:r>
                        <a:rPr lang="ru-RU" sz="1600" dirty="0"/>
                        <a:t>Решение Совета депутатов </a:t>
                      </a:r>
                      <a:r>
                        <a:rPr lang="ru-RU" sz="1600" dirty="0" err="1"/>
                        <a:t>г.Долгопрудного</a:t>
                      </a:r>
                      <a:r>
                        <a:rPr lang="ru-RU" sz="1600" dirty="0"/>
                        <a:t> от 19.11.2014 № 24-нр «О налоге на имущество физических лиц на территории городского округа Долгопрудный Московской области» </a:t>
                      </a:r>
                    </a:p>
                  </a:txBody>
                  <a:tcPr anchor="ctr"/>
                </a:tc>
                <a:tc>
                  <a:txBody>
                    <a:bodyPr/>
                    <a:lstStyle/>
                    <a:p>
                      <a:pPr algn="ctr"/>
                      <a:r>
                        <a:rPr lang="ru-RU" dirty="0"/>
                        <a:t>3,0</a:t>
                      </a:r>
                    </a:p>
                  </a:txBody>
                  <a:tcPr anchor="ctr"/>
                </a:tc>
                <a:tc>
                  <a:txBody>
                    <a:bodyPr/>
                    <a:lstStyle/>
                    <a:p>
                      <a:pPr algn="ctr"/>
                      <a:r>
                        <a:rPr lang="en-US" dirty="0"/>
                        <a:t>3,0</a:t>
                      </a:r>
                      <a:endParaRPr lang="ru-RU" dirty="0"/>
                    </a:p>
                  </a:txBody>
                  <a:tcPr anchor="ctr"/>
                </a:tc>
                <a:tc>
                  <a:txBody>
                    <a:bodyPr/>
                    <a:lstStyle/>
                    <a:p>
                      <a:pPr algn="ctr"/>
                      <a:r>
                        <a:rPr lang="en-US" dirty="0"/>
                        <a:t>3,0</a:t>
                      </a:r>
                      <a:endParaRPr lang="ru-RU" dirty="0"/>
                    </a:p>
                  </a:txBody>
                  <a:tcPr anchor="ctr"/>
                </a:tc>
                <a:tc>
                  <a:txBody>
                    <a:bodyPr/>
                    <a:lstStyle/>
                    <a:p>
                      <a:pPr algn="ctr"/>
                      <a:r>
                        <a:rPr lang="en-US" dirty="0"/>
                        <a:t>3,0</a:t>
                      </a:r>
                      <a:endParaRPr lang="ru-RU" dirty="0"/>
                    </a:p>
                  </a:txBody>
                  <a:tcPr anchor="ctr"/>
                </a:tc>
                <a:tc>
                  <a:txBody>
                    <a:bodyPr/>
                    <a:lstStyle/>
                    <a:p>
                      <a:pPr algn="ctr"/>
                      <a:r>
                        <a:rPr lang="en-US" dirty="0"/>
                        <a:t>3,0</a:t>
                      </a:r>
                      <a:endParaRPr lang="ru-RU" dirty="0"/>
                    </a:p>
                  </a:txBody>
                  <a:tcPr anchor="ctr"/>
                </a:tc>
                <a:extLst>
                  <a:ext uri="{0D108BD9-81ED-4DB2-BD59-A6C34878D82A}">
                    <a16:rowId xmlns:a16="http://schemas.microsoft.com/office/drawing/2014/main" val="878131175"/>
                  </a:ext>
                </a:extLst>
              </a:tr>
            </a:tbl>
          </a:graphicData>
        </a:graphic>
      </p:graphicFrame>
      <p:sp>
        <p:nvSpPr>
          <p:cNvPr id="8" name="Прямоугольник 7">
            <a:extLst>
              <a:ext uri="{FF2B5EF4-FFF2-40B4-BE49-F238E27FC236}">
                <a16:creationId xmlns:a16="http://schemas.microsoft.com/office/drawing/2014/main" id="{64E4DB98-206F-41D2-9B88-924DE331793C}"/>
              </a:ext>
            </a:extLst>
          </p:cNvPr>
          <p:cNvSpPr/>
          <p:nvPr/>
        </p:nvSpPr>
        <p:spPr>
          <a:xfrm>
            <a:off x="10551878" y="1029870"/>
            <a:ext cx="1069652" cy="338554"/>
          </a:xfrm>
          <a:prstGeom prst="rect">
            <a:avLst/>
          </a:prstGeom>
        </p:spPr>
        <p:txBody>
          <a:bodyPr wrap="none">
            <a:spAutoFit/>
          </a:bodyPr>
          <a:lstStyle/>
          <a:p>
            <a:r>
              <a:rPr lang="en-US" sz="1600" dirty="0"/>
              <a:t>(т</a:t>
            </a:r>
            <a:r>
              <a:rPr lang="ru-RU" sz="1600" dirty="0"/>
              <a:t>ы</a:t>
            </a:r>
            <a:r>
              <a:rPr lang="en-US" sz="1600" dirty="0"/>
              <a:t>с. </a:t>
            </a:r>
            <a:r>
              <a:rPr lang="ru-RU" sz="1600" dirty="0"/>
              <a:t>руб.</a:t>
            </a:r>
            <a:r>
              <a:rPr lang="en-US" sz="1600" dirty="0"/>
              <a:t>)</a:t>
            </a:r>
            <a:endParaRPr lang="ru-RU" sz="1600" dirty="0"/>
          </a:p>
        </p:txBody>
      </p:sp>
    </p:spTree>
    <p:extLst>
      <p:ext uri="{BB962C8B-B14F-4D97-AF65-F5344CB8AC3E}">
        <p14:creationId xmlns:p14="http://schemas.microsoft.com/office/powerpoint/2010/main" val="290331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1C3EAB-6A21-4E1B-9CFE-53580E209EC4}"/>
              </a:ext>
            </a:extLst>
          </p:cNvPr>
          <p:cNvSpPr>
            <a:spLocks noGrp="1"/>
          </p:cNvSpPr>
          <p:nvPr>
            <p:ph type="title"/>
          </p:nvPr>
        </p:nvSpPr>
        <p:spPr>
          <a:xfrm>
            <a:off x="1068647" y="48735"/>
            <a:ext cx="10515600" cy="816610"/>
          </a:xfrm>
        </p:spPr>
        <p:txBody>
          <a:bodyPr>
            <a:noAutofit/>
          </a:bodyPr>
          <a:lstStyle/>
          <a:p>
            <a:pPr algn="ctr"/>
            <a:r>
              <a:rPr lang="ru-RU" sz="2400" dirty="0"/>
              <a:t>Расходы бюджета городского округа Долгопрудный за 2020, сформированные по муниципальным программам:</a:t>
            </a:r>
          </a:p>
        </p:txBody>
      </p:sp>
      <p:sp>
        <p:nvSpPr>
          <p:cNvPr id="8" name="Номер слайда 7">
            <a:extLst>
              <a:ext uri="{FF2B5EF4-FFF2-40B4-BE49-F238E27FC236}">
                <a16:creationId xmlns:a16="http://schemas.microsoft.com/office/drawing/2014/main" id="{B2031D7E-CC26-47C2-9A4E-4A7BECB86814}"/>
              </a:ext>
            </a:extLst>
          </p:cNvPr>
          <p:cNvSpPr>
            <a:spLocks noGrp="1"/>
          </p:cNvSpPr>
          <p:nvPr>
            <p:ph type="sldNum" sz="quarter" idx="12"/>
          </p:nvPr>
        </p:nvSpPr>
        <p:spPr>
          <a:xfrm>
            <a:off x="9448800" y="6464302"/>
            <a:ext cx="2743200" cy="365125"/>
          </a:xfrm>
        </p:spPr>
        <p:txBody>
          <a:bodyPr/>
          <a:lstStyle/>
          <a:p>
            <a:fld id="{F203300F-B5E5-4D9E-9381-383162CC59FB}" type="slidenum">
              <a:rPr lang="ru-RU" smtClean="0"/>
              <a:pPr/>
              <a:t>32</a:t>
            </a:fld>
            <a:endParaRPr lang="ru-RU" dirty="0"/>
          </a:p>
        </p:txBody>
      </p:sp>
      <p:sp>
        <p:nvSpPr>
          <p:cNvPr id="6" name="Прямоугольник 7">
            <a:extLst>
              <a:ext uri="{FF2B5EF4-FFF2-40B4-BE49-F238E27FC236}">
                <a16:creationId xmlns:a16="http://schemas.microsoft.com/office/drawing/2014/main" id="{91B3EF9A-2599-46DD-82A8-E0E8E1D765B1}"/>
              </a:ext>
            </a:extLst>
          </p:cNvPr>
          <p:cNvSpPr>
            <a:spLocks noChangeArrowheads="1"/>
          </p:cNvSpPr>
          <p:nvPr/>
        </p:nvSpPr>
        <p:spPr bwMode="auto">
          <a:xfrm>
            <a:off x="6585405" y="865345"/>
            <a:ext cx="5452861" cy="307975"/>
          </a:xfrm>
          <a:prstGeom prst="rect">
            <a:avLst/>
          </a:prstGeom>
          <a:noFill/>
          <a:ln w="9525">
            <a:noFill/>
            <a:miter lim="800000"/>
            <a:headEnd/>
            <a:tailEnd/>
          </a:ln>
        </p:spPr>
        <p:txBody>
          <a:bodyPr wrap="square">
            <a:spAutoFit/>
          </a:bodyPr>
          <a:lstStyle/>
          <a:p>
            <a:pPr algn="r"/>
            <a:r>
              <a:rPr lang="ru-RU" sz="1400" dirty="0">
                <a:cs typeface="Times New Roman" pitchFamily="18" charset="0"/>
              </a:rPr>
              <a:t>Данные в таблице представлены в </a:t>
            </a:r>
            <a:r>
              <a:rPr lang="ru-RU" sz="1400" b="1" dirty="0">
                <a:cs typeface="Times New Roman" pitchFamily="18" charset="0"/>
              </a:rPr>
              <a:t>тыс. рублей</a:t>
            </a:r>
            <a:endParaRPr lang="ru-RU" sz="1400" b="1" dirty="0">
              <a:latin typeface="Calibri" pitchFamily="34" charset="0"/>
            </a:endParaRPr>
          </a:p>
        </p:txBody>
      </p:sp>
      <p:graphicFrame>
        <p:nvGraphicFramePr>
          <p:cNvPr id="7" name="Таблица 6">
            <a:extLst>
              <a:ext uri="{FF2B5EF4-FFF2-40B4-BE49-F238E27FC236}">
                <a16:creationId xmlns:a16="http://schemas.microsoft.com/office/drawing/2014/main" id="{FEE8D1B7-D208-491A-BD7B-199A6A611AAB}"/>
              </a:ext>
            </a:extLst>
          </p:cNvPr>
          <p:cNvGraphicFramePr>
            <a:graphicFrameLocks noGrp="1"/>
          </p:cNvGraphicFramePr>
          <p:nvPr/>
        </p:nvGraphicFramePr>
        <p:xfrm>
          <a:off x="186007" y="1173320"/>
          <a:ext cx="11819986" cy="5413579"/>
        </p:xfrm>
        <a:graphic>
          <a:graphicData uri="http://schemas.openxmlformats.org/drawingml/2006/table">
            <a:tbl>
              <a:tblPr>
                <a:tableStyleId>{93296810-A885-4BE3-A3E7-6D5BEEA58F35}</a:tableStyleId>
              </a:tblPr>
              <a:tblGrid>
                <a:gridCol w="593188">
                  <a:extLst>
                    <a:ext uri="{9D8B030D-6E8A-4147-A177-3AD203B41FA5}">
                      <a16:colId xmlns:a16="http://schemas.microsoft.com/office/drawing/2014/main" val="545505490"/>
                    </a:ext>
                  </a:extLst>
                </a:gridCol>
                <a:gridCol w="5016116">
                  <a:extLst>
                    <a:ext uri="{9D8B030D-6E8A-4147-A177-3AD203B41FA5}">
                      <a16:colId xmlns:a16="http://schemas.microsoft.com/office/drawing/2014/main" val="2298003161"/>
                    </a:ext>
                  </a:extLst>
                </a:gridCol>
                <a:gridCol w="1784924">
                  <a:extLst>
                    <a:ext uri="{9D8B030D-6E8A-4147-A177-3AD203B41FA5}">
                      <a16:colId xmlns:a16="http://schemas.microsoft.com/office/drawing/2014/main" val="4260154944"/>
                    </a:ext>
                  </a:extLst>
                </a:gridCol>
                <a:gridCol w="2041316">
                  <a:extLst>
                    <a:ext uri="{9D8B030D-6E8A-4147-A177-3AD203B41FA5}">
                      <a16:colId xmlns:a16="http://schemas.microsoft.com/office/drawing/2014/main" val="1416304530"/>
                    </a:ext>
                  </a:extLst>
                </a:gridCol>
                <a:gridCol w="2384442">
                  <a:extLst>
                    <a:ext uri="{9D8B030D-6E8A-4147-A177-3AD203B41FA5}">
                      <a16:colId xmlns:a16="http://schemas.microsoft.com/office/drawing/2014/main" val="1691386196"/>
                    </a:ext>
                  </a:extLst>
                </a:gridCol>
              </a:tblGrid>
              <a:tr h="489646">
                <a:tc>
                  <a:txBody>
                    <a:bodyPr/>
                    <a:lstStyle/>
                    <a:p>
                      <a:pPr marL="179705" algn="ctr">
                        <a:spcAft>
                          <a:spcPts val="600"/>
                        </a:spcAft>
                      </a:pPr>
                      <a:r>
                        <a:rPr lang="ru-RU" sz="1100" dirty="0">
                          <a:effectLst/>
                          <a:latin typeface="Arial" panose="020B0604020202020204" pitchFamily="34" charset="0"/>
                          <a:cs typeface="Arial" panose="020B0604020202020204" pitchFamily="34" charset="0"/>
                        </a:rPr>
                        <a:t> </a:t>
                      </a:r>
                      <a:r>
                        <a:rPr lang="ru-RU" sz="1400" b="1" dirty="0">
                          <a:effectLst/>
                          <a:latin typeface="Arial" panose="020B0604020202020204" pitchFamily="34" charset="0"/>
                          <a:cs typeface="Arial" panose="020B0604020202020204" pitchFamily="34" charset="0"/>
                        </a:rPr>
                        <a:t>№</a:t>
                      </a:r>
                      <a:endParaRPr lang="ru-RU" sz="105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marL="179705" algn="ctr">
                        <a:spcAft>
                          <a:spcPts val="600"/>
                        </a:spcAft>
                      </a:pPr>
                      <a:r>
                        <a:rPr lang="ru-RU" sz="1400" b="1" dirty="0">
                          <a:effectLst/>
                          <a:latin typeface="Arial" panose="020B0604020202020204" pitchFamily="34" charset="0"/>
                          <a:cs typeface="Arial" panose="020B0604020202020204" pitchFamily="34" charset="0"/>
                        </a:rPr>
                        <a:t>Наименование муниципальных программ</a:t>
                      </a:r>
                      <a:endParaRPr lang="ru-RU" sz="11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400" b="1" dirty="0">
                          <a:effectLst/>
                          <a:latin typeface="Arial" panose="020B0604020202020204" pitchFamily="34" charset="0"/>
                          <a:cs typeface="Arial" panose="020B0604020202020204" pitchFamily="34" charset="0"/>
                        </a:rPr>
                        <a:t>Уточненный план на 2020 год, тыс. рублей</a:t>
                      </a:r>
                      <a:endParaRPr lang="ru-RU" sz="14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marL="21590" indent="-21590" algn="ctr">
                        <a:spcAft>
                          <a:spcPts val="0"/>
                        </a:spcAft>
                      </a:pPr>
                      <a:r>
                        <a:rPr lang="ru-RU" sz="1400" b="1" dirty="0">
                          <a:effectLst/>
                          <a:latin typeface="Arial" panose="020B0604020202020204" pitchFamily="34" charset="0"/>
                          <a:cs typeface="Arial" panose="020B0604020202020204" pitchFamily="34" charset="0"/>
                        </a:rPr>
                        <a:t>Исполнение</a:t>
                      </a:r>
                    </a:p>
                    <a:p>
                      <a:pPr marL="21590" indent="-21590" algn="ctr">
                        <a:spcAft>
                          <a:spcPts val="0"/>
                        </a:spcAft>
                      </a:pPr>
                      <a:r>
                        <a:rPr lang="ru-RU" sz="1400" b="1" dirty="0">
                          <a:effectLst/>
                          <a:latin typeface="Arial" panose="020B0604020202020204" pitchFamily="34" charset="0"/>
                          <a:cs typeface="Arial" panose="020B0604020202020204" pitchFamily="34" charset="0"/>
                        </a:rPr>
                        <a:t>за 2020 год, тыс. рублей</a:t>
                      </a:r>
                      <a:endParaRPr lang="ru-RU" sz="14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marL="21590" indent="-21590" algn="ctr">
                        <a:spcAft>
                          <a:spcPts val="0"/>
                        </a:spcAft>
                      </a:pPr>
                      <a:r>
                        <a:rPr lang="ru-RU" sz="1400" b="1" dirty="0">
                          <a:effectLst/>
                          <a:latin typeface="Arial" panose="020B0604020202020204" pitchFamily="34" charset="0"/>
                          <a:cs typeface="Arial" panose="020B0604020202020204" pitchFamily="34" charset="0"/>
                        </a:rPr>
                        <a:t>Исполнение к уточненному</a:t>
                      </a:r>
                    </a:p>
                    <a:p>
                      <a:pPr marL="201295" indent="-201295" algn="ctr">
                        <a:spcAft>
                          <a:spcPts val="0"/>
                        </a:spcAft>
                      </a:pPr>
                      <a:r>
                        <a:rPr lang="ru-RU" sz="1400" b="1" dirty="0">
                          <a:effectLst/>
                          <a:latin typeface="Arial" panose="020B0604020202020204" pitchFamily="34" charset="0"/>
                          <a:cs typeface="Arial" panose="020B0604020202020204" pitchFamily="34" charset="0"/>
                        </a:rPr>
                        <a:t>плану, %</a:t>
                      </a:r>
                      <a:endParaRPr lang="ru-RU" sz="14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extLst>
                  <a:ext uri="{0D108BD9-81ED-4DB2-BD59-A6C34878D82A}">
                    <a16:rowId xmlns:a16="http://schemas.microsoft.com/office/drawing/2014/main" val="4152238313"/>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«Здравоохранение»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6 441,0</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5 771,7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89,6</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763846369"/>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2</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«Культура»</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165 710,5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a:effectLst/>
                          <a:latin typeface="Arial" panose="020B0604020202020204" pitchFamily="34" charset="0"/>
                          <a:cs typeface="Arial" panose="020B0604020202020204" pitchFamily="34" charset="0"/>
                        </a:rPr>
                        <a:t>165 356,7</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a:effectLst/>
                          <a:latin typeface="Arial" panose="020B0604020202020204" pitchFamily="34" charset="0"/>
                          <a:cs typeface="Arial" panose="020B0604020202020204" pitchFamily="34" charset="0"/>
                        </a:rPr>
                        <a:t>99,8</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1744786695"/>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3</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«Образование»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2 581 850,6</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2 550 361,7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98,8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556783534"/>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4</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«Социальная защита населения»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78 586,9</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77 084,4</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a:effectLst/>
                          <a:latin typeface="Arial" panose="020B0604020202020204" pitchFamily="34" charset="0"/>
                          <a:cs typeface="Arial" panose="020B0604020202020204" pitchFamily="34" charset="0"/>
                        </a:rPr>
                        <a:t>98,1</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323724203"/>
                  </a:ext>
                </a:extLst>
              </a:tr>
              <a:tr h="175854">
                <a:tc>
                  <a:txBody>
                    <a:bodyPr/>
                    <a:lstStyle/>
                    <a:p>
                      <a:pPr marL="179705" algn="ctr">
                        <a:spcAft>
                          <a:spcPts val="600"/>
                        </a:spcAft>
                        <a:tabLst>
                          <a:tab pos="457200" algn="l"/>
                        </a:tabLst>
                      </a:pPr>
                      <a:r>
                        <a:rPr lang="ru-RU" sz="1200" b="0" dirty="0">
                          <a:effectLst/>
                          <a:latin typeface="Arial" panose="020B0604020202020204" pitchFamily="34" charset="0"/>
                          <a:cs typeface="Arial" panose="020B0604020202020204" pitchFamily="34" charset="0"/>
                        </a:rPr>
                        <a:t>5</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«Спорт»</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79 269,5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79 205,3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99,9</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867812130"/>
                  </a:ext>
                </a:extLst>
              </a:tr>
              <a:tr h="175854">
                <a:tc>
                  <a:txBody>
                    <a:bodyPr/>
                    <a:lstStyle/>
                    <a:p>
                      <a:pPr marL="179705" algn="ctr">
                        <a:spcAft>
                          <a:spcPts val="600"/>
                        </a:spcAft>
                      </a:pPr>
                      <a:r>
                        <a:rPr lang="ru-RU" sz="1200" b="0">
                          <a:effectLst/>
                          <a:latin typeface="Arial" panose="020B0604020202020204" pitchFamily="34" charset="0"/>
                          <a:cs typeface="Arial" panose="020B0604020202020204" pitchFamily="34" charset="0"/>
                        </a:rPr>
                        <a:t>6</a:t>
                      </a:r>
                      <a:endParaRPr lang="ru-RU" sz="1050" b="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«Развитие сельского хозяйства»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2 500,5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2 137,1</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85,5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2190870179"/>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7</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«Экология и окружающая среда»</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432 088,3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401 336,2</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92,9</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3772758864"/>
                  </a:ext>
                </a:extLst>
              </a:tr>
              <a:tr h="363552">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8</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a:effectLst/>
                          <a:latin typeface="Arial" panose="020B0604020202020204" pitchFamily="34" charset="0"/>
                          <a:cs typeface="Arial" panose="020B0604020202020204" pitchFamily="34" charset="0"/>
                        </a:rPr>
                        <a:t>«Безопасность и обеспечение безопасности жизнедеятельности населения»          </a:t>
                      </a:r>
                      <a:endParaRPr lang="ru-RU" sz="125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33 029,3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31 987,3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96,9</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907116216"/>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9</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«Жилище»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26 209,2</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25 968,5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99,1</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3266301941"/>
                  </a:ext>
                </a:extLst>
              </a:tr>
              <a:tr h="270672">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10</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«Развитие инженерной инфраструктуры и энергоэффективности»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670,5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362,3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54,0</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3887713472"/>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11</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«Предпринимательство»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a:effectLst/>
                          <a:latin typeface="Arial" panose="020B0604020202020204" pitchFamily="34" charset="0"/>
                          <a:cs typeface="Arial" panose="020B0604020202020204" pitchFamily="34" charset="0"/>
                        </a:rPr>
                        <a:t>1 511,4</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1 309,8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86,7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073921469"/>
                  </a:ext>
                </a:extLst>
              </a:tr>
              <a:tr h="175854">
                <a:tc>
                  <a:txBody>
                    <a:bodyPr/>
                    <a:lstStyle/>
                    <a:p>
                      <a:pPr marL="179705" algn="ctr">
                        <a:spcAft>
                          <a:spcPts val="600"/>
                        </a:spcAft>
                      </a:pPr>
                      <a:r>
                        <a:rPr lang="ru-RU" sz="1200" b="0">
                          <a:effectLst/>
                          <a:latin typeface="Arial" panose="020B0604020202020204" pitchFamily="34" charset="0"/>
                          <a:cs typeface="Arial" panose="020B0604020202020204" pitchFamily="34" charset="0"/>
                        </a:rPr>
                        <a:t>12</a:t>
                      </a:r>
                      <a:endParaRPr lang="ru-RU" sz="1050" b="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«Управление имуществом и муниципальными финансами»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442 550,1</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405 988,9</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91,7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805129316"/>
                  </a:ext>
                </a:extLst>
              </a:tr>
              <a:tr h="487262">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13</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«Развитие институтов гражданского общества, повышение эффективности местного самоуправления и реализации молодежной политики»</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66 492,8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64 915,4</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97,6</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904819997"/>
                  </a:ext>
                </a:extLst>
              </a:tr>
              <a:tr h="270672">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14</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«Развитие и функционирование дорожно-транспортного комплекса»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191 761,7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a:effectLst/>
                          <a:latin typeface="Arial" panose="020B0604020202020204" pitchFamily="34" charset="0"/>
                          <a:cs typeface="Arial" panose="020B0604020202020204" pitchFamily="34" charset="0"/>
                        </a:rPr>
                        <a:t>179 610,1</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93,7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2523597541"/>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15</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«Цифровое муниципальное образование»     </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a:effectLst/>
                          <a:latin typeface="Arial" panose="020B0604020202020204" pitchFamily="34" charset="0"/>
                          <a:cs typeface="Arial" panose="020B0604020202020204" pitchFamily="34" charset="0"/>
                        </a:rPr>
                        <a:t>129 612,2</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128 775,0</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99,4</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3620925906"/>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16</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«Архитектура и градостроительство»</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a:effectLst/>
                          <a:latin typeface="Arial" panose="020B0604020202020204" pitchFamily="34" charset="0"/>
                          <a:cs typeface="Arial" panose="020B0604020202020204" pitchFamily="34" charset="0"/>
                        </a:rPr>
                        <a:t>948,0</a:t>
                      </a:r>
                      <a:endParaRPr lang="ru-RU" sz="120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888,4</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93,7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1286180599"/>
                  </a:ext>
                </a:extLst>
              </a:tr>
              <a:tr h="205647">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17</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«Формирование современной комфортной городской среды»</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517 924,8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444 483,5</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algn="ctr">
                        <a:spcAft>
                          <a:spcPts val="0"/>
                        </a:spcAft>
                      </a:pPr>
                      <a:r>
                        <a:rPr lang="ru-RU" sz="1200" dirty="0">
                          <a:effectLst/>
                          <a:latin typeface="Arial" panose="020B0604020202020204" pitchFamily="34" charset="0"/>
                          <a:cs typeface="Arial" panose="020B0604020202020204" pitchFamily="34" charset="0"/>
                        </a:rPr>
                        <a:t>85,8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560682639"/>
                  </a:ext>
                </a:extLst>
              </a:tr>
              <a:tr h="175854">
                <a:tc>
                  <a:txBody>
                    <a:bodyPr/>
                    <a:lstStyle/>
                    <a:p>
                      <a:pPr marL="179705" algn="ctr">
                        <a:spcAft>
                          <a:spcPts val="600"/>
                        </a:spcAft>
                      </a:pPr>
                      <a:r>
                        <a:rPr lang="ru-RU" sz="1200" b="0" dirty="0">
                          <a:effectLst/>
                          <a:latin typeface="Arial" panose="020B0604020202020204" pitchFamily="34" charset="0"/>
                          <a:cs typeface="Arial" panose="020B0604020202020204" pitchFamily="34" charset="0"/>
                        </a:rPr>
                        <a:t>18</a:t>
                      </a:r>
                      <a:endParaRPr lang="ru-RU" sz="1050" b="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nSpc>
                          <a:spcPct val="115000"/>
                        </a:lnSpc>
                        <a:spcAft>
                          <a:spcPts val="0"/>
                        </a:spcAft>
                      </a:pPr>
                      <a:r>
                        <a:rPr lang="ru-RU" sz="1250" dirty="0">
                          <a:effectLst/>
                          <a:latin typeface="Arial" panose="020B0604020202020204" pitchFamily="34" charset="0"/>
                          <a:cs typeface="Arial" panose="020B0604020202020204" pitchFamily="34" charset="0"/>
                        </a:rPr>
                        <a:t>«Строительство объектов социальной инфраструктуры»</a:t>
                      </a:r>
                      <a:endParaRPr lang="ru-RU" sz="125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nchor="ctr"/>
                </a:tc>
                <a:tc>
                  <a:txBody>
                    <a:bodyPr/>
                    <a:lstStyle/>
                    <a:p>
                      <a:pPr algn="ctr">
                        <a:spcAft>
                          <a:spcPts val="0"/>
                        </a:spcAft>
                      </a:pPr>
                      <a:r>
                        <a:rPr lang="ru-RU" sz="1200" dirty="0">
                          <a:effectLst/>
                          <a:latin typeface="Arial" panose="020B0604020202020204" pitchFamily="34" charset="0"/>
                          <a:cs typeface="Arial" panose="020B0604020202020204" pitchFamily="34" charset="0"/>
                        </a:rPr>
                        <a:t>10 117,7</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8 932,8</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tc>
                  <a:txBody>
                    <a:bodyPr/>
                    <a:lstStyle/>
                    <a:p>
                      <a:pPr algn="ctr">
                        <a:spcAft>
                          <a:spcPts val="0"/>
                        </a:spcAft>
                      </a:pPr>
                      <a:r>
                        <a:rPr lang="ru-RU" sz="1200" dirty="0">
                          <a:effectLst/>
                          <a:latin typeface="Arial" panose="020B0604020202020204" pitchFamily="34" charset="0"/>
                          <a:cs typeface="Arial" panose="020B0604020202020204" pitchFamily="34" charset="0"/>
                        </a:rPr>
                        <a:t>88,3</a:t>
                      </a:r>
                      <a:endParaRPr lang="ru-RU" sz="1200"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tc>
                <a:extLst>
                  <a:ext uri="{0D108BD9-81ED-4DB2-BD59-A6C34878D82A}">
                    <a16:rowId xmlns:a16="http://schemas.microsoft.com/office/drawing/2014/main" val="748788104"/>
                  </a:ext>
                </a:extLst>
              </a:tr>
              <a:tr h="199402">
                <a:tc gridSpan="2">
                  <a:txBody>
                    <a:bodyPr/>
                    <a:lstStyle/>
                    <a:p>
                      <a:pPr marL="179705">
                        <a:spcAft>
                          <a:spcPts val="600"/>
                        </a:spcAft>
                      </a:pPr>
                      <a:r>
                        <a:rPr lang="ru-RU" sz="1400" b="1" dirty="0">
                          <a:effectLst/>
                          <a:latin typeface="Arial" panose="020B0604020202020204" pitchFamily="34" charset="0"/>
                          <a:cs typeface="Arial" panose="020B0604020202020204" pitchFamily="34" charset="0"/>
                        </a:rPr>
                        <a:t> ВСЕГО</a:t>
                      </a:r>
                      <a:endParaRPr lang="ru-RU" sz="11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hMerge="1">
                  <a:txBody>
                    <a:bodyPr/>
                    <a:lstStyle/>
                    <a:p>
                      <a:endParaRPr lang="ru-RU"/>
                    </a:p>
                  </a:txBody>
                  <a:tcPr/>
                </a:tc>
                <a:tc>
                  <a:txBody>
                    <a:bodyPr/>
                    <a:lstStyle/>
                    <a:p>
                      <a:pPr marL="179705" algn="ctr">
                        <a:spcAft>
                          <a:spcPts val="600"/>
                        </a:spcAft>
                      </a:pPr>
                      <a:r>
                        <a:rPr lang="ru-RU" sz="1400" b="1" dirty="0">
                          <a:effectLst/>
                          <a:latin typeface="Arial" panose="020B0604020202020204" pitchFamily="34" charset="0"/>
                          <a:cs typeface="Arial" panose="020B0604020202020204" pitchFamily="34" charset="0"/>
                        </a:rPr>
                        <a:t>4 767 275,0</a:t>
                      </a:r>
                      <a:endParaRPr lang="ru-RU" sz="11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marL="179705" algn="ctr">
                        <a:spcAft>
                          <a:spcPts val="600"/>
                        </a:spcAft>
                      </a:pPr>
                      <a:r>
                        <a:rPr lang="ru-RU" sz="1400" b="1" dirty="0">
                          <a:effectLst/>
                          <a:latin typeface="Arial" panose="020B0604020202020204" pitchFamily="34" charset="0"/>
                          <a:cs typeface="Arial" panose="020B0604020202020204" pitchFamily="34" charset="0"/>
                        </a:rPr>
                        <a:t>4 574 475,1</a:t>
                      </a:r>
                      <a:endParaRPr lang="ru-RU" sz="11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tc>
                  <a:txBody>
                    <a:bodyPr/>
                    <a:lstStyle/>
                    <a:p>
                      <a:pPr marL="179705" algn="ctr">
                        <a:spcAft>
                          <a:spcPts val="600"/>
                        </a:spcAft>
                      </a:pPr>
                      <a:r>
                        <a:rPr lang="ru-RU" sz="1400" b="1" dirty="0">
                          <a:effectLst/>
                          <a:latin typeface="Arial" panose="020B0604020202020204" pitchFamily="34" charset="0"/>
                          <a:cs typeface="Arial" panose="020B0604020202020204" pitchFamily="34" charset="0"/>
                        </a:rPr>
                        <a:t>96,0</a:t>
                      </a:r>
                      <a:endParaRPr lang="ru-RU" sz="1100" b="1" dirty="0">
                        <a:effectLst/>
                        <a:latin typeface="Arial" panose="020B0604020202020204" pitchFamily="34" charset="0"/>
                        <a:ea typeface="Times New Roman" panose="02020603050405020304" pitchFamily="18" charset="0"/>
                        <a:cs typeface="Arial" panose="020B0604020202020204" pitchFamily="34" charset="0"/>
                      </a:endParaRPr>
                    </a:p>
                  </a:txBody>
                  <a:tcPr marL="26713" marR="26713" marT="0" marB="0">
                    <a:solidFill>
                      <a:schemeClr val="accent6">
                        <a:lumMod val="40000"/>
                        <a:lumOff val="60000"/>
                      </a:schemeClr>
                    </a:solidFill>
                  </a:tcPr>
                </a:tc>
                <a:extLst>
                  <a:ext uri="{0D108BD9-81ED-4DB2-BD59-A6C34878D82A}">
                    <a16:rowId xmlns:a16="http://schemas.microsoft.com/office/drawing/2014/main" val="1039934097"/>
                  </a:ext>
                </a:extLst>
              </a:tr>
            </a:tbl>
          </a:graphicData>
        </a:graphic>
      </p:graphicFrame>
      <p:pic>
        <p:nvPicPr>
          <p:cNvPr id="10" name="Объект 6">
            <a:extLst>
              <a:ext uri="{FF2B5EF4-FFF2-40B4-BE49-F238E27FC236}">
                <a16:creationId xmlns:a16="http://schemas.microsoft.com/office/drawing/2014/main" id="{982ECB5C-6AA9-4688-850F-9AEE645060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064800012"/>
      </p:ext>
    </p:extLst>
  </p:cSld>
  <p:clrMapOvr>
    <a:masterClrMapping/>
  </p:clrMapOvr>
  <p:transition spd="slow">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59247FE9-E567-4001-8457-A57904BDE979}"/>
              </a:ext>
            </a:extLst>
          </p:cNvPr>
          <p:cNvSpPr>
            <a:spLocks noGrp="1"/>
          </p:cNvSpPr>
          <p:nvPr>
            <p:ph type="sldNum" sz="quarter" idx="12"/>
          </p:nvPr>
        </p:nvSpPr>
        <p:spPr>
          <a:xfrm>
            <a:off x="8735222" y="6492875"/>
            <a:ext cx="2743200" cy="365125"/>
          </a:xfrm>
        </p:spPr>
        <p:txBody>
          <a:bodyPr/>
          <a:lstStyle/>
          <a:p>
            <a:fld id="{E4EB6E89-BA87-4003-BD23-6BDF40F3EBED}" type="slidenum">
              <a:rPr lang="ru-RU" smtClean="0"/>
              <a:pPr/>
              <a:t>33</a:t>
            </a:fld>
            <a:endParaRPr lang="ru-RU" dirty="0"/>
          </a:p>
        </p:txBody>
      </p:sp>
      <p:graphicFrame>
        <p:nvGraphicFramePr>
          <p:cNvPr id="5" name="Таблица 4">
            <a:extLst>
              <a:ext uri="{FF2B5EF4-FFF2-40B4-BE49-F238E27FC236}">
                <a16:creationId xmlns:a16="http://schemas.microsoft.com/office/drawing/2014/main" id="{9470E75F-7B0E-41B7-BE42-348BE7BEC075}"/>
              </a:ext>
            </a:extLst>
          </p:cNvPr>
          <p:cNvGraphicFramePr>
            <a:graphicFrameLocks noGrp="1"/>
          </p:cNvGraphicFramePr>
          <p:nvPr>
            <p:extLst>
              <p:ext uri="{D42A27DB-BD31-4B8C-83A1-F6EECF244321}">
                <p14:modId xmlns:p14="http://schemas.microsoft.com/office/powerpoint/2010/main" val="917575749"/>
              </p:ext>
            </p:extLst>
          </p:nvPr>
        </p:nvGraphicFramePr>
        <p:xfrm>
          <a:off x="198730" y="893181"/>
          <a:ext cx="11808393" cy="5513835"/>
        </p:xfrm>
        <a:graphic>
          <a:graphicData uri="http://schemas.openxmlformats.org/drawingml/2006/table">
            <a:tbl>
              <a:tblPr firstRow="1" firstCol="1" bandRow="1">
                <a:tableStyleId>{5C22544A-7EE6-4342-B048-85BDC9FD1C3A}</a:tableStyleId>
              </a:tblPr>
              <a:tblGrid>
                <a:gridCol w="583876">
                  <a:extLst>
                    <a:ext uri="{9D8B030D-6E8A-4147-A177-3AD203B41FA5}">
                      <a16:colId xmlns:a16="http://schemas.microsoft.com/office/drawing/2014/main" val="2054227315"/>
                    </a:ext>
                  </a:extLst>
                </a:gridCol>
                <a:gridCol w="9572823">
                  <a:extLst>
                    <a:ext uri="{9D8B030D-6E8A-4147-A177-3AD203B41FA5}">
                      <a16:colId xmlns:a16="http://schemas.microsoft.com/office/drawing/2014/main" val="464910325"/>
                    </a:ext>
                  </a:extLst>
                </a:gridCol>
                <a:gridCol w="1651694">
                  <a:extLst>
                    <a:ext uri="{9D8B030D-6E8A-4147-A177-3AD203B41FA5}">
                      <a16:colId xmlns:a16="http://schemas.microsoft.com/office/drawing/2014/main" val="3303580882"/>
                    </a:ext>
                  </a:extLst>
                </a:gridCol>
              </a:tblGrid>
              <a:tr h="311061">
                <a:tc rowSpan="2">
                  <a:txBody>
                    <a:bodyPr/>
                    <a:lstStyle/>
                    <a:p>
                      <a:pPr algn="l">
                        <a:spcAft>
                          <a:spcPts val="0"/>
                        </a:spcAft>
                      </a:pPr>
                      <a:r>
                        <a:rPr lang="ru-RU" sz="1200" dirty="0">
                          <a:effectLst/>
                        </a:rPr>
                        <a:t> </a:t>
                      </a:r>
                      <a:endParaRPr lang="ru-RU" sz="1200" dirty="0">
                        <a:effectLst/>
                        <a:latin typeface="Times New Roman" panose="02020603050405020304" pitchFamily="18" charset="0"/>
                        <a:ea typeface="Times New Roman" panose="02020603050405020304" pitchFamily="18" charset="0"/>
                      </a:endParaRPr>
                    </a:p>
                  </a:txBody>
                  <a:tcPr marL="20435" marR="20435" marT="0" marB="0" anchor="b">
                    <a:solidFill>
                      <a:srgbClr val="B0C6E4"/>
                    </a:solidFill>
                  </a:tcPr>
                </a:tc>
                <a:tc rowSpan="2">
                  <a:txBody>
                    <a:bodyPr/>
                    <a:lstStyle/>
                    <a:p>
                      <a:pPr algn="ctr">
                        <a:spcAft>
                          <a:spcPts val="0"/>
                        </a:spcAft>
                      </a:pPr>
                      <a:r>
                        <a:rPr lang="ru-RU" sz="1200" dirty="0">
                          <a:solidFill>
                            <a:schemeClr val="tx1"/>
                          </a:solidFill>
                          <a:effectLst/>
                        </a:rPr>
                        <a:t>Наименования муниципальных программ (непрограммных направлений деятельности)</a:t>
                      </a:r>
                    </a:p>
                  </a:txBody>
                  <a:tcPr marL="20435" marR="20435" marT="0" marB="0" anchor="ctr">
                    <a:solidFill>
                      <a:srgbClr val="B0C6E4"/>
                    </a:solidFill>
                  </a:tcPr>
                </a:tc>
                <a:tc>
                  <a:txBody>
                    <a:bodyPr/>
                    <a:lstStyle/>
                    <a:p>
                      <a:pPr algn="ctr">
                        <a:spcAft>
                          <a:spcPts val="0"/>
                        </a:spcAft>
                      </a:pPr>
                      <a:r>
                        <a:rPr lang="ru-RU" sz="1200" dirty="0">
                          <a:solidFill>
                            <a:schemeClr val="tx1"/>
                          </a:solidFill>
                          <a:effectLst/>
                        </a:rPr>
                        <a:t>Уточненный план</a:t>
                      </a:r>
                      <a:br>
                        <a:rPr lang="ru-RU" sz="1200" dirty="0">
                          <a:solidFill>
                            <a:schemeClr val="tx1"/>
                          </a:solidFill>
                          <a:effectLst/>
                        </a:rPr>
                      </a:br>
                      <a:r>
                        <a:rPr lang="ru-RU" sz="1200" dirty="0">
                          <a:solidFill>
                            <a:schemeClr val="tx1"/>
                          </a:solidFill>
                          <a:effectLst/>
                        </a:rPr>
                        <a:t>2021 г.</a:t>
                      </a:r>
                      <a:endParaRPr lang="ru-RU" sz="1200" dirty="0">
                        <a:solidFill>
                          <a:schemeClr val="tx1"/>
                        </a:solidFill>
                        <a:effectLst/>
                        <a:latin typeface="Times New Roman" panose="02020603050405020304" pitchFamily="18" charset="0"/>
                        <a:ea typeface="Times New Roman" panose="02020603050405020304" pitchFamily="18" charset="0"/>
                      </a:endParaRPr>
                    </a:p>
                  </a:txBody>
                  <a:tcPr marL="20435" marR="20435" marT="0" marB="0" anchor="ctr">
                    <a:solidFill>
                      <a:srgbClr val="B0C6E4"/>
                    </a:solidFill>
                  </a:tcPr>
                </a:tc>
                <a:extLst>
                  <a:ext uri="{0D108BD9-81ED-4DB2-BD59-A6C34878D82A}">
                    <a16:rowId xmlns:a16="http://schemas.microsoft.com/office/drawing/2014/main" val="1698699545"/>
                  </a:ext>
                </a:extLst>
              </a:tr>
              <a:tr h="461217">
                <a:tc vMerge="1">
                  <a:txBody>
                    <a:bodyPr/>
                    <a:lstStyle/>
                    <a:p>
                      <a:endParaRPr lang="ru-RU"/>
                    </a:p>
                  </a:txBody>
                  <a:tcPr/>
                </a:tc>
                <a:tc vMerge="1">
                  <a:txBody>
                    <a:bodyPr/>
                    <a:lstStyle/>
                    <a:p>
                      <a:endParaRPr lang="ru-RU"/>
                    </a:p>
                  </a:txBody>
                  <a:tcPr/>
                </a:tc>
                <a:tc>
                  <a:txBody>
                    <a:bodyPr/>
                    <a:lstStyle/>
                    <a:p>
                      <a:pPr algn="ctr">
                        <a:spcAft>
                          <a:spcPts val="0"/>
                        </a:spcAft>
                      </a:pPr>
                      <a:r>
                        <a:rPr lang="ru-RU" sz="1200" dirty="0">
                          <a:solidFill>
                            <a:schemeClr val="tx1"/>
                          </a:solidFill>
                          <a:effectLst/>
                        </a:rPr>
                        <a:t>тыс. руб.</a:t>
                      </a:r>
                      <a:endParaRPr lang="ru-RU" sz="1200" dirty="0">
                        <a:solidFill>
                          <a:schemeClr val="tx1"/>
                        </a:solidFill>
                        <a:effectLst/>
                        <a:latin typeface="Times New Roman" panose="02020603050405020304" pitchFamily="18" charset="0"/>
                        <a:ea typeface="Times New Roman" panose="02020603050405020304" pitchFamily="18" charset="0"/>
                      </a:endParaRPr>
                    </a:p>
                  </a:txBody>
                  <a:tcPr marL="20435" marR="20435" marT="0" marB="0" anchor="ctr">
                    <a:solidFill>
                      <a:schemeClr val="bg2"/>
                    </a:solidFill>
                  </a:tcPr>
                </a:tc>
                <a:extLst>
                  <a:ext uri="{0D108BD9-81ED-4DB2-BD59-A6C34878D82A}">
                    <a16:rowId xmlns:a16="http://schemas.microsoft.com/office/drawing/2014/main" val="2108762888"/>
                  </a:ext>
                </a:extLst>
              </a:tr>
              <a:tr h="191767">
                <a:tc>
                  <a:txBody>
                    <a:bodyPr/>
                    <a:lstStyle/>
                    <a:p>
                      <a:pPr algn="ctr">
                        <a:spcAft>
                          <a:spcPts val="0"/>
                        </a:spcAft>
                      </a:pPr>
                      <a:r>
                        <a:rPr lang="ru-RU" sz="1200" dirty="0">
                          <a:solidFill>
                            <a:schemeClr val="tx1"/>
                          </a:solidFill>
                          <a:effectLst/>
                          <a:latin typeface="+mn-lt"/>
                        </a:rPr>
                        <a:t>1</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«Здравоохранение»  </a:t>
                      </a:r>
                    </a:p>
                  </a:txBody>
                  <a:tcPr marL="68580" marR="68580" marT="0" marB="0" anchor="ctr">
                    <a:solidFill>
                      <a:schemeClr val="bg2"/>
                    </a:solidFill>
                  </a:tcPr>
                </a:tc>
                <a:tc>
                  <a:txBody>
                    <a:bodyPr/>
                    <a:lstStyle/>
                    <a:p>
                      <a:pPr algn="ctr" fontAlgn="ctr"/>
                      <a:r>
                        <a:rPr lang="ru-RU" sz="1200" b="0" i="0" u="none" strike="noStrike" dirty="0">
                          <a:effectLst/>
                          <a:latin typeface="+mn-lt"/>
                        </a:rPr>
                        <a:t>4 709,0</a:t>
                      </a:r>
                    </a:p>
                  </a:txBody>
                  <a:tcPr marL="8313" marR="8313" marT="8313" marB="0" anchor="ctr">
                    <a:solidFill>
                      <a:schemeClr val="bg2"/>
                    </a:solidFill>
                  </a:tcPr>
                </a:tc>
                <a:extLst>
                  <a:ext uri="{0D108BD9-81ED-4DB2-BD59-A6C34878D82A}">
                    <a16:rowId xmlns:a16="http://schemas.microsoft.com/office/drawing/2014/main" val="3368016778"/>
                  </a:ext>
                </a:extLst>
              </a:tr>
              <a:tr h="191767">
                <a:tc>
                  <a:txBody>
                    <a:bodyPr/>
                    <a:lstStyle/>
                    <a:p>
                      <a:pPr algn="ctr">
                        <a:spcAft>
                          <a:spcPts val="0"/>
                        </a:spcAft>
                      </a:pPr>
                      <a:r>
                        <a:rPr lang="ru-RU" sz="1200" dirty="0">
                          <a:solidFill>
                            <a:schemeClr val="tx1"/>
                          </a:solidFill>
                          <a:effectLst/>
                          <a:latin typeface="+mn-lt"/>
                        </a:rPr>
                        <a:t>2</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«Культура»</a:t>
                      </a:r>
                    </a:p>
                  </a:txBody>
                  <a:tcPr marL="68580" marR="68580" marT="0" marB="0" anchor="ctr"/>
                </a:tc>
                <a:tc>
                  <a:txBody>
                    <a:bodyPr/>
                    <a:lstStyle/>
                    <a:p>
                      <a:pPr algn="ctr" fontAlgn="b"/>
                      <a:r>
                        <a:rPr lang="ru-RU" sz="1200" b="0" i="0" u="none" strike="noStrike" dirty="0">
                          <a:effectLst/>
                          <a:latin typeface="+mn-lt"/>
                        </a:rPr>
                        <a:t>268 685,5</a:t>
                      </a:r>
                    </a:p>
                  </a:txBody>
                  <a:tcPr marL="8313" marR="8313" marT="8313" marB="0" anchor="b"/>
                </a:tc>
                <a:extLst>
                  <a:ext uri="{0D108BD9-81ED-4DB2-BD59-A6C34878D82A}">
                    <a16:rowId xmlns:a16="http://schemas.microsoft.com/office/drawing/2014/main" val="548845006"/>
                  </a:ext>
                </a:extLst>
              </a:tr>
              <a:tr h="191767">
                <a:tc>
                  <a:txBody>
                    <a:bodyPr/>
                    <a:lstStyle/>
                    <a:p>
                      <a:pPr algn="ctr">
                        <a:spcAft>
                          <a:spcPts val="0"/>
                        </a:spcAft>
                      </a:pPr>
                      <a:r>
                        <a:rPr lang="ru-RU" sz="1200" dirty="0">
                          <a:solidFill>
                            <a:schemeClr val="tx1"/>
                          </a:solidFill>
                          <a:effectLst/>
                          <a:latin typeface="+mn-lt"/>
                        </a:rPr>
                        <a:t>3</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«Образование»  </a:t>
                      </a:r>
                    </a:p>
                  </a:txBody>
                  <a:tcPr marL="68580" marR="68580" marT="0" marB="0" anchor="ctr">
                    <a:solidFill>
                      <a:schemeClr val="bg2"/>
                    </a:solidFill>
                  </a:tcPr>
                </a:tc>
                <a:tc>
                  <a:txBody>
                    <a:bodyPr/>
                    <a:lstStyle/>
                    <a:p>
                      <a:pPr algn="ctr" fontAlgn="b"/>
                      <a:r>
                        <a:rPr lang="ru-RU" sz="1200" b="0" i="0" u="none" strike="noStrike" dirty="0">
                          <a:effectLst/>
                          <a:latin typeface="+mn-lt"/>
                        </a:rPr>
                        <a:t>2 729 540,8</a:t>
                      </a:r>
                    </a:p>
                  </a:txBody>
                  <a:tcPr marL="8313" marR="8313" marT="8313" marB="0" anchor="b">
                    <a:solidFill>
                      <a:schemeClr val="bg2"/>
                    </a:solidFill>
                  </a:tcPr>
                </a:tc>
                <a:extLst>
                  <a:ext uri="{0D108BD9-81ED-4DB2-BD59-A6C34878D82A}">
                    <a16:rowId xmlns:a16="http://schemas.microsoft.com/office/drawing/2014/main" val="3155967671"/>
                  </a:ext>
                </a:extLst>
              </a:tr>
              <a:tr h="191767">
                <a:tc>
                  <a:txBody>
                    <a:bodyPr/>
                    <a:lstStyle/>
                    <a:p>
                      <a:pPr algn="ctr">
                        <a:spcAft>
                          <a:spcPts val="0"/>
                        </a:spcAft>
                      </a:pPr>
                      <a:r>
                        <a:rPr lang="ru-RU" sz="1200" dirty="0">
                          <a:solidFill>
                            <a:schemeClr val="tx1"/>
                          </a:solidFill>
                          <a:effectLst/>
                          <a:latin typeface="+mn-lt"/>
                        </a:rPr>
                        <a:t>4</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«Социальная защита населения»  </a:t>
                      </a:r>
                    </a:p>
                  </a:txBody>
                  <a:tcPr marL="68580" marR="68580" marT="0" marB="0" anchor="ctr"/>
                </a:tc>
                <a:tc>
                  <a:txBody>
                    <a:bodyPr/>
                    <a:lstStyle/>
                    <a:p>
                      <a:pPr algn="ctr" fontAlgn="b"/>
                      <a:r>
                        <a:rPr lang="ru-RU" sz="1200" b="0" i="0" u="none" strike="noStrike" dirty="0">
                          <a:effectLst/>
                          <a:latin typeface="+mn-lt"/>
                        </a:rPr>
                        <a:t>84 326,8</a:t>
                      </a:r>
                    </a:p>
                  </a:txBody>
                  <a:tcPr marL="8313" marR="8313" marT="8313" marB="0" anchor="b"/>
                </a:tc>
                <a:extLst>
                  <a:ext uri="{0D108BD9-81ED-4DB2-BD59-A6C34878D82A}">
                    <a16:rowId xmlns:a16="http://schemas.microsoft.com/office/drawing/2014/main" val="538227055"/>
                  </a:ext>
                </a:extLst>
              </a:tr>
              <a:tr h="191767">
                <a:tc>
                  <a:txBody>
                    <a:bodyPr/>
                    <a:lstStyle/>
                    <a:p>
                      <a:pPr algn="ctr">
                        <a:spcAft>
                          <a:spcPts val="0"/>
                        </a:spcAft>
                      </a:pPr>
                      <a:r>
                        <a:rPr lang="ru-RU" sz="1200" dirty="0">
                          <a:solidFill>
                            <a:schemeClr val="tx1"/>
                          </a:solidFill>
                          <a:effectLst/>
                          <a:latin typeface="+mn-lt"/>
                        </a:rPr>
                        <a:t>5</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«Спорт»</a:t>
                      </a:r>
                    </a:p>
                  </a:txBody>
                  <a:tcPr marL="68580" marR="68580" marT="0" marB="0" anchor="ctr">
                    <a:solidFill>
                      <a:schemeClr val="bg2"/>
                    </a:solidFill>
                  </a:tcPr>
                </a:tc>
                <a:tc>
                  <a:txBody>
                    <a:bodyPr/>
                    <a:lstStyle/>
                    <a:p>
                      <a:pPr algn="ctr" fontAlgn="b"/>
                      <a:r>
                        <a:rPr lang="ru-RU" sz="1200" b="0" i="0" u="none" strike="noStrike" dirty="0">
                          <a:effectLst/>
                          <a:latin typeface="+mn-lt"/>
                        </a:rPr>
                        <a:t>104 000,0</a:t>
                      </a:r>
                    </a:p>
                  </a:txBody>
                  <a:tcPr marL="8313" marR="8313" marT="8313" marB="0" anchor="b">
                    <a:solidFill>
                      <a:schemeClr val="bg2"/>
                    </a:solidFill>
                  </a:tcPr>
                </a:tc>
                <a:extLst>
                  <a:ext uri="{0D108BD9-81ED-4DB2-BD59-A6C34878D82A}">
                    <a16:rowId xmlns:a16="http://schemas.microsoft.com/office/drawing/2014/main" val="2545624505"/>
                  </a:ext>
                </a:extLst>
              </a:tr>
              <a:tr h="191767">
                <a:tc>
                  <a:txBody>
                    <a:bodyPr/>
                    <a:lstStyle/>
                    <a:p>
                      <a:pPr algn="ctr">
                        <a:spcAft>
                          <a:spcPts val="0"/>
                        </a:spcAft>
                      </a:pPr>
                      <a:r>
                        <a:rPr lang="ru-RU" sz="1200" dirty="0">
                          <a:solidFill>
                            <a:schemeClr val="tx1"/>
                          </a:solidFill>
                          <a:effectLst/>
                          <a:latin typeface="+mn-lt"/>
                        </a:rPr>
                        <a:t>6</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«Развитие сельского хозяйства»  </a:t>
                      </a:r>
                    </a:p>
                  </a:txBody>
                  <a:tcPr marL="68580" marR="68580" marT="0" marB="0" anchor="ctr"/>
                </a:tc>
                <a:tc>
                  <a:txBody>
                    <a:bodyPr/>
                    <a:lstStyle/>
                    <a:p>
                      <a:pPr algn="ctr" fontAlgn="b"/>
                      <a:r>
                        <a:rPr lang="ru-RU" sz="1200" b="0" i="0" u="none" strike="noStrike" dirty="0">
                          <a:effectLst/>
                          <a:latin typeface="+mn-lt"/>
                        </a:rPr>
                        <a:t>2 703,0</a:t>
                      </a:r>
                    </a:p>
                  </a:txBody>
                  <a:tcPr marL="8313" marR="8313" marT="8313" marB="0" anchor="b"/>
                </a:tc>
                <a:extLst>
                  <a:ext uri="{0D108BD9-81ED-4DB2-BD59-A6C34878D82A}">
                    <a16:rowId xmlns:a16="http://schemas.microsoft.com/office/drawing/2014/main" val="3957229143"/>
                  </a:ext>
                </a:extLst>
              </a:tr>
              <a:tr h="191767">
                <a:tc>
                  <a:txBody>
                    <a:bodyPr/>
                    <a:lstStyle/>
                    <a:p>
                      <a:pPr algn="ctr">
                        <a:spcAft>
                          <a:spcPts val="0"/>
                        </a:spcAft>
                      </a:pPr>
                      <a:r>
                        <a:rPr lang="ru-RU" sz="1200" dirty="0">
                          <a:solidFill>
                            <a:schemeClr val="tx1"/>
                          </a:solidFill>
                          <a:effectLst/>
                          <a:latin typeface="+mn-lt"/>
                        </a:rPr>
                        <a:t>7</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«Экология и окружающая среда»</a:t>
                      </a:r>
                    </a:p>
                  </a:txBody>
                  <a:tcPr marL="68580" marR="68580" marT="0" marB="0" anchor="ctr">
                    <a:solidFill>
                      <a:schemeClr val="bg2"/>
                    </a:solidFill>
                  </a:tcPr>
                </a:tc>
                <a:tc>
                  <a:txBody>
                    <a:bodyPr/>
                    <a:lstStyle/>
                    <a:p>
                      <a:pPr algn="ctr" fontAlgn="b"/>
                      <a:r>
                        <a:rPr lang="ru-RU" sz="1200" b="0" i="0" u="none" strike="noStrike" dirty="0">
                          <a:effectLst/>
                          <a:latin typeface="+mn-lt"/>
                        </a:rPr>
                        <a:t>25 190,0</a:t>
                      </a:r>
                    </a:p>
                  </a:txBody>
                  <a:tcPr marL="8313" marR="8313" marT="8313" marB="0" anchor="b">
                    <a:solidFill>
                      <a:schemeClr val="bg2"/>
                    </a:solidFill>
                  </a:tcPr>
                </a:tc>
                <a:extLst>
                  <a:ext uri="{0D108BD9-81ED-4DB2-BD59-A6C34878D82A}">
                    <a16:rowId xmlns:a16="http://schemas.microsoft.com/office/drawing/2014/main" val="1824706620"/>
                  </a:ext>
                </a:extLst>
              </a:tr>
              <a:tr h="191767">
                <a:tc>
                  <a:txBody>
                    <a:bodyPr/>
                    <a:lstStyle/>
                    <a:p>
                      <a:pPr algn="ctr">
                        <a:spcAft>
                          <a:spcPts val="0"/>
                        </a:spcAft>
                      </a:pPr>
                      <a:r>
                        <a:rPr lang="ru-RU" sz="1200" dirty="0">
                          <a:solidFill>
                            <a:schemeClr val="tx1"/>
                          </a:solidFill>
                          <a:effectLst/>
                          <a:latin typeface="+mn-lt"/>
                        </a:rPr>
                        <a:t>8</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«Безопасность и обеспечение безопасности жизнедеятельности населения»          </a:t>
                      </a:r>
                    </a:p>
                  </a:txBody>
                  <a:tcPr marL="68580" marR="68580" marT="0" marB="0" anchor="ctr"/>
                </a:tc>
                <a:tc>
                  <a:txBody>
                    <a:bodyPr/>
                    <a:lstStyle/>
                    <a:p>
                      <a:pPr algn="ctr" fontAlgn="b"/>
                      <a:r>
                        <a:rPr lang="ru-RU" sz="1200" b="0" i="0" u="none" strike="noStrike" dirty="0">
                          <a:effectLst/>
                          <a:latin typeface="+mn-lt"/>
                        </a:rPr>
                        <a:t>64 114,4</a:t>
                      </a:r>
                    </a:p>
                  </a:txBody>
                  <a:tcPr marL="8313" marR="8313" marT="8313" marB="0" anchor="b"/>
                </a:tc>
                <a:extLst>
                  <a:ext uri="{0D108BD9-81ED-4DB2-BD59-A6C34878D82A}">
                    <a16:rowId xmlns:a16="http://schemas.microsoft.com/office/drawing/2014/main" val="237288020"/>
                  </a:ext>
                </a:extLst>
              </a:tr>
              <a:tr h="191767">
                <a:tc>
                  <a:txBody>
                    <a:bodyPr/>
                    <a:lstStyle/>
                    <a:p>
                      <a:pPr algn="ctr">
                        <a:spcAft>
                          <a:spcPts val="0"/>
                        </a:spcAft>
                      </a:pPr>
                      <a:r>
                        <a:rPr lang="ru-RU" sz="1200" dirty="0">
                          <a:solidFill>
                            <a:schemeClr val="tx1"/>
                          </a:solidFill>
                          <a:effectLst/>
                          <a:latin typeface="+mn-lt"/>
                        </a:rPr>
                        <a:t>9</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«Жилище»     </a:t>
                      </a:r>
                    </a:p>
                  </a:txBody>
                  <a:tcPr marL="68580" marR="68580" marT="0" marB="0" anchor="ctr">
                    <a:solidFill>
                      <a:schemeClr val="bg2"/>
                    </a:solidFill>
                  </a:tcPr>
                </a:tc>
                <a:tc>
                  <a:txBody>
                    <a:bodyPr/>
                    <a:lstStyle/>
                    <a:p>
                      <a:pPr algn="ctr" fontAlgn="b"/>
                      <a:r>
                        <a:rPr lang="ru-RU" sz="1200" b="0" i="0" u="none" strike="noStrike" dirty="0">
                          <a:effectLst/>
                          <a:latin typeface="+mn-lt"/>
                        </a:rPr>
                        <a:t>24 313,6</a:t>
                      </a:r>
                    </a:p>
                  </a:txBody>
                  <a:tcPr marL="8313" marR="8313" marT="8313" marB="0" anchor="b">
                    <a:solidFill>
                      <a:schemeClr val="bg2"/>
                    </a:solidFill>
                  </a:tcPr>
                </a:tc>
                <a:extLst>
                  <a:ext uri="{0D108BD9-81ED-4DB2-BD59-A6C34878D82A}">
                    <a16:rowId xmlns:a16="http://schemas.microsoft.com/office/drawing/2014/main" val="2974454185"/>
                  </a:ext>
                </a:extLst>
              </a:tr>
              <a:tr h="191767">
                <a:tc>
                  <a:txBody>
                    <a:bodyPr/>
                    <a:lstStyle/>
                    <a:p>
                      <a:pPr algn="ctr">
                        <a:spcAft>
                          <a:spcPts val="0"/>
                        </a:spcAft>
                      </a:pPr>
                      <a:r>
                        <a:rPr lang="ru-RU" sz="1200" dirty="0">
                          <a:solidFill>
                            <a:schemeClr val="tx1"/>
                          </a:solidFill>
                          <a:effectLst/>
                          <a:latin typeface="+mn-lt"/>
                        </a:rPr>
                        <a:t>10</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«Развитие инженерной инфраструктуры и энергоэффективности»  </a:t>
                      </a:r>
                    </a:p>
                  </a:txBody>
                  <a:tcPr marL="68580" marR="68580" marT="0" marB="0" anchor="ctr"/>
                </a:tc>
                <a:tc>
                  <a:txBody>
                    <a:bodyPr/>
                    <a:lstStyle/>
                    <a:p>
                      <a:pPr algn="ctr" fontAlgn="b"/>
                      <a:r>
                        <a:rPr lang="ru-RU" sz="1200" b="0" i="0" u="none" strike="noStrike" dirty="0">
                          <a:effectLst/>
                          <a:latin typeface="+mn-lt"/>
                        </a:rPr>
                        <a:t>30 266,8</a:t>
                      </a:r>
                    </a:p>
                  </a:txBody>
                  <a:tcPr marL="8313" marR="8313" marT="8313" marB="0" anchor="b"/>
                </a:tc>
                <a:extLst>
                  <a:ext uri="{0D108BD9-81ED-4DB2-BD59-A6C34878D82A}">
                    <a16:rowId xmlns:a16="http://schemas.microsoft.com/office/drawing/2014/main" val="1755165783"/>
                  </a:ext>
                </a:extLst>
              </a:tr>
              <a:tr h="191767">
                <a:tc>
                  <a:txBody>
                    <a:bodyPr/>
                    <a:lstStyle/>
                    <a:p>
                      <a:pPr algn="ctr">
                        <a:spcAft>
                          <a:spcPts val="0"/>
                        </a:spcAft>
                      </a:pPr>
                      <a:r>
                        <a:rPr lang="ru-RU" sz="1200" dirty="0">
                          <a:solidFill>
                            <a:schemeClr val="tx1"/>
                          </a:solidFill>
                          <a:effectLst/>
                          <a:latin typeface="+mn-lt"/>
                        </a:rPr>
                        <a:t>11</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«Предпринимательство»   </a:t>
                      </a:r>
                    </a:p>
                  </a:txBody>
                  <a:tcPr marL="68580" marR="68580" marT="0" marB="0" anchor="ctr">
                    <a:solidFill>
                      <a:schemeClr val="bg2"/>
                    </a:solidFill>
                  </a:tcPr>
                </a:tc>
                <a:tc>
                  <a:txBody>
                    <a:bodyPr/>
                    <a:lstStyle/>
                    <a:p>
                      <a:pPr algn="ctr" fontAlgn="b"/>
                      <a:r>
                        <a:rPr lang="ru-RU" sz="1200" b="0" i="0" u="none" strike="noStrike" dirty="0">
                          <a:effectLst/>
                          <a:latin typeface="+mn-lt"/>
                        </a:rPr>
                        <a:t>6 445,0</a:t>
                      </a:r>
                    </a:p>
                  </a:txBody>
                  <a:tcPr marL="8313" marR="8313" marT="8313" marB="0" anchor="b">
                    <a:solidFill>
                      <a:schemeClr val="bg2"/>
                    </a:solidFill>
                  </a:tcPr>
                </a:tc>
                <a:extLst>
                  <a:ext uri="{0D108BD9-81ED-4DB2-BD59-A6C34878D82A}">
                    <a16:rowId xmlns:a16="http://schemas.microsoft.com/office/drawing/2014/main" val="3712044088"/>
                  </a:ext>
                </a:extLst>
              </a:tr>
              <a:tr h="191767">
                <a:tc>
                  <a:txBody>
                    <a:bodyPr/>
                    <a:lstStyle/>
                    <a:p>
                      <a:pPr algn="ctr">
                        <a:spcAft>
                          <a:spcPts val="0"/>
                        </a:spcAft>
                      </a:pPr>
                      <a:r>
                        <a:rPr lang="ru-RU" sz="1200" dirty="0">
                          <a:solidFill>
                            <a:schemeClr val="tx1"/>
                          </a:solidFill>
                          <a:effectLst/>
                          <a:latin typeface="+mn-lt"/>
                          <a:ea typeface="+mn-ea"/>
                        </a:rPr>
                        <a:t>12</a:t>
                      </a: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«Управление имуществом и муниципальными финансами»   </a:t>
                      </a:r>
                    </a:p>
                  </a:txBody>
                  <a:tcPr marL="68580" marR="68580" marT="0" marB="0" anchor="ctr">
                    <a:solidFill>
                      <a:schemeClr val="bg2"/>
                    </a:solidFill>
                  </a:tcPr>
                </a:tc>
                <a:tc>
                  <a:txBody>
                    <a:bodyPr/>
                    <a:lstStyle/>
                    <a:p>
                      <a:pPr algn="ctr" fontAlgn="b"/>
                      <a:r>
                        <a:rPr lang="ru-RU" sz="1200" b="0" i="0" u="none" strike="noStrike" dirty="0">
                          <a:effectLst/>
                          <a:latin typeface="+mn-lt"/>
                        </a:rPr>
                        <a:t>468 231,6</a:t>
                      </a:r>
                    </a:p>
                  </a:txBody>
                  <a:tcPr marL="8313" marR="8313" marT="8313" marB="0" anchor="b">
                    <a:solidFill>
                      <a:schemeClr val="bg2"/>
                    </a:solidFill>
                  </a:tcPr>
                </a:tc>
                <a:extLst>
                  <a:ext uri="{0D108BD9-81ED-4DB2-BD59-A6C34878D82A}">
                    <a16:rowId xmlns:a16="http://schemas.microsoft.com/office/drawing/2014/main" val="3161129958"/>
                  </a:ext>
                </a:extLst>
              </a:tr>
              <a:tr h="249486">
                <a:tc>
                  <a:txBody>
                    <a:bodyPr/>
                    <a:lstStyle/>
                    <a:p>
                      <a:pPr algn="ctr">
                        <a:spcAft>
                          <a:spcPts val="0"/>
                        </a:spcAft>
                      </a:pPr>
                      <a:r>
                        <a:rPr lang="ru-RU" sz="1200" dirty="0">
                          <a:solidFill>
                            <a:schemeClr val="tx1"/>
                          </a:solidFill>
                          <a:effectLst/>
                          <a:latin typeface="+mn-lt"/>
                        </a:rPr>
                        <a:t>13</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«Развитие институтов гражданского общества, повышение эффективности местного самоуправления и реализации молодежной политики»</a:t>
                      </a:r>
                    </a:p>
                  </a:txBody>
                  <a:tcPr marL="68580" marR="68580" marT="0" marB="0" anchor="ctr"/>
                </a:tc>
                <a:tc>
                  <a:txBody>
                    <a:bodyPr/>
                    <a:lstStyle/>
                    <a:p>
                      <a:pPr algn="ctr" fontAlgn="b"/>
                      <a:r>
                        <a:rPr lang="ru-RU" sz="1200" b="0" i="0" u="none" strike="noStrike" dirty="0">
                          <a:effectLst/>
                          <a:latin typeface="+mn-lt"/>
                        </a:rPr>
                        <a:t>89 192,8</a:t>
                      </a:r>
                    </a:p>
                  </a:txBody>
                  <a:tcPr marL="8313" marR="8313" marT="8313" marB="0" anchor="b"/>
                </a:tc>
                <a:extLst>
                  <a:ext uri="{0D108BD9-81ED-4DB2-BD59-A6C34878D82A}">
                    <a16:rowId xmlns:a16="http://schemas.microsoft.com/office/drawing/2014/main" val="3839855839"/>
                  </a:ext>
                </a:extLst>
              </a:tr>
              <a:tr h="191767">
                <a:tc>
                  <a:txBody>
                    <a:bodyPr/>
                    <a:lstStyle/>
                    <a:p>
                      <a:pPr algn="ctr">
                        <a:spcAft>
                          <a:spcPts val="0"/>
                        </a:spcAft>
                      </a:pPr>
                      <a:r>
                        <a:rPr lang="ru-RU" sz="1200" dirty="0">
                          <a:solidFill>
                            <a:schemeClr val="tx1"/>
                          </a:solidFill>
                          <a:effectLst/>
                          <a:latin typeface="+mn-lt"/>
                          <a:ea typeface="+mn-ea"/>
                        </a:rPr>
                        <a:t>14</a:t>
                      </a: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«Развитие и функционирование дорожно-транспортного комплекса»    </a:t>
                      </a:r>
                    </a:p>
                  </a:txBody>
                  <a:tcPr marL="68580" marR="68580" marT="0" marB="0" anchor="ctr"/>
                </a:tc>
                <a:tc>
                  <a:txBody>
                    <a:bodyPr/>
                    <a:lstStyle/>
                    <a:p>
                      <a:pPr algn="ctr" fontAlgn="b"/>
                      <a:r>
                        <a:rPr lang="ru-RU" sz="1200" b="0" i="0" u="none" strike="noStrike" dirty="0">
                          <a:effectLst/>
                          <a:latin typeface="+mn-lt"/>
                        </a:rPr>
                        <a:t>210 458,0</a:t>
                      </a:r>
                    </a:p>
                  </a:txBody>
                  <a:tcPr marL="8313" marR="8313" marT="8313" marB="0" anchor="b"/>
                </a:tc>
                <a:extLst>
                  <a:ext uri="{0D108BD9-81ED-4DB2-BD59-A6C34878D82A}">
                    <a16:rowId xmlns:a16="http://schemas.microsoft.com/office/drawing/2014/main" val="171154352"/>
                  </a:ext>
                </a:extLst>
              </a:tr>
              <a:tr h="191767">
                <a:tc>
                  <a:txBody>
                    <a:bodyPr/>
                    <a:lstStyle/>
                    <a:p>
                      <a:pPr algn="ctr">
                        <a:spcAft>
                          <a:spcPts val="0"/>
                        </a:spcAft>
                      </a:pPr>
                      <a:r>
                        <a:rPr lang="ru-RU" sz="1200" dirty="0">
                          <a:solidFill>
                            <a:schemeClr val="tx1"/>
                          </a:solidFill>
                          <a:effectLst/>
                          <a:latin typeface="+mn-lt"/>
                        </a:rPr>
                        <a:t>15</a:t>
                      </a:r>
                      <a:endParaRPr lang="ru-RU" sz="1200" dirty="0">
                        <a:solidFill>
                          <a:schemeClr val="tx1"/>
                        </a:solidFill>
                        <a:effectLst/>
                        <a:latin typeface="+mn-lt"/>
                        <a:ea typeface="+mn-ea"/>
                      </a:endParaRP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«Цифровое муниципальное образование»     </a:t>
                      </a:r>
                    </a:p>
                  </a:txBody>
                  <a:tcPr marL="68580" marR="68580" marT="0" marB="0" anchor="ctr">
                    <a:solidFill>
                      <a:schemeClr val="bg2"/>
                    </a:solidFill>
                  </a:tcPr>
                </a:tc>
                <a:tc>
                  <a:txBody>
                    <a:bodyPr/>
                    <a:lstStyle/>
                    <a:p>
                      <a:pPr algn="ctr" fontAlgn="b"/>
                      <a:r>
                        <a:rPr lang="ru-RU" sz="1200" b="0" i="0" u="none" strike="noStrike" dirty="0">
                          <a:effectLst/>
                          <a:latin typeface="+mn-lt"/>
                        </a:rPr>
                        <a:t>130 578,7</a:t>
                      </a:r>
                    </a:p>
                  </a:txBody>
                  <a:tcPr marL="8313" marR="8313" marT="8313" marB="0" anchor="b">
                    <a:solidFill>
                      <a:schemeClr val="bg2"/>
                    </a:solidFill>
                  </a:tcPr>
                </a:tc>
                <a:extLst>
                  <a:ext uri="{0D108BD9-81ED-4DB2-BD59-A6C34878D82A}">
                    <a16:rowId xmlns:a16="http://schemas.microsoft.com/office/drawing/2014/main" val="2703836896"/>
                  </a:ext>
                </a:extLst>
              </a:tr>
              <a:tr h="191767">
                <a:tc>
                  <a:txBody>
                    <a:bodyPr/>
                    <a:lstStyle/>
                    <a:p>
                      <a:pPr algn="ctr">
                        <a:spcAft>
                          <a:spcPts val="0"/>
                        </a:spcAft>
                      </a:pPr>
                      <a:r>
                        <a:rPr lang="ru-RU" sz="1200" dirty="0">
                          <a:solidFill>
                            <a:schemeClr val="tx1"/>
                          </a:solidFill>
                          <a:effectLst/>
                          <a:latin typeface="+mn-lt"/>
                          <a:ea typeface="+mn-ea"/>
                        </a:rPr>
                        <a:t>16</a:t>
                      </a: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«Архитектура и градостроительство»</a:t>
                      </a:r>
                    </a:p>
                  </a:txBody>
                  <a:tcPr marL="68580" marR="68580" marT="0" marB="0" anchor="ctr">
                    <a:solidFill>
                      <a:schemeClr val="bg2"/>
                    </a:solidFill>
                  </a:tcPr>
                </a:tc>
                <a:tc>
                  <a:txBody>
                    <a:bodyPr/>
                    <a:lstStyle/>
                    <a:p>
                      <a:pPr algn="ctr" fontAlgn="b"/>
                      <a:r>
                        <a:rPr lang="ru-RU" sz="1200" b="0" i="0" u="none" strike="noStrike" dirty="0">
                          <a:effectLst/>
                          <a:latin typeface="+mn-lt"/>
                        </a:rPr>
                        <a:t>956,0</a:t>
                      </a:r>
                    </a:p>
                  </a:txBody>
                  <a:tcPr marL="8313" marR="8313" marT="8313" marB="0" anchor="b">
                    <a:solidFill>
                      <a:schemeClr val="bg2"/>
                    </a:solidFill>
                  </a:tcPr>
                </a:tc>
                <a:extLst>
                  <a:ext uri="{0D108BD9-81ED-4DB2-BD59-A6C34878D82A}">
                    <a16:rowId xmlns:a16="http://schemas.microsoft.com/office/drawing/2014/main" val="2683782362"/>
                  </a:ext>
                </a:extLst>
              </a:tr>
              <a:tr h="191767">
                <a:tc>
                  <a:txBody>
                    <a:bodyPr/>
                    <a:lstStyle/>
                    <a:p>
                      <a:pPr algn="ctr">
                        <a:spcAft>
                          <a:spcPts val="0"/>
                        </a:spcAft>
                      </a:pPr>
                      <a:r>
                        <a:rPr lang="ru-RU" sz="1200" dirty="0">
                          <a:solidFill>
                            <a:schemeClr val="tx1"/>
                          </a:solidFill>
                          <a:effectLst/>
                          <a:latin typeface="+mn-lt"/>
                          <a:ea typeface="+mn-ea"/>
                        </a:rPr>
                        <a:t>17</a:t>
                      </a: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«Формирование современной комфортной городской среды»</a:t>
                      </a:r>
                    </a:p>
                  </a:txBody>
                  <a:tcPr marL="68580" marR="68580" marT="0" marB="0" anchor="ctr"/>
                </a:tc>
                <a:tc>
                  <a:txBody>
                    <a:bodyPr/>
                    <a:lstStyle/>
                    <a:p>
                      <a:pPr algn="ctr" fontAlgn="b"/>
                      <a:r>
                        <a:rPr lang="ru-RU" sz="1200" b="0" i="0" u="none" strike="noStrike" dirty="0">
                          <a:effectLst/>
                          <a:latin typeface="+mn-lt"/>
                        </a:rPr>
                        <a:t>379 043,3</a:t>
                      </a:r>
                    </a:p>
                  </a:txBody>
                  <a:tcPr marL="8313" marR="8313" marT="8313" marB="0" anchor="b"/>
                </a:tc>
                <a:extLst>
                  <a:ext uri="{0D108BD9-81ED-4DB2-BD59-A6C34878D82A}">
                    <a16:rowId xmlns:a16="http://schemas.microsoft.com/office/drawing/2014/main" val="3706166910"/>
                  </a:ext>
                </a:extLst>
              </a:tr>
              <a:tr h="191767">
                <a:tc>
                  <a:txBody>
                    <a:bodyPr/>
                    <a:lstStyle/>
                    <a:p>
                      <a:pPr algn="ctr">
                        <a:spcAft>
                          <a:spcPts val="0"/>
                        </a:spcAft>
                      </a:pPr>
                      <a:r>
                        <a:rPr lang="ru-RU" sz="1200" dirty="0">
                          <a:solidFill>
                            <a:schemeClr val="tx1"/>
                          </a:solidFill>
                          <a:effectLst/>
                          <a:latin typeface="+mn-lt"/>
                          <a:ea typeface="+mn-ea"/>
                        </a:rPr>
                        <a:t>18</a:t>
                      </a:r>
                    </a:p>
                  </a:txBody>
                  <a:tcPr marL="20435" marR="20435" marT="0" marB="0" anchor="ctr">
                    <a:solidFill>
                      <a:srgbClr val="B0C6E4"/>
                    </a:solidFill>
                  </a:tcPr>
                </a:tc>
                <a:tc>
                  <a:txBody>
                    <a:bodyPr/>
                    <a:lstStyle/>
                    <a:p>
                      <a:pPr algn="l">
                        <a:lnSpc>
                          <a:spcPct val="150000"/>
                        </a:lnSpc>
                        <a:spcAft>
                          <a:spcPts val="0"/>
                        </a:spcAft>
                      </a:pPr>
                      <a:r>
                        <a:rPr lang="ru-RU" sz="1100" b="0" dirty="0">
                          <a:effectLst/>
                          <a:latin typeface="+mn-lt"/>
                          <a:ea typeface="Times New Roman" panose="02020603050405020304" pitchFamily="18" charset="0"/>
                        </a:rPr>
                        <a:t>«Строительство объектов социальной инфраструктуры»</a:t>
                      </a:r>
                    </a:p>
                  </a:txBody>
                  <a:tcPr marL="68580" marR="68580" marT="0" marB="0" anchor="ctr"/>
                </a:tc>
                <a:tc>
                  <a:txBody>
                    <a:bodyPr/>
                    <a:lstStyle/>
                    <a:p>
                      <a:pPr algn="ctr" fontAlgn="b"/>
                      <a:r>
                        <a:rPr lang="ru-RU" sz="1200" b="0" i="0" u="none" strike="noStrike" dirty="0">
                          <a:effectLst/>
                          <a:latin typeface="+mn-lt"/>
                        </a:rPr>
                        <a:t>16 000,0</a:t>
                      </a:r>
                    </a:p>
                  </a:txBody>
                  <a:tcPr marL="8313" marR="8313" marT="8313" marB="0" anchor="b"/>
                </a:tc>
                <a:extLst>
                  <a:ext uri="{0D108BD9-81ED-4DB2-BD59-A6C34878D82A}">
                    <a16:rowId xmlns:a16="http://schemas.microsoft.com/office/drawing/2014/main" val="302563020"/>
                  </a:ext>
                </a:extLst>
              </a:tr>
              <a:tr h="180615">
                <a:tc>
                  <a:txBody>
                    <a:bodyPr/>
                    <a:lstStyle/>
                    <a:p>
                      <a:pPr algn="l">
                        <a:spcAft>
                          <a:spcPts val="0"/>
                        </a:spcAft>
                      </a:pPr>
                      <a:r>
                        <a:rPr lang="ru-RU" sz="1200" dirty="0">
                          <a:solidFill>
                            <a:schemeClr val="tx1"/>
                          </a:solidFill>
                          <a:effectLst/>
                        </a:rPr>
                        <a:t> </a:t>
                      </a:r>
                      <a:endParaRPr lang="ru-RU" sz="1200" dirty="0">
                        <a:solidFill>
                          <a:schemeClr val="tx1"/>
                        </a:solidFill>
                        <a:effectLst/>
                        <a:latin typeface="Times New Roman" panose="02020603050405020304" pitchFamily="18" charset="0"/>
                        <a:ea typeface="+mn-ea"/>
                      </a:endParaRPr>
                    </a:p>
                  </a:txBody>
                  <a:tcPr marL="20435" marR="20435" marT="0" marB="0" anchor="ctr">
                    <a:solidFill>
                      <a:srgbClr val="B0C6E4"/>
                    </a:solidFill>
                  </a:tcPr>
                </a:tc>
                <a:tc>
                  <a:txBody>
                    <a:bodyPr/>
                    <a:lstStyle/>
                    <a:p>
                      <a:pPr algn="l">
                        <a:spcAft>
                          <a:spcPts val="0"/>
                        </a:spcAft>
                      </a:pPr>
                      <a:r>
                        <a:rPr lang="ru-RU" sz="1200" b="1" dirty="0">
                          <a:effectLst/>
                        </a:rPr>
                        <a:t>Итого по муниципальным программам:</a:t>
                      </a:r>
                      <a:endParaRPr lang="ru-RU" sz="1200" b="1" dirty="0">
                        <a:effectLst/>
                        <a:latin typeface="Times New Roman" panose="02020603050405020304" pitchFamily="18" charset="0"/>
                        <a:ea typeface="Times New Roman" panose="02020603050405020304" pitchFamily="18" charset="0"/>
                      </a:endParaRPr>
                    </a:p>
                  </a:txBody>
                  <a:tcPr marL="20435" marR="20435" marT="0" marB="0" anchor="ctr">
                    <a:solidFill>
                      <a:schemeClr val="bg2"/>
                    </a:solidFill>
                  </a:tcPr>
                </a:tc>
                <a:tc>
                  <a:txBody>
                    <a:bodyPr/>
                    <a:lstStyle/>
                    <a:p>
                      <a:pPr algn="ctr" fontAlgn="b"/>
                      <a:r>
                        <a:rPr lang="ru-RU" sz="1200" b="1" i="0" u="none" strike="noStrike" dirty="0">
                          <a:effectLst/>
                          <a:latin typeface="+mn-lt"/>
                        </a:rPr>
                        <a:t>4 638 755,3</a:t>
                      </a:r>
                    </a:p>
                  </a:txBody>
                  <a:tcPr marL="8313" marR="8313" marT="8313" marB="0" anchor="b">
                    <a:solidFill>
                      <a:schemeClr val="bg2"/>
                    </a:solidFill>
                  </a:tcPr>
                </a:tc>
                <a:extLst>
                  <a:ext uri="{0D108BD9-81ED-4DB2-BD59-A6C34878D82A}">
                    <a16:rowId xmlns:a16="http://schemas.microsoft.com/office/drawing/2014/main" val="1578488273"/>
                  </a:ext>
                </a:extLst>
              </a:tr>
              <a:tr h="162600">
                <a:tc>
                  <a:txBody>
                    <a:bodyPr/>
                    <a:lstStyle/>
                    <a:p>
                      <a:pPr algn="l">
                        <a:spcAft>
                          <a:spcPts val="0"/>
                        </a:spcAft>
                      </a:pPr>
                      <a:r>
                        <a:rPr lang="ru-RU" sz="1200" dirty="0">
                          <a:effectLst/>
                        </a:rPr>
                        <a:t> </a:t>
                      </a:r>
                      <a:endParaRPr lang="ru-RU" sz="1200" dirty="0">
                        <a:effectLst/>
                        <a:latin typeface="Times New Roman" panose="02020603050405020304" pitchFamily="18" charset="0"/>
                        <a:ea typeface="+mn-ea"/>
                      </a:endParaRPr>
                    </a:p>
                  </a:txBody>
                  <a:tcPr marL="20435" marR="20435" marT="0" marB="0" anchor="ctr">
                    <a:solidFill>
                      <a:srgbClr val="B0C6E4"/>
                    </a:solidFill>
                  </a:tcPr>
                </a:tc>
                <a:tc>
                  <a:txBody>
                    <a:bodyPr/>
                    <a:lstStyle/>
                    <a:p>
                      <a:pPr algn="l">
                        <a:spcAft>
                          <a:spcPts val="0"/>
                        </a:spcAft>
                      </a:pPr>
                      <a:r>
                        <a:rPr lang="ru-RU" sz="1200" b="1" dirty="0">
                          <a:effectLst/>
                        </a:rPr>
                        <a:t>Непрограммные расходы</a:t>
                      </a:r>
                      <a:endParaRPr lang="ru-RU" sz="1200" b="1" dirty="0">
                        <a:effectLst/>
                        <a:latin typeface="Times New Roman" panose="02020603050405020304" pitchFamily="18" charset="0"/>
                        <a:ea typeface="Times New Roman" panose="02020603050405020304" pitchFamily="18" charset="0"/>
                      </a:endParaRPr>
                    </a:p>
                  </a:txBody>
                  <a:tcPr marL="20435" marR="20435" marT="0" marB="0" anchor="ctr"/>
                </a:tc>
                <a:tc>
                  <a:txBody>
                    <a:bodyPr/>
                    <a:lstStyle/>
                    <a:p>
                      <a:pPr algn="ctr" fontAlgn="b"/>
                      <a:r>
                        <a:rPr lang="ru-RU" sz="1200" b="1" i="0" u="none" strike="noStrike" dirty="0">
                          <a:effectLst/>
                          <a:latin typeface="+mn-lt"/>
                        </a:rPr>
                        <a:t>28 585,4</a:t>
                      </a:r>
                    </a:p>
                  </a:txBody>
                  <a:tcPr marL="8313" marR="8313" marT="8313" marB="0" anchor="b"/>
                </a:tc>
                <a:extLst>
                  <a:ext uri="{0D108BD9-81ED-4DB2-BD59-A6C34878D82A}">
                    <a16:rowId xmlns:a16="http://schemas.microsoft.com/office/drawing/2014/main" val="1562104171"/>
                  </a:ext>
                </a:extLst>
              </a:tr>
              <a:tr h="188522">
                <a:tc gridSpan="2">
                  <a:txBody>
                    <a:bodyPr/>
                    <a:lstStyle/>
                    <a:p>
                      <a:pPr algn="l">
                        <a:spcAft>
                          <a:spcPts val="0"/>
                        </a:spcAft>
                      </a:pPr>
                      <a:r>
                        <a:rPr lang="ru-RU" sz="1200" dirty="0">
                          <a:effectLst/>
                        </a:rPr>
                        <a:t> </a:t>
                      </a:r>
                      <a:r>
                        <a:rPr lang="ru-RU" sz="1400" b="1" dirty="0">
                          <a:solidFill>
                            <a:schemeClr val="tx1"/>
                          </a:solidFill>
                          <a:effectLst/>
                        </a:rPr>
                        <a:t>Всего расходы: </a:t>
                      </a:r>
                      <a:endParaRPr lang="ru-RU" sz="1400" b="1" dirty="0">
                        <a:solidFill>
                          <a:schemeClr val="tx1"/>
                        </a:solidFill>
                        <a:effectLst/>
                        <a:latin typeface="Times New Roman" panose="02020603050405020304" pitchFamily="18" charset="0"/>
                        <a:ea typeface="Times New Roman" panose="02020603050405020304" pitchFamily="18" charset="0"/>
                      </a:endParaRPr>
                    </a:p>
                  </a:txBody>
                  <a:tcPr marL="20435" marR="20435" marT="0" marB="0" anchor="ctr">
                    <a:solidFill>
                      <a:srgbClr val="DBEFF9"/>
                    </a:solidFill>
                  </a:tcPr>
                </a:tc>
                <a:tc hMerge="1">
                  <a:txBody>
                    <a:bodyPr/>
                    <a:lstStyle/>
                    <a:p>
                      <a:pPr algn="l">
                        <a:spcAft>
                          <a:spcPts val="0"/>
                        </a:spcAft>
                      </a:pPr>
                      <a:endParaRPr lang="ru-RU" sz="1400" b="1" dirty="0">
                        <a:effectLst/>
                        <a:latin typeface="Times New Roman" panose="02020603050405020304" pitchFamily="18" charset="0"/>
                        <a:ea typeface="Times New Roman" panose="02020603050405020304" pitchFamily="18" charset="0"/>
                      </a:endParaRPr>
                    </a:p>
                  </a:txBody>
                  <a:tcPr marL="20435" marR="20435" marT="0" marB="0" anchor="ctr">
                    <a:solidFill>
                      <a:schemeClr val="bg2"/>
                    </a:solidFill>
                  </a:tcPr>
                </a:tc>
                <a:tc>
                  <a:txBody>
                    <a:bodyPr/>
                    <a:lstStyle/>
                    <a:p>
                      <a:pPr algn="ctr" fontAlgn="b"/>
                      <a:r>
                        <a:rPr lang="ru-RU" sz="1400" b="1" i="0" u="none" strike="noStrike" dirty="0">
                          <a:effectLst/>
                          <a:latin typeface="+mn-lt"/>
                        </a:rPr>
                        <a:t>4 667 340,7</a:t>
                      </a:r>
                    </a:p>
                  </a:txBody>
                  <a:tcPr marL="8313" marR="8313" marT="8313" marB="0" anchor="b">
                    <a:solidFill>
                      <a:schemeClr val="bg2"/>
                    </a:solidFill>
                  </a:tcPr>
                </a:tc>
                <a:extLst>
                  <a:ext uri="{0D108BD9-81ED-4DB2-BD59-A6C34878D82A}">
                    <a16:rowId xmlns:a16="http://schemas.microsoft.com/office/drawing/2014/main" val="2662374741"/>
                  </a:ext>
                </a:extLst>
              </a:tr>
            </a:tbl>
          </a:graphicData>
        </a:graphic>
      </p:graphicFrame>
      <p:sp>
        <p:nvSpPr>
          <p:cNvPr id="6" name="Заголовок 1">
            <a:extLst>
              <a:ext uri="{FF2B5EF4-FFF2-40B4-BE49-F238E27FC236}">
                <a16:creationId xmlns:a16="http://schemas.microsoft.com/office/drawing/2014/main" id="{AD9FE0C2-5CB4-4AA2-9D45-C659869F077B}"/>
              </a:ext>
            </a:extLst>
          </p:cNvPr>
          <p:cNvSpPr txBox="1">
            <a:spLocks/>
          </p:cNvSpPr>
          <p:nvPr/>
        </p:nvSpPr>
        <p:spPr>
          <a:xfrm>
            <a:off x="832915" y="94754"/>
            <a:ext cx="11174207" cy="707886"/>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000">
                <a:latin typeface="+mj-lt"/>
                <a:ea typeface="+mj-ea"/>
                <a:cs typeface="+mj-cs"/>
              </a:defRPr>
            </a:lvl1pPr>
          </a:lstStyle>
          <a:p>
            <a:r>
              <a:rPr lang="ru-RU" dirty="0">
                <a:latin typeface="Century Gothic" panose="020B0502020202020204" pitchFamily="34" charset="0"/>
              </a:rPr>
              <a:t>Расходы бюджета городского округа Долгопрудный за 2021 год, сформированные по муниципальным программам и непрограммным направлениям деятельности:</a:t>
            </a:r>
          </a:p>
        </p:txBody>
      </p:sp>
      <p:pic>
        <p:nvPicPr>
          <p:cNvPr id="8" name="Объект 6">
            <a:extLst>
              <a:ext uri="{FF2B5EF4-FFF2-40B4-BE49-F238E27FC236}">
                <a16:creationId xmlns:a16="http://schemas.microsoft.com/office/drawing/2014/main" id="{46EF4EBD-D2E2-4D5D-980D-EADE797088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1677937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2288965240"/>
              </p:ext>
            </p:extLst>
          </p:nvPr>
        </p:nvGraphicFramePr>
        <p:xfrm>
          <a:off x="153910" y="949909"/>
          <a:ext cx="11814770" cy="5711947"/>
        </p:xfrm>
        <a:graphic>
          <a:graphicData uri="http://schemas.openxmlformats.org/drawingml/2006/table">
            <a:tbl>
              <a:tblPr firstRow="1" bandRow="1">
                <a:tableStyleId>{5C22544A-7EE6-4342-B048-85BDC9FD1C3A}</a:tableStyleId>
              </a:tblPr>
              <a:tblGrid>
                <a:gridCol w="403883">
                  <a:extLst>
                    <a:ext uri="{9D8B030D-6E8A-4147-A177-3AD203B41FA5}">
                      <a16:colId xmlns:a16="http://schemas.microsoft.com/office/drawing/2014/main" val="3038087298"/>
                    </a:ext>
                  </a:extLst>
                </a:gridCol>
                <a:gridCol w="6030946">
                  <a:extLst>
                    <a:ext uri="{9D8B030D-6E8A-4147-A177-3AD203B41FA5}">
                      <a16:colId xmlns:a16="http://schemas.microsoft.com/office/drawing/2014/main" val="2756780485"/>
                    </a:ext>
                  </a:extLst>
                </a:gridCol>
                <a:gridCol w="1030721">
                  <a:extLst>
                    <a:ext uri="{9D8B030D-6E8A-4147-A177-3AD203B41FA5}">
                      <a16:colId xmlns:a16="http://schemas.microsoft.com/office/drawing/2014/main" val="3715216646"/>
                    </a:ext>
                  </a:extLst>
                </a:gridCol>
                <a:gridCol w="1453964">
                  <a:extLst>
                    <a:ext uri="{9D8B030D-6E8A-4147-A177-3AD203B41FA5}">
                      <a16:colId xmlns:a16="http://schemas.microsoft.com/office/drawing/2014/main" val="1496127964"/>
                    </a:ext>
                  </a:extLst>
                </a:gridCol>
                <a:gridCol w="1447628">
                  <a:extLst>
                    <a:ext uri="{9D8B030D-6E8A-4147-A177-3AD203B41FA5}">
                      <a16:colId xmlns:a16="http://schemas.microsoft.com/office/drawing/2014/main" val="4285741975"/>
                    </a:ext>
                  </a:extLst>
                </a:gridCol>
                <a:gridCol w="1447628">
                  <a:extLst>
                    <a:ext uri="{9D8B030D-6E8A-4147-A177-3AD203B41FA5}">
                      <a16:colId xmlns:a16="http://schemas.microsoft.com/office/drawing/2014/main" val="892998165"/>
                    </a:ext>
                  </a:extLst>
                </a:gridCol>
              </a:tblGrid>
              <a:tr h="265154">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Наименования муниципальных программ (непрограммных направлений деятельности)</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a:r>
                        <a:rPr lang="ru-RU" sz="1100" dirty="0">
                          <a:solidFill>
                            <a:schemeClr val="tx1"/>
                          </a:solidFill>
                          <a:latin typeface="+mn-lt"/>
                        </a:rPr>
                        <a:t>2022 год</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dirty="0"/>
                    </a:p>
                  </a:txBody>
                  <a:tcPr/>
                </a:tc>
                <a:tc>
                  <a:txBody>
                    <a:bodyPr/>
                    <a:lstStyle/>
                    <a:p>
                      <a:pPr algn="ctr"/>
                      <a:r>
                        <a:rPr lang="ru-RU" sz="1100" dirty="0">
                          <a:solidFill>
                            <a:schemeClr val="tx1"/>
                          </a:solidFill>
                          <a:latin typeface="+mn-lt"/>
                        </a:rPr>
                        <a:t>2023 год</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a:r>
                        <a:rPr lang="ru-RU" sz="1100" dirty="0">
                          <a:solidFill>
                            <a:schemeClr val="tx1"/>
                          </a:solidFill>
                          <a:latin typeface="+mn-lt"/>
                        </a:rPr>
                        <a:t>2024 год</a:t>
                      </a:r>
                    </a:p>
                  </a:txBody>
                  <a:tcPr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343141">
                <a:tc vMerge="1">
                  <a:txBody>
                    <a:bodyPr/>
                    <a:lstStyle/>
                    <a:p>
                      <a:endParaRPr lang="ru-RU" dirty="0"/>
                    </a:p>
                  </a:txBody>
                  <a:tcPr/>
                </a:tc>
                <a:tc vMerge="1">
                  <a:txBody>
                    <a:bodyPr/>
                    <a:lstStyle/>
                    <a:p>
                      <a:endParaRPr lang="ru-RU" dirty="0"/>
                    </a:p>
                  </a:txBody>
                  <a:tcPr/>
                </a:tc>
                <a:tc>
                  <a:txBody>
                    <a:bodyPr/>
                    <a:lstStyle/>
                    <a:p>
                      <a:pPr algn="ctr">
                        <a:spcAft>
                          <a:spcPts val="0"/>
                        </a:spcAft>
                      </a:pPr>
                      <a:r>
                        <a:rPr lang="ru-RU" sz="1100" dirty="0">
                          <a:solidFill>
                            <a:schemeClr val="tx1"/>
                          </a:solidFill>
                          <a:effectLst/>
                          <a:latin typeface="+mn-lt"/>
                        </a:rPr>
                        <a:t>сумма,</a:t>
                      </a:r>
                    </a:p>
                    <a:p>
                      <a:pPr algn="ctr">
                        <a:spcAft>
                          <a:spcPts val="0"/>
                        </a:spcAft>
                      </a:pPr>
                      <a:r>
                        <a:rPr lang="ru-RU" sz="1100" dirty="0">
                          <a:solidFill>
                            <a:schemeClr val="tx1"/>
                          </a:solidFill>
                          <a:effectLst/>
                          <a:latin typeface="+mn-lt"/>
                        </a:rPr>
                        <a:t>тыс. рублей</a:t>
                      </a:r>
                      <a:endParaRPr lang="ru-RU" sz="1100" dirty="0">
                        <a:solidFill>
                          <a:schemeClr val="tx1"/>
                        </a:solidFill>
                        <a:effectLst/>
                        <a:latin typeface="+mn-lt"/>
                        <a:ea typeface="Times New Roman" panose="02020603050405020304" pitchFamily="18" charset="0"/>
                      </a:endParaRPr>
                    </a:p>
                  </a:txBody>
                  <a:tcPr marL="20435" marR="20435" marT="0" marB="0" anchor="ctr"/>
                </a:tc>
                <a:tc>
                  <a:txBody>
                    <a:bodyPr/>
                    <a:lstStyle/>
                    <a:p>
                      <a:pPr algn="ctr">
                        <a:spcAft>
                          <a:spcPts val="0"/>
                        </a:spcAft>
                      </a:pPr>
                      <a:r>
                        <a:rPr lang="ru-RU" sz="1100" dirty="0">
                          <a:solidFill>
                            <a:schemeClr val="tx1"/>
                          </a:solidFill>
                          <a:effectLst/>
                          <a:latin typeface="+mn-lt"/>
                        </a:rPr>
                        <a:t>удельный вес в общем объеме расходов, %</a:t>
                      </a:r>
                      <a:endParaRPr lang="ru-RU" sz="1100" dirty="0">
                        <a:solidFill>
                          <a:schemeClr val="tx1"/>
                        </a:solidFill>
                        <a:effectLst/>
                        <a:latin typeface="+mn-lt"/>
                        <a:ea typeface="Times New Roman" panose="02020603050405020304" pitchFamily="18" charset="0"/>
                      </a:endParaRPr>
                    </a:p>
                  </a:txBody>
                  <a:tcPr marL="20435" marR="20435" marT="0" marB="0" anchor="ctr"/>
                </a:tc>
                <a:tc>
                  <a:txBody>
                    <a:bodyPr/>
                    <a:lstStyle/>
                    <a:p>
                      <a:pPr algn="ctr">
                        <a:spcAft>
                          <a:spcPts val="0"/>
                        </a:spcAft>
                      </a:pPr>
                      <a:r>
                        <a:rPr lang="ru-RU" sz="1100" dirty="0">
                          <a:solidFill>
                            <a:schemeClr val="tx1"/>
                          </a:solidFill>
                          <a:effectLst/>
                          <a:latin typeface="+mn-lt"/>
                        </a:rPr>
                        <a:t>сумма,</a:t>
                      </a:r>
                    </a:p>
                    <a:p>
                      <a:pPr algn="ctr">
                        <a:spcAft>
                          <a:spcPts val="0"/>
                        </a:spcAft>
                      </a:pPr>
                      <a:r>
                        <a:rPr lang="ru-RU" sz="1100" dirty="0">
                          <a:solidFill>
                            <a:schemeClr val="tx1"/>
                          </a:solidFill>
                          <a:effectLst/>
                          <a:latin typeface="+mn-lt"/>
                        </a:rPr>
                        <a:t>тыс. рублей</a:t>
                      </a:r>
                      <a:endParaRPr lang="ru-RU" sz="1100" dirty="0">
                        <a:solidFill>
                          <a:schemeClr val="tx1"/>
                        </a:solidFill>
                        <a:effectLst/>
                        <a:latin typeface="+mn-lt"/>
                        <a:ea typeface="Times New Roman" panose="02020603050405020304" pitchFamily="18" charset="0"/>
                      </a:endParaRPr>
                    </a:p>
                  </a:txBody>
                  <a:tcPr marL="20435" marR="20435" marT="0" marB="0" anchor="ctr"/>
                </a:tc>
                <a:tc>
                  <a:txBody>
                    <a:bodyPr/>
                    <a:lstStyle/>
                    <a:p>
                      <a:pPr algn="ctr">
                        <a:spcAft>
                          <a:spcPts val="0"/>
                        </a:spcAft>
                      </a:pPr>
                      <a:r>
                        <a:rPr lang="ru-RU" sz="1100" dirty="0">
                          <a:solidFill>
                            <a:schemeClr val="tx1"/>
                          </a:solidFill>
                          <a:effectLst/>
                          <a:latin typeface="+mn-lt"/>
                        </a:rPr>
                        <a:t>сумма,</a:t>
                      </a:r>
                    </a:p>
                    <a:p>
                      <a:pPr algn="ctr">
                        <a:spcAft>
                          <a:spcPts val="0"/>
                        </a:spcAft>
                      </a:pPr>
                      <a:r>
                        <a:rPr lang="ru-RU" sz="1100" dirty="0">
                          <a:solidFill>
                            <a:schemeClr val="tx1"/>
                          </a:solidFill>
                          <a:effectLst/>
                          <a:latin typeface="+mn-lt"/>
                        </a:rPr>
                        <a:t>тыс. рублей</a:t>
                      </a:r>
                      <a:endParaRPr lang="ru-RU" sz="1100" dirty="0">
                        <a:solidFill>
                          <a:schemeClr val="tx1"/>
                        </a:solidFill>
                        <a:effectLst/>
                        <a:latin typeface="+mn-lt"/>
                        <a:ea typeface="Times New Roman" panose="02020603050405020304" pitchFamily="18" charset="0"/>
                      </a:endParaRPr>
                    </a:p>
                  </a:txBody>
                  <a:tcPr marL="20435" marR="20435" marT="0" marB="0" anchor="ctr"/>
                </a:tc>
                <a:extLst>
                  <a:ext uri="{0D108BD9-81ED-4DB2-BD59-A6C34878D82A}">
                    <a16:rowId xmlns:a16="http://schemas.microsoft.com/office/drawing/2014/main" val="1776586336"/>
                  </a:ext>
                </a:extLst>
              </a:tr>
              <a:tr h="230776">
                <a:tc>
                  <a:txBody>
                    <a:bodyPr/>
                    <a:lstStyle/>
                    <a:p>
                      <a:pPr algn="ctr">
                        <a:lnSpc>
                          <a:spcPct val="150000"/>
                        </a:lnSpc>
                        <a:spcAft>
                          <a:spcPts val="0"/>
                        </a:spcAft>
                      </a:pPr>
                      <a:r>
                        <a:rPr lang="ru-RU" sz="1100" b="1" dirty="0">
                          <a:effectLst/>
                          <a:latin typeface="+mn-lt"/>
                          <a:ea typeface="Times New Roman" panose="02020603050405020304" pitchFamily="18" charset="0"/>
                        </a:rPr>
                        <a:t>1.</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«Здравоохранение»  </a:t>
                      </a:r>
                    </a:p>
                  </a:txBody>
                  <a:tcPr marL="68580" marR="68580" marT="0" marB="0" anchor="ctr"/>
                </a:tc>
                <a:tc>
                  <a:txBody>
                    <a:bodyPr/>
                    <a:lstStyle/>
                    <a:p>
                      <a:pPr marL="0" algn="ctr" defTabSz="914400" rtl="0" eaLnBrk="1" fontAlgn="b" latinLnBrk="0" hangingPunct="1">
                        <a:lnSpc>
                          <a:spcPct val="150000"/>
                        </a:lnSpc>
                        <a:spcAft>
                          <a:spcPts val="0"/>
                        </a:spcAft>
                      </a:pPr>
                      <a:r>
                        <a:rPr lang="ru-RU" sz="1100" b="1" i="0" u="none" strike="noStrike" kern="1200" dirty="0">
                          <a:solidFill>
                            <a:schemeClr val="dk1"/>
                          </a:solidFill>
                          <a:effectLst/>
                          <a:latin typeface="+mn-lt"/>
                          <a:ea typeface="+mn-ea"/>
                          <a:cs typeface="+mn-cs"/>
                        </a:rPr>
                        <a:t>6 428,8</a:t>
                      </a:r>
                    </a:p>
                  </a:txBody>
                  <a:tcPr marL="68580" marR="68580" marT="0" marB="0" anchor="ctr"/>
                </a:tc>
                <a:tc>
                  <a:txBody>
                    <a:bodyPr/>
                    <a:lstStyle/>
                    <a:p>
                      <a:pPr algn="ctr" fontAlgn="b"/>
                      <a:r>
                        <a:rPr lang="ru-RU" sz="1100" b="1" i="0" u="none" strike="noStrike" dirty="0">
                          <a:effectLst/>
                          <a:latin typeface="+mn-lt"/>
                        </a:rPr>
                        <a:t>0,1</a:t>
                      </a:r>
                    </a:p>
                  </a:txBody>
                  <a:tcPr marL="8313" marR="8313" marT="8313" marB="0" anchor="b"/>
                </a:tc>
                <a:tc>
                  <a:txBody>
                    <a:bodyPr/>
                    <a:lstStyle/>
                    <a:p>
                      <a:pPr algn="ctr" fontAlgn="b"/>
                      <a:r>
                        <a:rPr lang="ru-RU" sz="1100" b="1" i="0" u="none" strike="noStrike" dirty="0">
                          <a:effectLst/>
                          <a:latin typeface="+mn-lt"/>
                        </a:rPr>
                        <a:t>6 428,8</a:t>
                      </a:r>
                    </a:p>
                  </a:txBody>
                  <a:tcPr marL="8313" marR="8313" marT="8313" marB="0" anchor="ctr"/>
                </a:tc>
                <a:tc>
                  <a:txBody>
                    <a:bodyPr/>
                    <a:lstStyle/>
                    <a:p>
                      <a:pPr algn="ctr" fontAlgn="b"/>
                      <a:r>
                        <a:rPr lang="ru-RU" sz="1100" b="1" i="0" u="none" strike="noStrike">
                          <a:effectLst/>
                          <a:latin typeface="+mn-lt"/>
                        </a:rPr>
                        <a:t>6 428,8</a:t>
                      </a:r>
                    </a:p>
                  </a:txBody>
                  <a:tcPr marL="8313" marR="8313" marT="8313" marB="0" anchor="ctr"/>
                </a:tc>
                <a:extLst>
                  <a:ext uri="{0D108BD9-81ED-4DB2-BD59-A6C34878D82A}">
                    <a16:rowId xmlns:a16="http://schemas.microsoft.com/office/drawing/2014/main" val="1583245273"/>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2.</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«Культура»</a:t>
                      </a:r>
                    </a:p>
                  </a:txBody>
                  <a:tcPr marL="68580" marR="68580" marT="0" marB="0" anchor="ctr"/>
                </a:tc>
                <a:tc>
                  <a:txBody>
                    <a:bodyPr/>
                    <a:lstStyle/>
                    <a:p>
                      <a:pPr algn="ctr" fontAlgn="b"/>
                      <a:r>
                        <a:rPr lang="ru-RU" sz="1100" b="1" i="0" u="none" strike="noStrike" dirty="0">
                          <a:effectLst/>
                          <a:latin typeface="+mn-lt"/>
                        </a:rPr>
                        <a:t>244 146,6</a:t>
                      </a:r>
                    </a:p>
                  </a:txBody>
                  <a:tcPr marL="8313" marR="8313" marT="8313" marB="0" anchor="b"/>
                </a:tc>
                <a:tc>
                  <a:txBody>
                    <a:bodyPr/>
                    <a:lstStyle/>
                    <a:p>
                      <a:pPr algn="ctr" fontAlgn="b"/>
                      <a:r>
                        <a:rPr lang="ru-RU" sz="1100" b="1" i="0" u="none" strike="noStrike" dirty="0">
                          <a:effectLst/>
                          <a:latin typeface="+mn-lt"/>
                        </a:rPr>
                        <a:t>4,3</a:t>
                      </a:r>
                    </a:p>
                  </a:txBody>
                  <a:tcPr marL="8313" marR="8313" marT="8313" marB="0" anchor="b"/>
                </a:tc>
                <a:tc>
                  <a:txBody>
                    <a:bodyPr/>
                    <a:lstStyle/>
                    <a:p>
                      <a:pPr algn="ctr" fontAlgn="b"/>
                      <a:r>
                        <a:rPr lang="ru-RU" sz="1100" b="1" i="0" u="none" strike="noStrike">
                          <a:effectLst/>
                          <a:latin typeface="+mn-lt"/>
                        </a:rPr>
                        <a:t>230 471,7</a:t>
                      </a:r>
                    </a:p>
                  </a:txBody>
                  <a:tcPr marL="8313" marR="8313" marT="8313" marB="0" anchor="b"/>
                </a:tc>
                <a:tc>
                  <a:txBody>
                    <a:bodyPr/>
                    <a:lstStyle/>
                    <a:p>
                      <a:pPr algn="ctr" fontAlgn="b"/>
                      <a:r>
                        <a:rPr lang="ru-RU" sz="1100" b="1" i="0" u="none" strike="noStrike">
                          <a:effectLst/>
                          <a:latin typeface="+mn-lt"/>
                        </a:rPr>
                        <a:t>240 491,6</a:t>
                      </a:r>
                    </a:p>
                  </a:txBody>
                  <a:tcPr marL="8313" marR="8313" marT="8313" marB="0" anchor="b"/>
                </a:tc>
                <a:extLst>
                  <a:ext uri="{0D108BD9-81ED-4DB2-BD59-A6C34878D82A}">
                    <a16:rowId xmlns:a16="http://schemas.microsoft.com/office/drawing/2014/main" val="3647000585"/>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3.</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«Образование»  </a:t>
                      </a:r>
                    </a:p>
                  </a:txBody>
                  <a:tcPr marL="68580" marR="68580" marT="0" marB="0" anchor="ctr"/>
                </a:tc>
                <a:tc>
                  <a:txBody>
                    <a:bodyPr/>
                    <a:lstStyle/>
                    <a:p>
                      <a:pPr algn="ctr" fontAlgn="b"/>
                      <a:r>
                        <a:rPr lang="ru-RU" sz="1100" b="1" i="0" u="none" strike="noStrike">
                          <a:effectLst/>
                          <a:latin typeface="+mn-lt"/>
                        </a:rPr>
                        <a:t>3 379 440,4</a:t>
                      </a:r>
                    </a:p>
                  </a:txBody>
                  <a:tcPr marL="8313" marR="8313" marT="8313" marB="0" anchor="b"/>
                </a:tc>
                <a:tc>
                  <a:txBody>
                    <a:bodyPr/>
                    <a:lstStyle/>
                    <a:p>
                      <a:pPr algn="ctr" fontAlgn="b"/>
                      <a:r>
                        <a:rPr lang="ru-RU" sz="1100" b="1" i="0" u="none" strike="noStrike" dirty="0">
                          <a:effectLst/>
                          <a:latin typeface="+mn-lt"/>
                        </a:rPr>
                        <a:t>59,3</a:t>
                      </a:r>
                    </a:p>
                  </a:txBody>
                  <a:tcPr marL="8313" marR="8313" marT="8313" marB="0" anchor="b"/>
                </a:tc>
                <a:tc>
                  <a:txBody>
                    <a:bodyPr/>
                    <a:lstStyle/>
                    <a:p>
                      <a:pPr algn="ctr" fontAlgn="b"/>
                      <a:r>
                        <a:rPr lang="ru-RU" sz="1100" b="1" i="0" u="none" strike="noStrike">
                          <a:effectLst/>
                          <a:latin typeface="+mn-lt"/>
                        </a:rPr>
                        <a:t>2 688 714,4</a:t>
                      </a:r>
                    </a:p>
                  </a:txBody>
                  <a:tcPr marL="8313" marR="8313" marT="8313" marB="0" anchor="b"/>
                </a:tc>
                <a:tc>
                  <a:txBody>
                    <a:bodyPr/>
                    <a:lstStyle/>
                    <a:p>
                      <a:pPr algn="ctr" fontAlgn="b"/>
                      <a:r>
                        <a:rPr lang="ru-RU" sz="1100" b="1" i="0" u="none" strike="noStrike">
                          <a:effectLst/>
                          <a:latin typeface="+mn-lt"/>
                        </a:rPr>
                        <a:t>2 783 661,7</a:t>
                      </a:r>
                    </a:p>
                  </a:txBody>
                  <a:tcPr marL="8313" marR="8313" marT="8313" marB="0" anchor="b"/>
                </a:tc>
                <a:extLst>
                  <a:ext uri="{0D108BD9-81ED-4DB2-BD59-A6C34878D82A}">
                    <a16:rowId xmlns:a16="http://schemas.microsoft.com/office/drawing/2014/main" val="1739466871"/>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4.</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«Социальная защита населения»  </a:t>
                      </a:r>
                    </a:p>
                  </a:txBody>
                  <a:tcPr marL="68580" marR="68580" marT="0" marB="0" anchor="ctr"/>
                </a:tc>
                <a:tc>
                  <a:txBody>
                    <a:bodyPr/>
                    <a:lstStyle/>
                    <a:p>
                      <a:pPr algn="ctr" fontAlgn="b"/>
                      <a:r>
                        <a:rPr lang="ru-RU" sz="1100" b="1" i="0" u="none" strike="noStrike">
                          <a:effectLst/>
                          <a:latin typeface="+mn-lt"/>
                        </a:rPr>
                        <a:t>82 374,3</a:t>
                      </a:r>
                    </a:p>
                  </a:txBody>
                  <a:tcPr marL="8313" marR="8313" marT="8313" marB="0" anchor="b"/>
                </a:tc>
                <a:tc>
                  <a:txBody>
                    <a:bodyPr/>
                    <a:lstStyle/>
                    <a:p>
                      <a:pPr algn="ctr" fontAlgn="b"/>
                      <a:r>
                        <a:rPr lang="ru-RU" sz="1100" b="1" i="0" u="none" strike="noStrike" dirty="0">
                          <a:effectLst/>
                          <a:latin typeface="+mn-lt"/>
                        </a:rPr>
                        <a:t>1,5</a:t>
                      </a:r>
                    </a:p>
                  </a:txBody>
                  <a:tcPr marL="8313" marR="8313" marT="8313" marB="0" anchor="b"/>
                </a:tc>
                <a:tc>
                  <a:txBody>
                    <a:bodyPr/>
                    <a:lstStyle/>
                    <a:p>
                      <a:pPr algn="ctr" fontAlgn="b"/>
                      <a:r>
                        <a:rPr lang="ru-RU" sz="1100" b="1" i="0" u="none" strike="noStrike">
                          <a:effectLst/>
                          <a:latin typeface="+mn-lt"/>
                        </a:rPr>
                        <a:t>84 173,2</a:t>
                      </a:r>
                    </a:p>
                  </a:txBody>
                  <a:tcPr marL="8313" marR="8313" marT="8313" marB="0" anchor="b"/>
                </a:tc>
                <a:tc>
                  <a:txBody>
                    <a:bodyPr/>
                    <a:lstStyle/>
                    <a:p>
                      <a:pPr algn="ctr" fontAlgn="b"/>
                      <a:r>
                        <a:rPr lang="ru-RU" sz="1100" b="1" i="0" u="none" strike="noStrike">
                          <a:effectLst/>
                          <a:latin typeface="+mn-lt"/>
                        </a:rPr>
                        <a:t>85 368,3</a:t>
                      </a:r>
                    </a:p>
                  </a:txBody>
                  <a:tcPr marL="8313" marR="8313" marT="8313" marB="0" anchor="b"/>
                </a:tc>
                <a:extLst>
                  <a:ext uri="{0D108BD9-81ED-4DB2-BD59-A6C34878D82A}">
                    <a16:rowId xmlns:a16="http://schemas.microsoft.com/office/drawing/2014/main" val="1663227569"/>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5.</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«Спорт»</a:t>
                      </a:r>
                    </a:p>
                  </a:txBody>
                  <a:tcPr marL="68580" marR="68580" marT="0" marB="0" anchor="ctr"/>
                </a:tc>
                <a:tc>
                  <a:txBody>
                    <a:bodyPr/>
                    <a:lstStyle/>
                    <a:p>
                      <a:pPr algn="ctr" fontAlgn="b"/>
                      <a:r>
                        <a:rPr lang="ru-RU" sz="1100" b="1" i="0" u="none" strike="noStrike">
                          <a:effectLst/>
                          <a:latin typeface="+mn-lt"/>
                        </a:rPr>
                        <a:t>111 413,2</a:t>
                      </a:r>
                    </a:p>
                  </a:txBody>
                  <a:tcPr marL="8313" marR="8313" marT="8313" marB="0" anchor="b"/>
                </a:tc>
                <a:tc>
                  <a:txBody>
                    <a:bodyPr/>
                    <a:lstStyle/>
                    <a:p>
                      <a:pPr algn="ctr" fontAlgn="b"/>
                      <a:r>
                        <a:rPr lang="ru-RU" sz="1100" b="1" i="0" u="none" strike="noStrike">
                          <a:effectLst/>
                          <a:latin typeface="+mn-lt"/>
                        </a:rPr>
                        <a:t>2,0</a:t>
                      </a:r>
                    </a:p>
                  </a:txBody>
                  <a:tcPr marL="8313" marR="8313" marT="8313" marB="0" anchor="b"/>
                </a:tc>
                <a:tc>
                  <a:txBody>
                    <a:bodyPr/>
                    <a:lstStyle/>
                    <a:p>
                      <a:pPr algn="ctr" fontAlgn="b"/>
                      <a:r>
                        <a:rPr lang="ru-RU" sz="1100" b="1" i="0" u="none" strike="noStrike">
                          <a:effectLst/>
                          <a:latin typeface="+mn-lt"/>
                        </a:rPr>
                        <a:t>111 413,2</a:t>
                      </a:r>
                    </a:p>
                  </a:txBody>
                  <a:tcPr marL="8313" marR="8313" marT="8313" marB="0" anchor="b"/>
                </a:tc>
                <a:tc>
                  <a:txBody>
                    <a:bodyPr/>
                    <a:lstStyle/>
                    <a:p>
                      <a:pPr algn="ctr" fontAlgn="b"/>
                      <a:r>
                        <a:rPr lang="ru-RU" sz="1100" b="1" i="0" u="none" strike="noStrike">
                          <a:effectLst/>
                          <a:latin typeface="+mn-lt"/>
                        </a:rPr>
                        <a:t>111 413,2</a:t>
                      </a:r>
                    </a:p>
                  </a:txBody>
                  <a:tcPr marL="8313" marR="8313" marT="8313" marB="0" anchor="b"/>
                </a:tc>
                <a:extLst>
                  <a:ext uri="{0D108BD9-81ED-4DB2-BD59-A6C34878D82A}">
                    <a16:rowId xmlns:a16="http://schemas.microsoft.com/office/drawing/2014/main" val="3046819714"/>
                  </a:ext>
                </a:extLst>
              </a:tr>
              <a:tr h="230776">
                <a:tc>
                  <a:txBody>
                    <a:bodyPr/>
                    <a:lstStyle/>
                    <a:p>
                      <a:pPr algn="ctr">
                        <a:lnSpc>
                          <a:spcPct val="150000"/>
                        </a:lnSpc>
                        <a:spcAft>
                          <a:spcPts val="0"/>
                        </a:spcAft>
                      </a:pPr>
                      <a:r>
                        <a:rPr lang="ru-RU" sz="1100" b="1" dirty="0">
                          <a:effectLst/>
                          <a:latin typeface="+mn-lt"/>
                          <a:ea typeface="Times New Roman" panose="02020603050405020304" pitchFamily="18" charset="0"/>
                        </a:rPr>
                        <a:t>6.</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«Развитие сельского хозяйства»  </a:t>
                      </a:r>
                    </a:p>
                  </a:txBody>
                  <a:tcPr marL="68580" marR="68580" marT="0" marB="0" anchor="ctr"/>
                </a:tc>
                <a:tc>
                  <a:txBody>
                    <a:bodyPr/>
                    <a:lstStyle/>
                    <a:p>
                      <a:pPr algn="ctr" fontAlgn="b"/>
                      <a:r>
                        <a:rPr lang="ru-RU" sz="1100" b="1" i="0" u="none" strike="noStrike">
                          <a:effectLst/>
                          <a:latin typeface="+mn-lt"/>
                        </a:rPr>
                        <a:t>2 213,0</a:t>
                      </a:r>
                    </a:p>
                  </a:txBody>
                  <a:tcPr marL="8313" marR="8313" marT="8313" marB="0" anchor="b"/>
                </a:tc>
                <a:tc>
                  <a:txBody>
                    <a:bodyPr/>
                    <a:lstStyle/>
                    <a:p>
                      <a:pPr algn="ctr" fontAlgn="b"/>
                      <a:r>
                        <a:rPr lang="ru-RU" sz="1100" b="1" i="0" u="none" strike="noStrike" dirty="0">
                          <a:effectLst/>
                          <a:latin typeface="+mn-lt"/>
                        </a:rPr>
                        <a:t>&lt;0,1</a:t>
                      </a:r>
                    </a:p>
                  </a:txBody>
                  <a:tcPr marL="8313" marR="8313" marT="8313" marB="0" anchor="b"/>
                </a:tc>
                <a:tc>
                  <a:txBody>
                    <a:bodyPr/>
                    <a:lstStyle/>
                    <a:p>
                      <a:pPr algn="ctr" fontAlgn="b"/>
                      <a:r>
                        <a:rPr lang="ru-RU" sz="1100" b="1" i="0" u="none" strike="noStrike">
                          <a:effectLst/>
                          <a:latin typeface="+mn-lt"/>
                        </a:rPr>
                        <a:t>2 213,0</a:t>
                      </a:r>
                    </a:p>
                  </a:txBody>
                  <a:tcPr marL="8313" marR="8313" marT="8313" marB="0" anchor="b"/>
                </a:tc>
                <a:tc>
                  <a:txBody>
                    <a:bodyPr/>
                    <a:lstStyle/>
                    <a:p>
                      <a:pPr algn="ctr" fontAlgn="b"/>
                      <a:r>
                        <a:rPr lang="ru-RU" sz="1100" b="1" i="0" u="none" strike="noStrike">
                          <a:effectLst/>
                          <a:latin typeface="+mn-lt"/>
                        </a:rPr>
                        <a:t>2 213,0</a:t>
                      </a:r>
                    </a:p>
                  </a:txBody>
                  <a:tcPr marL="8313" marR="8313" marT="8313" marB="0" anchor="b"/>
                </a:tc>
                <a:extLst>
                  <a:ext uri="{0D108BD9-81ED-4DB2-BD59-A6C34878D82A}">
                    <a16:rowId xmlns:a16="http://schemas.microsoft.com/office/drawing/2014/main" val="3890759443"/>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7.</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«Экология и окружающая среда»</a:t>
                      </a:r>
                      <a:endParaRPr lang="ru-RU" sz="1100" b="1" dirty="0">
                        <a:effectLst/>
                        <a:latin typeface="+mn-lt"/>
                        <a:ea typeface="Times New Roman" panose="02020603050405020304" pitchFamily="18" charset="0"/>
                      </a:endParaRPr>
                    </a:p>
                  </a:txBody>
                  <a:tcPr marL="68580" marR="68580" marT="0" marB="0" anchor="ctr"/>
                </a:tc>
                <a:tc>
                  <a:txBody>
                    <a:bodyPr/>
                    <a:lstStyle/>
                    <a:p>
                      <a:pPr algn="ctr" fontAlgn="b"/>
                      <a:r>
                        <a:rPr lang="ru-RU" sz="1100" b="1" i="0" u="none" strike="noStrike">
                          <a:effectLst/>
                          <a:latin typeface="+mn-lt"/>
                        </a:rPr>
                        <a:t>100,0</a:t>
                      </a:r>
                    </a:p>
                  </a:txBody>
                  <a:tcPr marL="8313" marR="8313" marT="8313" marB="0" anchor="b"/>
                </a:tc>
                <a:tc>
                  <a:txBody>
                    <a:bodyPr/>
                    <a:lstStyle/>
                    <a:p>
                      <a:pPr algn="ctr" fontAlgn="b"/>
                      <a:r>
                        <a:rPr lang="ru-RU" sz="1100" b="1" i="0" u="none" strike="noStrike" dirty="0">
                          <a:effectLst/>
                          <a:latin typeface="+mn-lt"/>
                        </a:rPr>
                        <a:t>&lt;0,1</a:t>
                      </a:r>
                    </a:p>
                  </a:txBody>
                  <a:tcPr marL="8313" marR="8313" marT="8313" marB="0" anchor="b"/>
                </a:tc>
                <a:tc>
                  <a:txBody>
                    <a:bodyPr/>
                    <a:lstStyle/>
                    <a:p>
                      <a:pPr algn="ctr" fontAlgn="b"/>
                      <a:r>
                        <a:rPr lang="ru-RU" sz="1100" b="1" i="0" u="none" strike="noStrike">
                          <a:effectLst/>
                          <a:latin typeface="+mn-lt"/>
                        </a:rPr>
                        <a:t>100,0</a:t>
                      </a:r>
                    </a:p>
                  </a:txBody>
                  <a:tcPr marL="8313" marR="8313" marT="8313" marB="0" anchor="b"/>
                </a:tc>
                <a:tc>
                  <a:txBody>
                    <a:bodyPr/>
                    <a:lstStyle/>
                    <a:p>
                      <a:pPr algn="ctr" fontAlgn="b"/>
                      <a:r>
                        <a:rPr lang="ru-RU" sz="1100" b="1" i="0" u="none" strike="noStrike">
                          <a:effectLst/>
                          <a:latin typeface="+mn-lt"/>
                        </a:rPr>
                        <a:t>100,0</a:t>
                      </a:r>
                    </a:p>
                  </a:txBody>
                  <a:tcPr marL="8313" marR="8313" marT="8313" marB="0" anchor="b"/>
                </a:tc>
                <a:extLst>
                  <a:ext uri="{0D108BD9-81ED-4DB2-BD59-A6C34878D82A}">
                    <a16:rowId xmlns:a16="http://schemas.microsoft.com/office/drawing/2014/main" val="2011320947"/>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8.</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«Безопасность и обеспечение безопасности жизнедеятельности населения»          </a:t>
                      </a:r>
                    </a:p>
                  </a:txBody>
                  <a:tcPr marL="68580" marR="68580" marT="0" marB="0" anchor="ctr"/>
                </a:tc>
                <a:tc>
                  <a:txBody>
                    <a:bodyPr/>
                    <a:lstStyle/>
                    <a:p>
                      <a:pPr algn="ctr" fontAlgn="b"/>
                      <a:r>
                        <a:rPr lang="ru-RU" sz="1100" b="1" i="0" u="none" strike="noStrike">
                          <a:effectLst/>
                          <a:latin typeface="+mn-lt"/>
                        </a:rPr>
                        <a:t>40 072,8</a:t>
                      </a:r>
                    </a:p>
                  </a:txBody>
                  <a:tcPr marL="8313" marR="8313" marT="8313" marB="0" anchor="b"/>
                </a:tc>
                <a:tc>
                  <a:txBody>
                    <a:bodyPr/>
                    <a:lstStyle/>
                    <a:p>
                      <a:pPr algn="ctr" fontAlgn="b"/>
                      <a:r>
                        <a:rPr lang="ru-RU" sz="1100" b="1" i="0" u="none" strike="noStrike">
                          <a:effectLst/>
                          <a:latin typeface="+mn-lt"/>
                        </a:rPr>
                        <a:t>0,7</a:t>
                      </a:r>
                    </a:p>
                  </a:txBody>
                  <a:tcPr marL="8313" marR="8313" marT="8313" marB="0" anchor="b"/>
                </a:tc>
                <a:tc>
                  <a:txBody>
                    <a:bodyPr/>
                    <a:lstStyle/>
                    <a:p>
                      <a:pPr algn="ctr" fontAlgn="b"/>
                      <a:r>
                        <a:rPr lang="ru-RU" sz="1100" b="1" i="0" u="none" strike="noStrike" dirty="0">
                          <a:effectLst/>
                          <a:latin typeface="+mn-lt"/>
                        </a:rPr>
                        <a:t>35 266,6</a:t>
                      </a:r>
                    </a:p>
                  </a:txBody>
                  <a:tcPr marL="8313" marR="8313" marT="8313" marB="0" anchor="b"/>
                </a:tc>
                <a:tc>
                  <a:txBody>
                    <a:bodyPr/>
                    <a:lstStyle/>
                    <a:p>
                      <a:pPr algn="ctr" fontAlgn="b"/>
                      <a:r>
                        <a:rPr lang="ru-RU" sz="1100" b="1" i="0" u="none" strike="noStrike">
                          <a:effectLst/>
                          <a:latin typeface="+mn-lt"/>
                        </a:rPr>
                        <a:t>35 816,6</a:t>
                      </a:r>
                    </a:p>
                  </a:txBody>
                  <a:tcPr marL="8313" marR="8313" marT="8313" marB="0" anchor="b"/>
                </a:tc>
                <a:extLst>
                  <a:ext uri="{0D108BD9-81ED-4DB2-BD59-A6C34878D82A}">
                    <a16:rowId xmlns:a16="http://schemas.microsoft.com/office/drawing/2014/main" val="3574185209"/>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9.</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«Жилище»     </a:t>
                      </a:r>
                    </a:p>
                  </a:txBody>
                  <a:tcPr marL="68580" marR="68580" marT="0" marB="0" anchor="ctr"/>
                </a:tc>
                <a:tc>
                  <a:txBody>
                    <a:bodyPr/>
                    <a:lstStyle/>
                    <a:p>
                      <a:pPr algn="ctr" fontAlgn="b"/>
                      <a:r>
                        <a:rPr lang="ru-RU" sz="1100" b="1" i="0" u="none" strike="noStrike">
                          <a:effectLst/>
                          <a:latin typeface="+mn-lt"/>
                        </a:rPr>
                        <a:t>49 992,1</a:t>
                      </a:r>
                    </a:p>
                  </a:txBody>
                  <a:tcPr marL="8313" marR="8313" marT="8313" marB="0" anchor="b"/>
                </a:tc>
                <a:tc>
                  <a:txBody>
                    <a:bodyPr/>
                    <a:lstStyle/>
                    <a:p>
                      <a:pPr algn="ctr" fontAlgn="b"/>
                      <a:r>
                        <a:rPr lang="ru-RU" sz="1100" b="1" i="0" u="none" strike="noStrike">
                          <a:effectLst/>
                          <a:latin typeface="+mn-lt"/>
                        </a:rPr>
                        <a:t>0,9</a:t>
                      </a:r>
                    </a:p>
                  </a:txBody>
                  <a:tcPr marL="8313" marR="8313" marT="8313" marB="0" anchor="b"/>
                </a:tc>
                <a:tc>
                  <a:txBody>
                    <a:bodyPr/>
                    <a:lstStyle/>
                    <a:p>
                      <a:pPr algn="ctr" fontAlgn="b"/>
                      <a:r>
                        <a:rPr lang="ru-RU" sz="1100" b="1" i="0" u="none" strike="noStrike">
                          <a:effectLst/>
                          <a:latin typeface="+mn-lt"/>
                        </a:rPr>
                        <a:t>35 479,5</a:t>
                      </a:r>
                    </a:p>
                  </a:txBody>
                  <a:tcPr marL="8313" marR="8313" marT="8313" marB="0" anchor="b"/>
                </a:tc>
                <a:tc>
                  <a:txBody>
                    <a:bodyPr/>
                    <a:lstStyle/>
                    <a:p>
                      <a:pPr algn="ctr" fontAlgn="b"/>
                      <a:r>
                        <a:rPr lang="ru-RU" sz="1100" b="1" i="0" u="none" strike="noStrike">
                          <a:effectLst/>
                          <a:latin typeface="+mn-lt"/>
                        </a:rPr>
                        <a:t>42 350,5</a:t>
                      </a:r>
                    </a:p>
                  </a:txBody>
                  <a:tcPr marL="8313" marR="8313" marT="8313" marB="0" anchor="b"/>
                </a:tc>
                <a:extLst>
                  <a:ext uri="{0D108BD9-81ED-4DB2-BD59-A6C34878D82A}">
                    <a16:rowId xmlns:a16="http://schemas.microsoft.com/office/drawing/2014/main" val="979859962"/>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10.</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«Развитие инженерной инфраструктуры и энергоэффективности»  </a:t>
                      </a:r>
                    </a:p>
                  </a:txBody>
                  <a:tcPr marL="68580" marR="68580" marT="0" marB="0" anchor="ctr"/>
                </a:tc>
                <a:tc>
                  <a:txBody>
                    <a:bodyPr/>
                    <a:lstStyle/>
                    <a:p>
                      <a:pPr algn="ctr" fontAlgn="b"/>
                      <a:r>
                        <a:rPr lang="ru-RU" sz="1100" b="1" i="0" u="none" strike="noStrike">
                          <a:effectLst/>
                          <a:latin typeface="+mn-lt"/>
                        </a:rPr>
                        <a:t>143 071,1</a:t>
                      </a:r>
                    </a:p>
                  </a:txBody>
                  <a:tcPr marL="8313" marR="8313" marT="8313" marB="0" anchor="b"/>
                </a:tc>
                <a:tc>
                  <a:txBody>
                    <a:bodyPr/>
                    <a:lstStyle/>
                    <a:p>
                      <a:pPr algn="ctr" fontAlgn="b"/>
                      <a:r>
                        <a:rPr lang="ru-RU" sz="1100" b="1" i="0" u="none" strike="noStrike">
                          <a:effectLst/>
                          <a:latin typeface="+mn-lt"/>
                        </a:rPr>
                        <a:t>2,5</a:t>
                      </a:r>
                    </a:p>
                  </a:txBody>
                  <a:tcPr marL="8313" marR="8313" marT="8313" marB="0" anchor="b"/>
                </a:tc>
                <a:tc>
                  <a:txBody>
                    <a:bodyPr/>
                    <a:lstStyle/>
                    <a:p>
                      <a:pPr algn="ctr" fontAlgn="b"/>
                      <a:r>
                        <a:rPr lang="ru-RU" sz="1100" b="1" i="0" u="none" strike="noStrike" dirty="0">
                          <a:effectLst/>
                          <a:latin typeface="+mn-lt"/>
                        </a:rPr>
                        <a:t>344 461,4</a:t>
                      </a:r>
                    </a:p>
                  </a:txBody>
                  <a:tcPr marL="8313" marR="8313" marT="8313" marB="0" anchor="b"/>
                </a:tc>
                <a:tc>
                  <a:txBody>
                    <a:bodyPr/>
                    <a:lstStyle/>
                    <a:p>
                      <a:pPr algn="ctr" fontAlgn="b"/>
                      <a:r>
                        <a:rPr lang="ru-RU" sz="1100" b="1" i="0" u="none" strike="noStrike">
                          <a:effectLst/>
                          <a:latin typeface="+mn-lt"/>
                        </a:rPr>
                        <a:t>828,0</a:t>
                      </a:r>
                    </a:p>
                  </a:txBody>
                  <a:tcPr marL="8313" marR="8313" marT="8313" marB="0" anchor="b"/>
                </a:tc>
                <a:extLst>
                  <a:ext uri="{0D108BD9-81ED-4DB2-BD59-A6C34878D82A}">
                    <a16:rowId xmlns:a16="http://schemas.microsoft.com/office/drawing/2014/main" val="2120353475"/>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11.</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«Предпринимательство»   </a:t>
                      </a:r>
                    </a:p>
                  </a:txBody>
                  <a:tcPr marL="68580" marR="68580" marT="0" marB="0" anchor="ctr"/>
                </a:tc>
                <a:tc>
                  <a:txBody>
                    <a:bodyPr/>
                    <a:lstStyle/>
                    <a:p>
                      <a:pPr algn="ctr" fontAlgn="b"/>
                      <a:r>
                        <a:rPr lang="ru-RU" sz="1100" b="1" i="0" u="none" strike="noStrike">
                          <a:effectLst/>
                          <a:latin typeface="+mn-lt"/>
                        </a:rPr>
                        <a:t>8 210,0</a:t>
                      </a:r>
                    </a:p>
                  </a:txBody>
                  <a:tcPr marL="8313" marR="8313" marT="8313" marB="0" anchor="b"/>
                </a:tc>
                <a:tc>
                  <a:txBody>
                    <a:bodyPr/>
                    <a:lstStyle/>
                    <a:p>
                      <a:pPr algn="ctr" fontAlgn="b"/>
                      <a:r>
                        <a:rPr lang="ru-RU" sz="1100" b="1" i="0" u="none" strike="noStrike" dirty="0">
                          <a:effectLst/>
                          <a:latin typeface="+mn-lt"/>
                        </a:rPr>
                        <a:t>0,2</a:t>
                      </a:r>
                    </a:p>
                  </a:txBody>
                  <a:tcPr marL="8313" marR="8313" marT="8313" marB="0" anchor="b"/>
                </a:tc>
                <a:tc>
                  <a:txBody>
                    <a:bodyPr/>
                    <a:lstStyle/>
                    <a:p>
                      <a:pPr algn="ctr" fontAlgn="b"/>
                      <a:r>
                        <a:rPr lang="ru-RU" sz="1100" b="1" i="0" u="none" strike="noStrike">
                          <a:effectLst/>
                          <a:latin typeface="+mn-lt"/>
                        </a:rPr>
                        <a:t>8 810,0</a:t>
                      </a:r>
                    </a:p>
                  </a:txBody>
                  <a:tcPr marL="8313" marR="8313" marT="8313" marB="0" anchor="b"/>
                </a:tc>
                <a:tc>
                  <a:txBody>
                    <a:bodyPr/>
                    <a:lstStyle/>
                    <a:p>
                      <a:pPr algn="ctr" fontAlgn="b"/>
                      <a:r>
                        <a:rPr lang="ru-RU" sz="1100" b="1" i="0" u="none" strike="noStrike">
                          <a:effectLst/>
                          <a:latin typeface="+mn-lt"/>
                        </a:rPr>
                        <a:t>9 710,0</a:t>
                      </a:r>
                    </a:p>
                  </a:txBody>
                  <a:tcPr marL="8313" marR="8313" marT="8313" marB="0" anchor="b"/>
                </a:tc>
                <a:extLst>
                  <a:ext uri="{0D108BD9-81ED-4DB2-BD59-A6C34878D82A}">
                    <a16:rowId xmlns:a16="http://schemas.microsoft.com/office/drawing/2014/main" val="721500424"/>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12.</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«Управление имуществом и муниципальными финансами»   </a:t>
                      </a:r>
                    </a:p>
                  </a:txBody>
                  <a:tcPr marL="68580" marR="68580" marT="0" marB="0" anchor="ctr"/>
                </a:tc>
                <a:tc>
                  <a:txBody>
                    <a:bodyPr/>
                    <a:lstStyle/>
                    <a:p>
                      <a:pPr algn="ctr" fontAlgn="b"/>
                      <a:r>
                        <a:rPr lang="ru-RU" sz="1100" b="1" i="0" u="none" strike="noStrike">
                          <a:effectLst/>
                          <a:latin typeface="+mn-lt"/>
                        </a:rPr>
                        <a:t>497 682,9</a:t>
                      </a:r>
                    </a:p>
                  </a:txBody>
                  <a:tcPr marL="8313" marR="8313" marT="8313" marB="0" anchor="b"/>
                </a:tc>
                <a:tc>
                  <a:txBody>
                    <a:bodyPr/>
                    <a:lstStyle/>
                    <a:p>
                      <a:pPr algn="ctr" fontAlgn="b"/>
                      <a:r>
                        <a:rPr lang="ru-RU" sz="1100" b="1" i="0" u="none" strike="noStrike">
                          <a:effectLst/>
                          <a:latin typeface="+mn-lt"/>
                        </a:rPr>
                        <a:t>8,7</a:t>
                      </a:r>
                    </a:p>
                  </a:txBody>
                  <a:tcPr marL="8313" marR="8313" marT="8313" marB="0" anchor="b"/>
                </a:tc>
                <a:tc>
                  <a:txBody>
                    <a:bodyPr/>
                    <a:lstStyle/>
                    <a:p>
                      <a:pPr algn="ctr" fontAlgn="b"/>
                      <a:r>
                        <a:rPr lang="ru-RU" sz="1100" b="1" i="0" u="none" strike="noStrike" dirty="0">
                          <a:effectLst/>
                          <a:latin typeface="+mn-lt"/>
                        </a:rPr>
                        <a:t>495 733,1</a:t>
                      </a:r>
                    </a:p>
                  </a:txBody>
                  <a:tcPr marL="8313" marR="8313" marT="8313" marB="0" anchor="b"/>
                </a:tc>
                <a:tc>
                  <a:txBody>
                    <a:bodyPr/>
                    <a:lstStyle/>
                    <a:p>
                      <a:pPr algn="ctr" fontAlgn="b"/>
                      <a:r>
                        <a:rPr lang="ru-RU" sz="1100" b="1" i="0" u="none" strike="noStrike">
                          <a:effectLst/>
                          <a:latin typeface="+mn-lt"/>
                        </a:rPr>
                        <a:t>495 733,1</a:t>
                      </a:r>
                    </a:p>
                  </a:txBody>
                  <a:tcPr marL="8313" marR="8313" marT="8313" marB="0" anchor="b"/>
                </a:tc>
                <a:extLst>
                  <a:ext uri="{0D108BD9-81ED-4DB2-BD59-A6C34878D82A}">
                    <a16:rowId xmlns:a16="http://schemas.microsoft.com/office/drawing/2014/main" val="2230133394"/>
                  </a:ext>
                </a:extLst>
              </a:tr>
              <a:tr h="488132">
                <a:tc>
                  <a:txBody>
                    <a:bodyPr/>
                    <a:lstStyle/>
                    <a:p>
                      <a:pPr algn="ctr">
                        <a:lnSpc>
                          <a:spcPct val="150000"/>
                        </a:lnSpc>
                        <a:spcAft>
                          <a:spcPts val="0"/>
                        </a:spcAft>
                      </a:pPr>
                      <a:r>
                        <a:rPr lang="ru-RU" sz="1100" b="1">
                          <a:effectLst/>
                          <a:latin typeface="+mn-lt"/>
                          <a:ea typeface="Times New Roman" panose="02020603050405020304" pitchFamily="18" charset="0"/>
                        </a:rPr>
                        <a:t>13.</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«Развитие институтов гражданского общества, повышение эффективности местного самоуправления и реализации молодежной политики»</a:t>
                      </a:r>
                    </a:p>
                  </a:txBody>
                  <a:tcPr marL="68580" marR="68580" marT="0" marB="0" anchor="ctr"/>
                </a:tc>
                <a:tc>
                  <a:txBody>
                    <a:bodyPr/>
                    <a:lstStyle/>
                    <a:p>
                      <a:pPr algn="ctr" fontAlgn="b"/>
                      <a:r>
                        <a:rPr lang="ru-RU" sz="1100" b="1" i="0" u="none" strike="noStrike">
                          <a:effectLst/>
                          <a:latin typeface="+mn-lt"/>
                        </a:rPr>
                        <a:t>75 671,0</a:t>
                      </a:r>
                    </a:p>
                  </a:txBody>
                  <a:tcPr marL="8313" marR="8313" marT="8313" marB="0" anchor="b"/>
                </a:tc>
                <a:tc>
                  <a:txBody>
                    <a:bodyPr/>
                    <a:lstStyle/>
                    <a:p>
                      <a:pPr algn="ctr" fontAlgn="b"/>
                      <a:r>
                        <a:rPr lang="ru-RU" sz="1100" b="1" i="0" u="none" strike="noStrike">
                          <a:effectLst/>
                          <a:latin typeface="+mn-lt"/>
                        </a:rPr>
                        <a:t>1,3</a:t>
                      </a:r>
                    </a:p>
                  </a:txBody>
                  <a:tcPr marL="8313" marR="8313" marT="8313" marB="0" anchor="b"/>
                </a:tc>
                <a:tc>
                  <a:txBody>
                    <a:bodyPr/>
                    <a:lstStyle/>
                    <a:p>
                      <a:pPr algn="ctr" fontAlgn="b"/>
                      <a:r>
                        <a:rPr lang="ru-RU" sz="1100" b="1" i="0" u="none" strike="noStrike" dirty="0">
                          <a:effectLst/>
                          <a:latin typeface="+mn-lt"/>
                        </a:rPr>
                        <a:t>74 640,0</a:t>
                      </a:r>
                    </a:p>
                  </a:txBody>
                  <a:tcPr marL="8313" marR="8313" marT="8313" marB="0" anchor="b"/>
                </a:tc>
                <a:tc>
                  <a:txBody>
                    <a:bodyPr/>
                    <a:lstStyle/>
                    <a:p>
                      <a:pPr algn="ctr" fontAlgn="b"/>
                      <a:r>
                        <a:rPr lang="ru-RU" sz="1100" b="1" i="0" u="none" strike="noStrike">
                          <a:effectLst/>
                          <a:latin typeface="+mn-lt"/>
                        </a:rPr>
                        <a:t>74 871,0</a:t>
                      </a:r>
                    </a:p>
                  </a:txBody>
                  <a:tcPr marL="8313" marR="8313" marT="8313" marB="0" anchor="b"/>
                </a:tc>
                <a:extLst>
                  <a:ext uri="{0D108BD9-81ED-4DB2-BD59-A6C34878D82A}">
                    <a16:rowId xmlns:a16="http://schemas.microsoft.com/office/drawing/2014/main" val="4208573128"/>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14.</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«Развитие и функционирование дорожно-транспортного комплекса»    </a:t>
                      </a:r>
                    </a:p>
                  </a:txBody>
                  <a:tcPr marL="68580" marR="68580" marT="0" marB="0" anchor="ctr"/>
                </a:tc>
                <a:tc>
                  <a:txBody>
                    <a:bodyPr/>
                    <a:lstStyle/>
                    <a:p>
                      <a:pPr algn="ctr" fontAlgn="b"/>
                      <a:r>
                        <a:rPr lang="ru-RU" sz="1100" b="1" i="0" u="none" strike="noStrike">
                          <a:effectLst/>
                          <a:latin typeface="+mn-lt"/>
                        </a:rPr>
                        <a:t>156 035,0</a:t>
                      </a:r>
                    </a:p>
                  </a:txBody>
                  <a:tcPr marL="8313" marR="8313" marT="8313" marB="0" anchor="b"/>
                </a:tc>
                <a:tc>
                  <a:txBody>
                    <a:bodyPr/>
                    <a:lstStyle/>
                    <a:p>
                      <a:pPr algn="ctr" fontAlgn="b"/>
                      <a:r>
                        <a:rPr lang="ru-RU" sz="1100" b="1" i="0" u="none" strike="noStrike" dirty="0">
                          <a:effectLst/>
                          <a:latin typeface="+mn-lt"/>
                        </a:rPr>
                        <a:t>2,7</a:t>
                      </a:r>
                    </a:p>
                  </a:txBody>
                  <a:tcPr marL="8313" marR="8313" marT="8313" marB="0" anchor="b"/>
                </a:tc>
                <a:tc>
                  <a:txBody>
                    <a:bodyPr/>
                    <a:lstStyle/>
                    <a:p>
                      <a:pPr algn="ctr" fontAlgn="b"/>
                      <a:r>
                        <a:rPr lang="ru-RU" sz="1100" b="1" i="0" u="none" strike="noStrike">
                          <a:effectLst/>
                          <a:latin typeface="+mn-lt"/>
                        </a:rPr>
                        <a:t>150 517,0</a:t>
                      </a:r>
                    </a:p>
                  </a:txBody>
                  <a:tcPr marL="8313" marR="8313" marT="8313" marB="0" anchor="b"/>
                </a:tc>
                <a:tc>
                  <a:txBody>
                    <a:bodyPr/>
                    <a:lstStyle/>
                    <a:p>
                      <a:pPr algn="ctr" fontAlgn="b"/>
                      <a:r>
                        <a:rPr lang="ru-RU" sz="1100" b="1" i="0" u="none" strike="noStrike">
                          <a:effectLst/>
                          <a:latin typeface="+mn-lt"/>
                        </a:rPr>
                        <a:t>154 320,0</a:t>
                      </a:r>
                    </a:p>
                  </a:txBody>
                  <a:tcPr marL="8313" marR="8313" marT="8313" marB="0" anchor="b"/>
                </a:tc>
                <a:extLst>
                  <a:ext uri="{0D108BD9-81ED-4DB2-BD59-A6C34878D82A}">
                    <a16:rowId xmlns:a16="http://schemas.microsoft.com/office/drawing/2014/main" val="654357720"/>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15. </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«Цифровое муниципальное образование»     </a:t>
                      </a:r>
                    </a:p>
                  </a:txBody>
                  <a:tcPr marL="68580" marR="68580" marT="0" marB="0" anchor="ctr"/>
                </a:tc>
                <a:tc>
                  <a:txBody>
                    <a:bodyPr/>
                    <a:lstStyle/>
                    <a:p>
                      <a:pPr algn="ctr" fontAlgn="b"/>
                      <a:r>
                        <a:rPr lang="ru-RU" sz="1100" b="1" i="0" u="none" strike="noStrike">
                          <a:effectLst/>
                          <a:latin typeface="+mn-lt"/>
                        </a:rPr>
                        <a:t>121 144,4</a:t>
                      </a:r>
                    </a:p>
                  </a:txBody>
                  <a:tcPr marL="8313" marR="8313" marT="8313" marB="0" anchor="b"/>
                </a:tc>
                <a:tc>
                  <a:txBody>
                    <a:bodyPr/>
                    <a:lstStyle/>
                    <a:p>
                      <a:pPr algn="ctr" fontAlgn="b"/>
                      <a:r>
                        <a:rPr lang="ru-RU" sz="1100" b="1" i="0" u="none" strike="noStrike" dirty="0">
                          <a:effectLst/>
                          <a:latin typeface="+mn-lt"/>
                        </a:rPr>
                        <a:t>2,1</a:t>
                      </a:r>
                    </a:p>
                  </a:txBody>
                  <a:tcPr marL="8313" marR="8313" marT="8313" marB="0" anchor="b"/>
                </a:tc>
                <a:tc>
                  <a:txBody>
                    <a:bodyPr/>
                    <a:lstStyle/>
                    <a:p>
                      <a:pPr algn="ctr" fontAlgn="b"/>
                      <a:r>
                        <a:rPr lang="ru-RU" sz="1100" b="1" i="0" u="none" strike="noStrike" dirty="0">
                          <a:effectLst/>
                          <a:latin typeface="+mn-lt"/>
                        </a:rPr>
                        <a:t>117 038,3</a:t>
                      </a:r>
                    </a:p>
                  </a:txBody>
                  <a:tcPr marL="8313" marR="8313" marT="8313" marB="0" anchor="b"/>
                </a:tc>
                <a:tc>
                  <a:txBody>
                    <a:bodyPr/>
                    <a:lstStyle/>
                    <a:p>
                      <a:pPr algn="ctr" fontAlgn="b"/>
                      <a:r>
                        <a:rPr lang="ru-RU" sz="1100" b="1" i="0" u="none" strike="noStrike" dirty="0">
                          <a:effectLst/>
                          <a:latin typeface="+mn-lt"/>
                        </a:rPr>
                        <a:t>114 325,5</a:t>
                      </a:r>
                    </a:p>
                  </a:txBody>
                  <a:tcPr marL="8313" marR="8313" marT="8313" marB="0" anchor="b"/>
                </a:tc>
                <a:extLst>
                  <a:ext uri="{0D108BD9-81ED-4DB2-BD59-A6C34878D82A}">
                    <a16:rowId xmlns:a16="http://schemas.microsoft.com/office/drawing/2014/main" val="2496684557"/>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16.</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«Архитектура и градостроительство»</a:t>
                      </a:r>
                    </a:p>
                  </a:txBody>
                  <a:tcPr marL="68580" marR="68580" marT="0" marB="0" anchor="ctr"/>
                </a:tc>
                <a:tc>
                  <a:txBody>
                    <a:bodyPr/>
                    <a:lstStyle/>
                    <a:p>
                      <a:pPr algn="ctr" fontAlgn="b"/>
                      <a:r>
                        <a:rPr lang="ru-RU" sz="1100" b="1" i="0" u="none" strike="noStrike">
                          <a:effectLst/>
                          <a:latin typeface="+mn-lt"/>
                        </a:rPr>
                        <a:t>1 494,0</a:t>
                      </a:r>
                    </a:p>
                  </a:txBody>
                  <a:tcPr marL="8313" marR="8313" marT="8313" marB="0" anchor="b"/>
                </a:tc>
                <a:tc>
                  <a:txBody>
                    <a:bodyPr/>
                    <a:lstStyle/>
                    <a:p>
                      <a:pPr algn="ctr" fontAlgn="b"/>
                      <a:r>
                        <a:rPr lang="ru-RU" sz="1100" b="1" i="0" u="none" strike="noStrike">
                          <a:effectLst/>
                          <a:latin typeface="+mn-lt"/>
                        </a:rPr>
                        <a:t>0,0</a:t>
                      </a:r>
                    </a:p>
                  </a:txBody>
                  <a:tcPr marL="8313" marR="8313" marT="8313" marB="0" anchor="b"/>
                </a:tc>
                <a:tc>
                  <a:txBody>
                    <a:bodyPr/>
                    <a:lstStyle/>
                    <a:p>
                      <a:pPr algn="ctr" fontAlgn="b"/>
                      <a:r>
                        <a:rPr lang="ru-RU" sz="1100" b="1" i="0" u="none" strike="noStrike">
                          <a:effectLst/>
                          <a:latin typeface="+mn-lt"/>
                        </a:rPr>
                        <a:t>494,0</a:t>
                      </a:r>
                    </a:p>
                  </a:txBody>
                  <a:tcPr marL="8313" marR="8313" marT="8313" marB="0" anchor="b"/>
                </a:tc>
                <a:tc>
                  <a:txBody>
                    <a:bodyPr/>
                    <a:lstStyle/>
                    <a:p>
                      <a:pPr algn="ctr" fontAlgn="b"/>
                      <a:r>
                        <a:rPr lang="ru-RU" sz="1100" b="1" i="0" u="none" strike="noStrike" dirty="0">
                          <a:effectLst/>
                          <a:latin typeface="+mn-lt"/>
                        </a:rPr>
                        <a:t>494,0</a:t>
                      </a:r>
                    </a:p>
                  </a:txBody>
                  <a:tcPr marL="8313" marR="8313" marT="8313" marB="0" anchor="b"/>
                </a:tc>
                <a:extLst>
                  <a:ext uri="{0D108BD9-81ED-4DB2-BD59-A6C34878D82A}">
                    <a16:rowId xmlns:a16="http://schemas.microsoft.com/office/drawing/2014/main" val="425030935"/>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17.</a:t>
                      </a:r>
                    </a:p>
                  </a:txBody>
                  <a:tcPr marL="68580" marR="68580" marT="0" marB="0" anchor="ctr"/>
                </a:tc>
                <a:tc>
                  <a:txBody>
                    <a:bodyPr/>
                    <a:lstStyle/>
                    <a:p>
                      <a:pPr algn="l">
                        <a:lnSpc>
                          <a:spcPct val="150000"/>
                        </a:lnSpc>
                        <a:spcAft>
                          <a:spcPts val="0"/>
                        </a:spcAft>
                      </a:pPr>
                      <a:r>
                        <a:rPr lang="ru-RU" sz="1100" b="1">
                          <a:effectLst/>
                          <a:latin typeface="+mn-lt"/>
                          <a:ea typeface="Times New Roman" panose="02020603050405020304" pitchFamily="18" charset="0"/>
                        </a:rPr>
                        <a:t>«Формирование современной комфортной городской среды»</a:t>
                      </a:r>
                      <a:endParaRPr lang="ru-RU" sz="1100" b="1" dirty="0">
                        <a:effectLst/>
                        <a:latin typeface="+mn-lt"/>
                        <a:ea typeface="Times New Roman" panose="02020603050405020304" pitchFamily="18" charset="0"/>
                      </a:endParaRPr>
                    </a:p>
                  </a:txBody>
                  <a:tcPr marL="68580" marR="68580" marT="0" marB="0" anchor="ctr"/>
                </a:tc>
                <a:tc>
                  <a:txBody>
                    <a:bodyPr/>
                    <a:lstStyle/>
                    <a:p>
                      <a:pPr algn="ctr" fontAlgn="b"/>
                      <a:r>
                        <a:rPr lang="ru-RU" sz="1100" b="1" i="0" u="none" strike="noStrike">
                          <a:effectLst/>
                          <a:latin typeface="+mn-lt"/>
                        </a:rPr>
                        <a:t>327 997,5</a:t>
                      </a:r>
                    </a:p>
                  </a:txBody>
                  <a:tcPr marL="8313" marR="8313" marT="8313" marB="0" anchor="b"/>
                </a:tc>
                <a:tc>
                  <a:txBody>
                    <a:bodyPr/>
                    <a:lstStyle/>
                    <a:p>
                      <a:pPr algn="ctr" fontAlgn="b"/>
                      <a:r>
                        <a:rPr lang="ru-RU" sz="1100" b="1" i="0" u="none" strike="noStrike" dirty="0">
                          <a:effectLst/>
                          <a:latin typeface="+mn-lt"/>
                        </a:rPr>
                        <a:t>5,8</a:t>
                      </a:r>
                    </a:p>
                  </a:txBody>
                  <a:tcPr marL="8313" marR="8313" marT="8313" marB="0" anchor="b"/>
                </a:tc>
                <a:tc>
                  <a:txBody>
                    <a:bodyPr/>
                    <a:lstStyle/>
                    <a:p>
                      <a:pPr algn="ctr" fontAlgn="b"/>
                      <a:r>
                        <a:rPr lang="ru-RU" sz="1100" b="1" i="0" u="none" strike="noStrike">
                          <a:effectLst/>
                          <a:latin typeface="+mn-lt"/>
                        </a:rPr>
                        <a:t>803 871,0</a:t>
                      </a:r>
                    </a:p>
                  </a:txBody>
                  <a:tcPr marL="8313" marR="8313" marT="8313" marB="0" anchor="b"/>
                </a:tc>
                <a:tc>
                  <a:txBody>
                    <a:bodyPr/>
                    <a:lstStyle/>
                    <a:p>
                      <a:pPr algn="ctr" fontAlgn="b"/>
                      <a:r>
                        <a:rPr lang="ru-RU" sz="1100" b="1" i="0" u="none" strike="noStrike" dirty="0">
                          <a:effectLst/>
                          <a:latin typeface="+mn-lt"/>
                        </a:rPr>
                        <a:t>625 370,7</a:t>
                      </a:r>
                    </a:p>
                  </a:txBody>
                  <a:tcPr marL="8313" marR="8313" marT="8313" marB="0" anchor="b"/>
                </a:tc>
                <a:extLst>
                  <a:ext uri="{0D108BD9-81ED-4DB2-BD59-A6C34878D82A}">
                    <a16:rowId xmlns:a16="http://schemas.microsoft.com/office/drawing/2014/main" val="2450989228"/>
                  </a:ext>
                </a:extLst>
              </a:tr>
              <a:tr h="230776">
                <a:tc>
                  <a:txBody>
                    <a:bodyPr/>
                    <a:lstStyle/>
                    <a:p>
                      <a:pPr algn="ctr">
                        <a:lnSpc>
                          <a:spcPct val="150000"/>
                        </a:lnSpc>
                        <a:spcAft>
                          <a:spcPts val="0"/>
                        </a:spcAft>
                      </a:pPr>
                      <a:r>
                        <a:rPr lang="ru-RU" sz="1100" b="1">
                          <a:effectLst/>
                          <a:latin typeface="+mn-lt"/>
                          <a:ea typeface="Times New Roman" panose="02020603050405020304" pitchFamily="18" charset="0"/>
                        </a:rPr>
                        <a:t>18.</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«Строительство объектов социальной инфраструктуры»</a:t>
                      </a:r>
                    </a:p>
                  </a:txBody>
                  <a:tcPr marL="68580" marR="68580" marT="0" marB="0" anchor="ctr"/>
                </a:tc>
                <a:tc>
                  <a:txBody>
                    <a:bodyPr/>
                    <a:lstStyle/>
                    <a:p>
                      <a:pPr algn="ctr" fontAlgn="b"/>
                      <a:r>
                        <a:rPr lang="ru-RU" sz="1100" b="1" i="0" u="none" strike="noStrike" dirty="0">
                          <a:effectLst/>
                          <a:latin typeface="+mn-lt"/>
                        </a:rPr>
                        <a:t>418 201,2</a:t>
                      </a:r>
                    </a:p>
                  </a:txBody>
                  <a:tcPr marL="8313" marR="8313" marT="8313" marB="0" anchor="b"/>
                </a:tc>
                <a:tc>
                  <a:txBody>
                    <a:bodyPr/>
                    <a:lstStyle/>
                    <a:p>
                      <a:pPr algn="ctr" fontAlgn="b"/>
                      <a:r>
                        <a:rPr lang="ru-RU" sz="1100" b="1" i="0" u="none" strike="noStrike" dirty="0">
                          <a:effectLst/>
                          <a:latin typeface="+mn-lt"/>
                        </a:rPr>
                        <a:t>7,3</a:t>
                      </a:r>
                    </a:p>
                  </a:txBody>
                  <a:tcPr marL="8313" marR="8313" marT="8313" marB="0" anchor="b"/>
                </a:tc>
                <a:tc>
                  <a:txBody>
                    <a:bodyPr/>
                    <a:lstStyle/>
                    <a:p>
                      <a:pPr algn="ctr" fontAlgn="b"/>
                      <a:r>
                        <a:rPr lang="ru-RU" sz="1100" b="1" i="0" u="none" strike="noStrike" dirty="0">
                          <a:effectLst/>
                          <a:latin typeface="+mn-lt"/>
                        </a:rPr>
                        <a:t>946 471,2</a:t>
                      </a:r>
                    </a:p>
                  </a:txBody>
                  <a:tcPr marL="8313" marR="8313" marT="8313" marB="0" anchor="b"/>
                </a:tc>
                <a:tc>
                  <a:txBody>
                    <a:bodyPr/>
                    <a:lstStyle/>
                    <a:p>
                      <a:pPr algn="ctr" fontAlgn="b"/>
                      <a:r>
                        <a:rPr lang="ru-RU" sz="1100" b="1" i="0" u="none" strike="noStrike" dirty="0">
                          <a:effectLst/>
                          <a:latin typeface="+mn-lt"/>
                        </a:rPr>
                        <a:t>1 234 363,0</a:t>
                      </a:r>
                    </a:p>
                  </a:txBody>
                  <a:tcPr marL="8313" marR="8313" marT="8313" marB="0" anchor="b"/>
                </a:tc>
                <a:extLst>
                  <a:ext uri="{0D108BD9-81ED-4DB2-BD59-A6C34878D82A}">
                    <a16:rowId xmlns:a16="http://schemas.microsoft.com/office/drawing/2014/main" val="835646753"/>
                  </a:ext>
                </a:extLst>
              </a:tr>
              <a:tr h="230776">
                <a:tc>
                  <a:txBody>
                    <a:bodyPr/>
                    <a:lstStyle/>
                    <a:p>
                      <a:pPr algn="l">
                        <a:lnSpc>
                          <a:spcPct val="150000"/>
                        </a:lnSpc>
                        <a:spcAft>
                          <a:spcPts val="0"/>
                        </a:spcAft>
                      </a:pPr>
                      <a:r>
                        <a:rPr lang="ru-RU" sz="1100">
                          <a:effectLst/>
                          <a:latin typeface="+mn-lt"/>
                          <a:ea typeface="Times New Roman" panose="02020603050405020304" pitchFamily="18" charset="0"/>
                        </a:rPr>
                        <a:t> </a:t>
                      </a: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Итого по муниципальным программам:</a:t>
                      </a:r>
                      <a:endParaRPr lang="ru-RU" sz="1100" dirty="0">
                        <a:effectLst/>
                        <a:latin typeface="+mn-lt"/>
                        <a:ea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1100" b="1" dirty="0">
                          <a:effectLst/>
                          <a:latin typeface="+mn-lt"/>
                          <a:ea typeface="Times New Roman" panose="02020603050405020304" pitchFamily="18" charset="0"/>
                        </a:rPr>
                        <a:t>5 665 688,3</a:t>
                      </a:r>
                    </a:p>
                  </a:txBody>
                  <a:tcPr marL="68580" marR="68580" marT="0" marB="0" anchor="ctr"/>
                </a:tc>
                <a:tc>
                  <a:txBody>
                    <a:bodyPr/>
                    <a:lstStyle/>
                    <a:p>
                      <a:pPr algn="ctr" fontAlgn="b"/>
                      <a:r>
                        <a:rPr lang="ru-RU" sz="1100" b="1" i="0" u="none" strike="noStrike" dirty="0">
                          <a:effectLst/>
                          <a:latin typeface="+mn-lt"/>
                        </a:rPr>
                        <a:t>99,4</a:t>
                      </a:r>
                    </a:p>
                  </a:txBody>
                  <a:tcPr marL="8313" marR="8313" marT="8313" marB="0" anchor="b"/>
                </a:tc>
                <a:tc>
                  <a:txBody>
                    <a:bodyPr/>
                    <a:lstStyle/>
                    <a:p>
                      <a:pPr algn="ctr"/>
                      <a:r>
                        <a:rPr lang="ru-RU" sz="1100" b="1" dirty="0">
                          <a:latin typeface="+mn-lt"/>
                        </a:rPr>
                        <a:t>6 136 296,4</a:t>
                      </a:r>
                    </a:p>
                  </a:txBody>
                  <a:tcPr marL="8313" marR="8313" marT="8313" marB="0" anchor="ctr"/>
                </a:tc>
                <a:tc>
                  <a:txBody>
                    <a:bodyPr/>
                    <a:lstStyle/>
                    <a:p>
                      <a:pPr algn="ctr" fontAlgn="b"/>
                      <a:r>
                        <a:rPr lang="ru-RU" sz="1100" b="1" i="0" u="none" strike="noStrike" dirty="0">
                          <a:effectLst/>
                          <a:latin typeface="+mn-lt"/>
                        </a:rPr>
                        <a:t>6 017 859,0</a:t>
                      </a:r>
                    </a:p>
                  </a:txBody>
                  <a:tcPr marL="8313" marR="8313" marT="8313" marB="0" anchor="ctr"/>
                </a:tc>
                <a:extLst>
                  <a:ext uri="{0D108BD9-81ED-4DB2-BD59-A6C34878D82A}">
                    <a16:rowId xmlns:a16="http://schemas.microsoft.com/office/drawing/2014/main" val="2196485775"/>
                  </a:ext>
                </a:extLst>
              </a:tr>
              <a:tr h="230776">
                <a:tc>
                  <a:txBody>
                    <a:bodyPr/>
                    <a:lstStyle/>
                    <a:p>
                      <a:pPr algn="l">
                        <a:lnSpc>
                          <a:spcPct val="150000"/>
                        </a:lnSpc>
                        <a:spcAft>
                          <a:spcPts val="0"/>
                        </a:spcAft>
                      </a:pPr>
                      <a:r>
                        <a:rPr lang="ru-RU" sz="1100">
                          <a:solidFill>
                            <a:srgbClr val="0000FF"/>
                          </a:solidFill>
                          <a:effectLst/>
                          <a:latin typeface="+mn-lt"/>
                          <a:ea typeface="Times New Roman" panose="02020603050405020304" pitchFamily="18" charset="0"/>
                        </a:rPr>
                        <a:t> </a:t>
                      </a:r>
                      <a:endParaRPr lang="ru-RU" sz="1100">
                        <a:effectLst/>
                        <a:latin typeface="+mn-lt"/>
                        <a:ea typeface="Times New Roman" panose="02020603050405020304" pitchFamily="18" charset="0"/>
                      </a:endParaRP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Непрограммные расходы</a:t>
                      </a:r>
                      <a:endParaRPr lang="ru-RU" sz="1100" dirty="0">
                        <a:effectLst/>
                        <a:latin typeface="+mn-lt"/>
                        <a:ea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1100" b="1" dirty="0">
                          <a:effectLst/>
                          <a:latin typeface="+mn-lt"/>
                          <a:ea typeface="Times New Roman" panose="02020603050405020304" pitchFamily="18" charset="0"/>
                        </a:rPr>
                        <a:t>31 567,7</a:t>
                      </a:r>
                    </a:p>
                  </a:txBody>
                  <a:tcPr marL="68580" marR="68580" marT="0" marB="0" anchor="ctr"/>
                </a:tc>
                <a:tc>
                  <a:txBody>
                    <a:bodyPr/>
                    <a:lstStyle/>
                    <a:p>
                      <a:pPr algn="ctr" fontAlgn="b"/>
                      <a:r>
                        <a:rPr lang="ru-RU" sz="1100" b="1" i="0" u="none" strike="noStrike" dirty="0">
                          <a:effectLst/>
                          <a:latin typeface="+mn-lt"/>
                        </a:rPr>
                        <a:t>0,6</a:t>
                      </a:r>
                    </a:p>
                  </a:txBody>
                  <a:tcPr marL="8313" marR="8313" marT="8313" marB="0" anchor="b"/>
                </a:tc>
                <a:tc>
                  <a:txBody>
                    <a:bodyPr/>
                    <a:lstStyle/>
                    <a:p>
                      <a:pPr algn="ctr" fontAlgn="b"/>
                      <a:r>
                        <a:rPr lang="ru-RU" sz="1100" b="1" i="0" u="none" strike="noStrike" dirty="0">
                          <a:effectLst/>
                          <a:latin typeface="+mn-lt"/>
                        </a:rPr>
                        <a:t>25 727,6</a:t>
                      </a:r>
                    </a:p>
                  </a:txBody>
                  <a:tcPr marL="8313" marR="8313" marT="8313" marB="0" anchor="ctr"/>
                </a:tc>
                <a:tc>
                  <a:txBody>
                    <a:bodyPr/>
                    <a:lstStyle/>
                    <a:p>
                      <a:pPr algn="ctr" fontAlgn="b"/>
                      <a:r>
                        <a:rPr lang="ru-RU" sz="1100" b="1" i="0" u="none" strike="noStrike" dirty="0">
                          <a:effectLst/>
                          <a:latin typeface="+mn-lt"/>
                        </a:rPr>
                        <a:t>25 838,0</a:t>
                      </a:r>
                    </a:p>
                  </a:txBody>
                  <a:tcPr marL="8313" marR="8313" marT="8313" marB="0" anchor="ctr"/>
                </a:tc>
                <a:extLst>
                  <a:ext uri="{0D108BD9-81ED-4DB2-BD59-A6C34878D82A}">
                    <a16:rowId xmlns:a16="http://schemas.microsoft.com/office/drawing/2014/main" val="3159131539"/>
                  </a:ext>
                </a:extLst>
              </a:tr>
              <a:tr h="230776">
                <a:tc>
                  <a:txBody>
                    <a:bodyPr/>
                    <a:lstStyle/>
                    <a:p>
                      <a:pPr algn="l">
                        <a:lnSpc>
                          <a:spcPct val="150000"/>
                        </a:lnSpc>
                        <a:spcAft>
                          <a:spcPts val="0"/>
                        </a:spcAft>
                      </a:pPr>
                      <a:r>
                        <a:rPr lang="ru-RU" sz="1100">
                          <a:solidFill>
                            <a:srgbClr val="0000FF"/>
                          </a:solidFill>
                          <a:effectLst/>
                          <a:latin typeface="+mn-lt"/>
                          <a:ea typeface="Times New Roman" panose="02020603050405020304" pitchFamily="18" charset="0"/>
                        </a:rPr>
                        <a:t> </a:t>
                      </a:r>
                      <a:endParaRPr lang="ru-RU" sz="1100">
                        <a:effectLst/>
                        <a:latin typeface="+mn-lt"/>
                        <a:ea typeface="Times New Roman" panose="02020603050405020304" pitchFamily="18" charset="0"/>
                      </a:endParaRPr>
                    </a:p>
                  </a:txBody>
                  <a:tcPr marL="68580" marR="68580" marT="0" marB="0" anchor="ctr"/>
                </a:tc>
                <a:tc>
                  <a:txBody>
                    <a:bodyPr/>
                    <a:lstStyle/>
                    <a:p>
                      <a:pPr algn="l">
                        <a:lnSpc>
                          <a:spcPct val="150000"/>
                        </a:lnSpc>
                        <a:spcAft>
                          <a:spcPts val="0"/>
                        </a:spcAft>
                      </a:pPr>
                      <a:r>
                        <a:rPr lang="ru-RU" sz="1100" b="1" dirty="0">
                          <a:effectLst/>
                          <a:latin typeface="+mn-lt"/>
                          <a:ea typeface="Times New Roman" panose="02020603050405020304" pitchFamily="18" charset="0"/>
                        </a:rPr>
                        <a:t>Всего расходы: </a:t>
                      </a:r>
                      <a:endParaRPr lang="ru-RU" sz="1100" dirty="0">
                        <a:effectLst/>
                        <a:latin typeface="+mn-lt"/>
                        <a:ea typeface="Times New Roman" panose="02020603050405020304" pitchFamily="18" charset="0"/>
                      </a:endParaRPr>
                    </a:p>
                  </a:txBody>
                  <a:tcPr marL="68580" marR="68580" marT="0" marB="0" anchor="ctr"/>
                </a:tc>
                <a:tc>
                  <a:txBody>
                    <a:bodyPr/>
                    <a:lstStyle/>
                    <a:p>
                      <a:pPr algn="ctr">
                        <a:lnSpc>
                          <a:spcPct val="150000"/>
                        </a:lnSpc>
                        <a:spcAft>
                          <a:spcPts val="0"/>
                        </a:spcAft>
                      </a:pPr>
                      <a:r>
                        <a:rPr lang="ru-RU" sz="1100" b="1" dirty="0">
                          <a:effectLst/>
                          <a:latin typeface="+mn-lt"/>
                          <a:ea typeface="Times New Roman" panose="02020603050405020304" pitchFamily="18" charset="0"/>
                        </a:rPr>
                        <a:t>5 697 256,0</a:t>
                      </a:r>
                    </a:p>
                  </a:txBody>
                  <a:tcPr marL="68580" marR="68580" marT="0" marB="0" anchor="ctr"/>
                </a:tc>
                <a:tc>
                  <a:txBody>
                    <a:bodyPr/>
                    <a:lstStyle/>
                    <a:p>
                      <a:pPr marL="0" algn="ctr" defTabSz="914400" rtl="0" eaLnBrk="1" fontAlgn="b" latinLnBrk="0" hangingPunct="1"/>
                      <a:r>
                        <a:rPr lang="ru-RU" sz="1100" b="1" i="0" u="none" strike="noStrike" kern="1200" dirty="0">
                          <a:solidFill>
                            <a:schemeClr val="dk1"/>
                          </a:solidFill>
                          <a:effectLst/>
                          <a:latin typeface="+mn-lt"/>
                          <a:ea typeface="+mn-ea"/>
                          <a:cs typeface="+mn-cs"/>
                        </a:rPr>
                        <a:t>100</a:t>
                      </a:r>
                      <a:r>
                        <a:rPr lang="en-US" sz="1100" b="1" i="0" u="none" strike="noStrike" kern="1200" dirty="0">
                          <a:solidFill>
                            <a:schemeClr val="dk1"/>
                          </a:solidFill>
                          <a:effectLst/>
                          <a:latin typeface="+mn-lt"/>
                          <a:ea typeface="+mn-ea"/>
                          <a:cs typeface="+mn-cs"/>
                        </a:rPr>
                        <a:t>,0</a:t>
                      </a:r>
                      <a:endParaRPr lang="ru-RU" sz="1100" b="1" i="0" u="none" strike="noStrike" kern="1200" dirty="0">
                        <a:solidFill>
                          <a:schemeClr val="dk1"/>
                        </a:solidFill>
                        <a:effectLst/>
                        <a:latin typeface="+mn-lt"/>
                        <a:ea typeface="+mn-ea"/>
                        <a:cs typeface="+mn-cs"/>
                      </a:endParaRPr>
                    </a:p>
                  </a:txBody>
                  <a:tcPr marL="8313" marR="8313" marT="8313" marB="0" anchor="ctr"/>
                </a:tc>
                <a:tc>
                  <a:txBody>
                    <a:bodyPr/>
                    <a:lstStyle/>
                    <a:p>
                      <a:pPr algn="ctr"/>
                      <a:r>
                        <a:rPr lang="ru-RU" sz="1100" b="1" dirty="0">
                          <a:latin typeface="+mn-lt"/>
                        </a:rPr>
                        <a:t>6 162 024,0</a:t>
                      </a:r>
                    </a:p>
                  </a:txBody>
                  <a:tcPr marL="8313" marR="8313" marT="8313" marB="0" anchor="ctr"/>
                </a:tc>
                <a:tc>
                  <a:txBody>
                    <a:bodyPr/>
                    <a:lstStyle/>
                    <a:p>
                      <a:pPr algn="ctr"/>
                      <a:r>
                        <a:rPr lang="ru-RU" sz="1100" b="1" dirty="0">
                          <a:latin typeface="+mn-lt"/>
                        </a:rPr>
                        <a:t>6 043 697,0</a:t>
                      </a:r>
                    </a:p>
                  </a:txBody>
                  <a:tcPr marL="8313" marR="8313" marT="8313" marB="0" anchor="ctr"/>
                </a:tc>
                <a:extLst>
                  <a:ext uri="{0D108BD9-81ED-4DB2-BD59-A6C34878D82A}">
                    <a16:rowId xmlns:a16="http://schemas.microsoft.com/office/drawing/2014/main" val="484236024"/>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34</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2022 год и плановый период 2023 и 2024 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3146055341"/>
      </p:ext>
    </p:extLst>
  </p:cSld>
  <p:clrMapOvr>
    <a:masterClrMapping/>
  </p:clrMapOvr>
  <p:transition spd="med">
    <p:spli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7A39514-859A-4584-8DC3-8A4E1BE49FF6}"/>
              </a:ext>
            </a:extLst>
          </p:cNvPr>
          <p:cNvGraphicFramePr>
            <a:graphicFrameLocks noGrp="1"/>
          </p:cNvGraphicFramePr>
          <p:nvPr>
            <p:ph idx="1"/>
            <p:extLst>
              <p:ext uri="{D42A27DB-BD31-4B8C-83A1-F6EECF244321}">
                <p14:modId xmlns:p14="http://schemas.microsoft.com/office/powerpoint/2010/main" val="1015909709"/>
              </p:ext>
            </p:extLst>
          </p:nvPr>
        </p:nvGraphicFramePr>
        <p:xfrm>
          <a:off x="398352" y="1358020"/>
          <a:ext cx="11389262" cy="4882121"/>
        </p:xfrm>
        <a:graphic>
          <a:graphicData uri="http://schemas.openxmlformats.org/drawingml/2006/table">
            <a:tbl>
              <a:tblPr>
                <a:tableStyleId>{5C22544A-7EE6-4342-B048-85BDC9FD1C3A}</a:tableStyleId>
              </a:tblPr>
              <a:tblGrid>
                <a:gridCol w="542863">
                  <a:extLst>
                    <a:ext uri="{9D8B030D-6E8A-4147-A177-3AD203B41FA5}">
                      <a16:colId xmlns:a16="http://schemas.microsoft.com/office/drawing/2014/main" val="2029847890"/>
                    </a:ext>
                  </a:extLst>
                </a:gridCol>
                <a:gridCol w="2942315">
                  <a:extLst>
                    <a:ext uri="{9D8B030D-6E8A-4147-A177-3AD203B41FA5}">
                      <a16:colId xmlns:a16="http://schemas.microsoft.com/office/drawing/2014/main" val="3673370445"/>
                    </a:ext>
                  </a:extLst>
                </a:gridCol>
                <a:gridCol w="1107440">
                  <a:extLst>
                    <a:ext uri="{9D8B030D-6E8A-4147-A177-3AD203B41FA5}">
                      <a16:colId xmlns:a16="http://schemas.microsoft.com/office/drawing/2014/main" val="2861645146"/>
                    </a:ext>
                  </a:extLst>
                </a:gridCol>
                <a:gridCol w="933725">
                  <a:extLst>
                    <a:ext uri="{9D8B030D-6E8A-4147-A177-3AD203B41FA5}">
                      <a16:colId xmlns:a16="http://schemas.microsoft.com/office/drawing/2014/main" val="827910984"/>
                    </a:ext>
                  </a:extLst>
                </a:gridCol>
                <a:gridCol w="933725">
                  <a:extLst>
                    <a:ext uri="{9D8B030D-6E8A-4147-A177-3AD203B41FA5}">
                      <a16:colId xmlns:a16="http://schemas.microsoft.com/office/drawing/2014/main" val="3097213644"/>
                    </a:ext>
                  </a:extLst>
                </a:gridCol>
                <a:gridCol w="977153">
                  <a:extLst>
                    <a:ext uri="{9D8B030D-6E8A-4147-A177-3AD203B41FA5}">
                      <a16:colId xmlns:a16="http://schemas.microsoft.com/office/drawing/2014/main" val="2045494911"/>
                    </a:ext>
                  </a:extLst>
                </a:gridCol>
                <a:gridCol w="955439">
                  <a:extLst>
                    <a:ext uri="{9D8B030D-6E8A-4147-A177-3AD203B41FA5}">
                      <a16:colId xmlns:a16="http://schemas.microsoft.com/office/drawing/2014/main" val="3260959741"/>
                    </a:ext>
                  </a:extLst>
                </a:gridCol>
                <a:gridCol w="1053153">
                  <a:extLst>
                    <a:ext uri="{9D8B030D-6E8A-4147-A177-3AD203B41FA5}">
                      <a16:colId xmlns:a16="http://schemas.microsoft.com/office/drawing/2014/main" val="848911087"/>
                    </a:ext>
                  </a:extLst>
                </a:gridCol>
                <a:gridCol w="955439">
                  <a:extLst>
                    <a:ext uri="{9D8B030D-6E8A-4147-A177-3AD203B41FA5}">
                      <a16:colId xmlns:a16="http://schemas.microsoft.com/office/drawing/2014/main" val="445752205"/>
                    </a:ext>
                  </a:extLst>
                </a:gridCol>
                <a:gridCol w="988010">
                  <a:extLst>
                    <a:ext uri="{9D8B030D-6E8A-4147-A177-3AD203B41FA5}">
                      <a16:colId xmlns:a16="http://schemas.microsoft.com/office/drawing/2014/main" val="136295969"/>
                    </a:ext>
                  </a:extLst>
                </a:gridCol>
              </a:tblGrid>
              <a:tr h="453312">
                <a:tc>
                  <a:txBody>
                    <a:bodyPr/>
                    <a:lstStyle/>
                    <a:p>
                      <a:pPr algn="ctr" fontAlgn="ctr"/>
                      <a:r>
                        <a:rPr lang="ru-RU" sz="1200" u="none" strike="noStrike">
                          <a:effectLst/>
                        </a:rPr>
                        <a:t>№ п/п</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Наименование муниципальной программы/подпрограммы/показателя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Тип 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Достигнутое 2020 года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200" u="none" strike="noStrike" dirty="0">
                          <a:effectLst/>
                        </a:rPr>
                        <a:t>П</a:t>
                      </a:r>
                      <a:r>
                        <a:rPr lang="ru-RU" sz="1200" u="none" strike="noStrike" dirty="0">
                          <a:effectLst/>
                        </a:rPr>
                        <a:t>л</a:t>
                      </a:r>
                      <a:r>
                        <a:rPr lang="en-US" sz="1200" u="none" strike="noStrike" dirty="0">
                          <a:effectLst/>
                        </a:rPr>
                        <a:t>а</a:t>
                      </a:r>
                      <a:r>
                        <a:rPr lang="ru-RU" sz="1200" u="none" strike="noStrike" dirty="0">
                          <a:effectLst/>
                        </a:rPr>
                        <a:t>н 2021 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2022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2023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Оценка 2024 год</a:t>
                      </a:r>
                      <a:endParaRPr lang="ru-RU" sz="12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342674555"/>
                  </a:ext>
                </a:extLst>
              </a:tr>
              <a:tr h="236886">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6</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7</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21066480"/>
                  </a:ext>
                </a:extLst>
              </a:tr>
              <a:tr h="453312">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Муниципальная программа «Здравоохранение»</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743262393"/>
                  </a:ext>
                </a:extLst>
              </a:tr>
              <a:tr h="906623">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Подпрограмма I «Профилактика заболеваний и формирование здорового образа жизни. Развитие первичной медико-санитарной помощи»</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 </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52584614"/>
                  </a:ext>
                </a:extLst>
              </a:tr>
              <a:tr h="906623">
                <a:tc>
                  <a:txBody>
                    <a:bodyPr/>
                    <a:lstStyle/>
                    <a:p>
                      <a:pPr algn="ctr" fontAlgn="ctr"/>
                      <a:r>
                        <a:rPr lang="ru-RU" sz="1200" u="none" strike="noStrike">
                          <a:effectLst/>
                        </a:rPr>
                        <a:t>1.1.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2021 Доля населения, прошедшего профилактические медицинские осмотры и диспансеризацию («Профилактические медицинские осмотры и диспансеризация)</a:t>
                      </a:r>
                      <a:endParaRPr lang="ru-RU" sz="1200" b="0" i="0" u="none" strike="noStrike">
                        <a:solidFill>
                          <a:srgbClr val="2E2E2E"/>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 приоритетный показатель</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54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696962932"/>
                  </a:ext>
                </a:extLst>
              </a:tr>
              <a:tr h="679966">
                <a:tc>
                  <a:txBody>
                    <a:bodyPr/>
                    <a:lstStyle/>
                    <a:p>
                      <a:pPr algn="ctr" fontAlgn="ctr"/>
                      <a:r>
                        <a:rPr lang="ru-RU" sz="1200" u="none" strike="noStrike">
                          <a:effectLst/>
                        </a:rPr>
                        <a:t>1.2.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b"/>
                      <a:r>
                        <a:rPr lang="ru-RU" sz="1200" u="none" strike="noStrike">
                          <a:effectLst/>
                        </a:rPr>
                        <a:t>2021 Количество прикрепленного населения к медицинским организациям на территории округа</a:t>
                      </a:r>
                      <a:endParaRPr lang="ru-RU" sz="1200" b="0" i="0" u="none" strike="noStrike">
                        <a:solidFill>
                          <a:srgbClr val="2E2E2E"/>
                        </a:solidFill>
                        <a:effectLst/>
                        <a:latin typeface="Arial" panose="020B0604020202020204" pitchFamily="34" charset="0"/>
                      </a:endParaRPr>
                    </a:p>
                  </a:txBody>
                  <a:tcPr marL="6562" marR="6562" marT="6562" marB="0" anchor="b"/>
                </a:tc>
                <a:tc>
                  <a:txBody>
                    <a:bodyPr/>
                    <a:lstStyle/>
                    <a:p>
                      <a:pPr algn="ctr" fontAlgn="ctr"/>
                      <a:r>
                        <a:rPr lang="ru-RU" sz="1200" u="none" strike="noStrike">
                          <a:effectLst/>
                        </a:rPr>
                        <a:t>отраслевой приоритетный показатель</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67</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96</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95</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3364762"/>
                  </a:ext>
                </a:extLst>
              </a:tr>
              <a:tr h="453312">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Подпрограмма V «Финансовое обеспечение системы организации медицинской помощи»</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034119759"/>
                  </a:ext>
                </a:extLst>
              </a:tr>
              <a:tr h="690197">
                <a:tc>
                  <a:txBody>
                    <a:bodyPr/>
                    <a:lstStyle/>
                    <a:p>
                      <a:pPr algn="ctr" fontAlgn="ctr"/>
                      <a:r>
                        <a:rPr lang="ru-RU" sz="1200" u="none" strike="noStrike">
                          <a:effectLst/>
                        </a:rPr>
                        <a:t>1.1.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b"/>
                      <a:r>
                        <a:rPr lang="ru-RU" sz="1200" u="none" strike="noStrike">
                          <a:effectLst/>
                        </a:rPr>
                        <a:t>2021 Жилье – медикам, первичного звена и узкого профиля, обеспеченных жильем, из числа привлеченных и нуждающихся</a:t>
                      </a:r>
                      <a:endParaRPr lang="ru-RU" sz="1200" b="0" i="0" u="none" strike="noStrike">
                        <a:solidFill>
                          <a:srgbClr val="2E2E2E"/>
                        </a:solidFill>
                        <a:effectLst/>
                        <a:latin typeface="Arial" panose="020B0604020202020204" pitchFamily="34" charset="0"/>
                      </a:endParaRPr>
                    </a:p>
                  </a:txBody>
                  <a:tcPr marL="6562" marR="6562" marT="6562" marB="0" anchor="b"/>
                </a:tc>
                <a:tc>
                  <a:txBody>
                    <a:bodyPr/>
                    <a:lstStyle/>
                    <a:p>
                      <a:pPr algn="ctr" fontAlgn="ctr"/>
                      <a:r>
                        <a:rPr lang="ru-RU" sz="1200" u="none" strike="noStrike">
                          <a:effectLst/>
                        </a:rPr>
                        <a:t>отраслевой приоритетный показатель</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коэффициент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a:effectLst/>
                        </a:rPr>
                        <a:t>1</a:t>
                      </a:r>
                      <a:endParaRPr lang="ru-RU" sz="120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389832410"/>
                  </a:ext>
                </a:extLst>
              </a:tr>
            </a:tbl>
          </a:graphicData>
        </a:graphic>
      </p:graphicFrame>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35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4A903D62-4006-43D4-A0B5-AA6DD19ED797}"/>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Tree>
    <p:extLst>
      <p:ext uri="{BB962C8B-B14F-4D97-AF65-F5344CB8AC3E}">
        <p14:creationId xmlns:p14="http://schemas.microsoft.com/office/powerpoint/2010/main" val="22303773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36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EDA2745-30AD-4345-AC75-29A27DA0E81E}"/>
              </a:ext>
            </a:extLst>
          </p:cNvPr>
          <p:cNvGraphicFramePr>
            <a:graphicFrameLocks noGrp="1"/>
          </p:cNvGraphicFramePr>
          <p:nvPr>
            <p:ph idx="1"/>
            <p:extLst>
              <p:ext uri="{D42A27DB-BD31-4B8C-83A1-F6EECF244321}">
                <p14:modId xmlns:p14="http://schemas.microsoft.com/office/powerpoint/2010/main" val="3991547869"/>
              </p:ext>
            </p:extLst>
          </p:nvPr>
        </p:nvGraphicFramePr>
        <p:xfrm>
          <a:off x="153910" y="789259"/>
          <a:ext cx="11597488" cy="6033483"/>
        </p:xfrm>
        <a:graphic>
          <a:graphicData uri="http://schemas.openxmlformats.org/drawingml/2006/table">
            <a:tbl>
              <a:tblPr>
                <a:tableStyleId>{5C22544A-7EE6-4342-B048-85BDC9FD1C3A}</a:tableStyleId>
              </a:tblPr>
              <a:tblGrid>
                <a:gridCol w="552787">
                  <a:extLst>
                    <a:ext uri="{9D8B030D-6E8A-4147-A177-3AD203B41FA5}">
                      <a16:colId xmlns:a16="http://schemas.microsoft.com/office/drawing/2014/main" val="2783201292"/>
                    </a:ext>
                  </a:extLst>
                </a:gridCol>
                <a:gridCol w="2996110">
                  <a:extLst>
                    <a:ext uri="{9D8B030D-6E8A-4147-A177-3AD203B41FA5}">
                      <a16:colId xmlns:a16="http://schemas.microsoft.com/office/drawing/2014/main" val="673784653"/>
                    </a:ext>
                  </a:extLst>
                </a:gridCol>
                <a:gridCol w="1127687">
                  <a:extLst>
                    <a:ext uri="{9D8B030D-6E8A-4147-A177-3AD203B41FA5}">
                      <a16:colId xmlns:a16="http://schemas.microsoft.com/office/drawing/2014/main" val="3798488760"/>
                    </a:ext>
                  </a:extLst>
                </a:gridCol>
                <a:gridCol w="950794">
                  <a:extLst>
                    <a:ext uri="{9D8B030D-6E8A-4147-A177-3AD203B41FA5}">
                      <a16:colId xmlns:a16="http://schemas.microsoft.com/office/drawing/2014/main" val="358548729"/>
                    </a:ext>
                  </a:extLst>
                </a:gridCol>
                <a:gridCol w="950794">
                  <a:extLst>
                    <a:ext uri="{9D8B030D-6E8A-4147-A177-3AD203B41FA5}">
                      <a16:colId xmlns:a16="http://schemas.microsoft.com/office/drawing/2014/main" val="1455788900"/>
                    </a:ext>
                  </a:extLst>
                </a:gridCol>
                <a:gridCol w="995019">
                  <a:extLst>
                    <a:ext uri="{9D8B030D-6E8A-4147-A177-3AD203B41FA5}">
                      <a16:colId xmlns:a16="http://schemas.microsoft.com/office/drawing/2014/main" val="960422714"/>
                    </a:ext>
                  </a:extLst>
                </a:gridCol>
                <a:gridCol w="972908">
                  <a:extLst>
                    <a:ext uri="{9D8B030D-6E8A-4147-A177-3AD203B41FA5}">
                      <a16:colId xmlns:a16="http://schemas.microsoft.com/office/drawing/2014/main" val="429204864"/>
                    </a:ext>
                  </a:extLst>
                </a:gridCol>
                <a:gridCol w="1072408">
                  <a:extLst>
                    <a:ext uri="{9D8B030D-6E8A-4147-A177-3AD203B41FA5}">
                      <a16:colId xmlns:a16="http://schemas.microsoft.com/office/drawing/2014/main" val="3540511441"/>
                    </a:ext>
                  </a:extLst>
                </a:gridCol>
                <a:gridCol w="972908">
                  <a:extLst>
                    <a:ext uri="{9D8B030D-6E8A-4147-A177-3AD203B41FA5}">
                      <a16:colId xmlns:a16="http://schemas.microsoft.com/office/drawing/2014/main" val="726787547"/>
                    </a:ext>
                  </a:extLst>
                </a:gridCol>
                <a:gridCol w="1006073">
                  <a:extLst>
                    <a:ext uri="{9D8B030D-6E8A-4147-A177-3AD203B41FA5}">
                      <a16:colId xmlns:a16="http://schemas.microsoft.com/office/drawing/2014/main" val="1364049948"/>
                    </a:ext>
                  </a:extLst>
                </a:gridCol>
              </a:tblGrid>
              <a:tr h="237955">
                <a:tc>
                  <a:txBody>
                    <a:bodyPr/>
                    <a:lstStyle/>
                    <a:p>
                      <a:pPr algn="ctr" fontAlgn="ctr"/>
                      <a:r>
                        <a:rPr lang="ru-RU" sz="850" u="none" strike="noStrike">
                          <a:effectLst/>
                        </a:rPr>
                        <a:t>№ п/п</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Наименование муниципальной программы/подпрограммы/показателя</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Тип показателя</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Единица измерения</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Базовое значение</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effectLst/>
                        </a:rPr>
                        <a:t>Достигнутое </a:t>
                      </a:r>
                    </a:p>
                    <a:p>
                      <a:pPr algn="ctr" fontAlgn="ctr"/>
                      <a:r>
                        <a:rPr lang="ru-RU" sz="850" u="none" strike="noStrike" dirty="0">
                          <a:effectLst/>
                        </a:rPr>
                        <a:t>2020 года</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en-US" sz="850" u="none" strike="noStrike" dirty="0">
                          <a:effectLst/>
                        </a:rPr>
                        <a:t>П</a:t>
                      </a:r>
                      <a:r>
                        <a:rPr lang="ru-RU" sz="850" u="none" strike="noStrike" dirty="0">
                          <a:effectLst/>
                        </a:rPr>
                        <a:t>л</a:t>
                      </a:r>
                      <a:r>
                        <a:rPr lang="en-US" sz="850" u="none" strike="noStrike" dirty="0">
                          <a:effectLst/>
                        </a:rPr>
                        <a:t>а</a:t>
                      </a:r>
                      <a:r>
                        <a:rPr lang="ru-RU" sz="850" u="none" strike="noStrike" dirty="0">
                          <a:effectLst/>
                        </a:rPr>
                        <a:t>н 2021 год</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Оценка 2022 год</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Оценка 2023 год</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Оценка 2024 год</a:t>
                      </a:r>
                      <a:endParaRPr lang="ru-RU" sz="850" b="0" i="0" u="none" strike="noStrike">
                        <a:solidFill>
                          <a:srgbClr val="000000"/>
                        </a:solidFill>
                        <a:effectLst/>
                        <a:latin typeface="Arial" panose="020B0604020202020204" pitchFamily="34" charset="0"/>
                      </a:endParaRPr>
                    </a:p>
                  </a:txBody>
                  <a:tcPr marL="3729" marR="3729" marT="3729" marB="0" anchor="ctr"/>
                </a:tc>
                <a:extLst>
                  <a:ext uri="{0D108BD9-81ED-4DB2-BD59-A6C34878D82A}">
                    <a16:rowId xmlns:a16="http://schemas.microsoft.com/office/drawing/2014/main" val="774196496"/>
                  </a:ext>
                </a:extLst>
              </a:tr>
              <a:tr h="120665">
                <a:tc>
                  <a:txBody>
                    <a:bodyPr/>
                    <a:lstStyle/>
                    <a:p>
                      <a:pPr algn="ctr" fontAlgn="ctr"/>
                      <a:r>
                        <a:rPr lang="ru-RU" sz="850" u="none" strike="noStrike">
                          <a:effectLst/>
                        </a:rPr>
                        <a:t>2</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Муниципальная программа «Культура»</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579942817"/>
                  </a:ext>
                </a:extLst>
              </a:tr>
              <a:tr h="472533">
                <a:tc>
                  <a:txBody>
                    <a:bodyPr/>
                    <a:lstStyle/>
                    <a:p>
                      <a:pPr algn="ctr" fontAlgn="ctr"/>
                      <a:r>
                        <a:rPr lang="ru-RU" sz="850" u="none" strike="noStrike">
                          <a:effectLst/>
                        </a:rPr>
                        <a:t> </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Подпрограмма I «Сохранение, использование, популяризация и государственная охрана объектов культурного наследия (памятников истории и культуры) народов Российской Федерации»</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538392760"/>
                  </a:ext>
                </a:extLst>
              </a:tr>
              <a:tr h="472533">
                <a:tc>
                  <a:txBody>
                    <a:bodyPr/>
                    <a:lstStyle/>
                    <a:p>
                      <a:pPr algn="ctr" fontAlgn="ctr"/>
                      <a:r>
                        <a:rPr lang="ru-RU" sz="850" u="none" strike="noStrike">
                          <a:effectLst/>
                        </a:rPr>
                        <a:t>2.1.</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dirty="0">
                          <a:effectLst/>
                        </a:rPr>
                        <a:t>Количество объектов культурного наследия, находящихся в собственности муниципальных образований, находящихся на территории Московской области, по которым в текущем году разработана проектная документация</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effectLst/>
                        </a:rPr>
                        <a:t>Единица</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750207443"/>
                  </a:ext>
                </a:extLst>
              </a:tr>
              <a:tr h="707111">
                <a:tc>
                  <a:txBody>
                    <a:bodyPr/>
                    <a:lstStyle/>
                    <a:p>
                      <a:pPr algn="ctr" fontAlgn="ctr"/>
                      <a:r>
                        <a:rPr lang="ru-RU" sz="850" u="none" strike="noStrike">
                          <a:effectLst/>
                        </a:rPr>
                        <a:t>2.2.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Отраслевой показатель</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301106947"/>
                  </a:ext>
                </a:extLst>
              </a:tr>
              <a:tr h="355244">
                <a:tc>
                  <a:txBody>
                    <a:bodyPr/>
                    <a:lstStyle/>
                    <a:p>
                      <a:pPr algn="ctr" fontAlgn="ctr"/>
                      <a:r>
                        <a:rPr lang="ru-RU" sz="850" u="none" strike="noStrike">
                          <a:effectLst/>
                        </a:rPr>
                        <a:t>2.3.</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Доля обслуженных мемориалов и недвижимых памятников истории и культуры, расположенных на территории города</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544255132"/>
                  </a:ext>
                </a:extLst>
              </a:tr>
              <a:tr h="237955">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Подпрограмма II «Развитие музейного дела в Московской области»</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3004378346"/>
                  </a:ext>
                </a:extLst>
              </a:tr>
              <a:tr h="355244">
                <a:tc>
                  <a:txBody>
                    <a:bodyPr/>
                    <a:lstStyle/>
                    <a:p>
                      <a:pPr algn="ctr" fontAlgn="ctr"/>
                      <a:r>
                        <a:rPr lang="ru-RU" sz="850" u="none" strike="noStrike">
                          <a:effectLst/>
                        </a:rPr>
                        <a:t>2.1.</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Увеличение общего количества посетителей музеев</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Региональный проект "Культурная среда Подмосковья"</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104</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106</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108</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110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112</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886269309"/>
                  </a:ext>
                </a:extLst>
              </a:tr>
              <a:tr h="148248">
                <a:tc>
                  <a:txBody>
                    <a:bodyPr/>
                    <a:lstStyle/>
                    <a:p>
                      <a:pPr algn="ctr" fontAlgn="ctr"/>
                      <a:r>
                        <a:rPr lang="ru-RU" sz="850" u="none" strike="noStrike">
                          <a:effectLst/>
                        </a:rPr>
                        <a:t>2.2.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Перевод в электронный вид музейных фондов</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Отраслевой показатель</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20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45</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50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3194172061"/>
                  </a:ext>
                </a:extLst>
              </a:tr>
              <a:tr h="355244">
                <a:tc>
                  <a:txBody>
                    <a:bodyPr/>
                    <a:lstStyle/>
                    <a:p>
                      <a:pPr algn="ctr" fontAlgn="ctr"/>
                      <a:r>
                        <a:rPr lang="ru-RU" sz="850" u="none" strike="noStrike">
                          <a:effectLst/>
                        </a:rPr>
                        <a:t>2.3.</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Прирост количества выставочных проектов относительно уровня 2012 года</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200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211,1</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effectLst/>
                        </a:rPr>
                        <a:t>222,2</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122,2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244,4</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255,55</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693616400"/>
                  </a:ext>
                </a:extLst>
              </a:tr>
              <a:tr h="237955">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Подпрограмма III «Развитие библиотечного дела в Московской области»</a:t>
                      </a:r>
                      <a:endParaRPr lang="ru-RU" sz="850" b="1"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666252646"/>
                  </a:ext>
                </a:extLst>
              </a:tr>
              <a:tr h="355244">
                <a:tc>
                  <a:txBody>
                    <a:bodyPr/>
                    <a:lstStyle/>
                    <a:p>
                      <a:pPr algn="ctr" fontAlgn="ctr"/>
                      <a:r>
                        <a:rPr lang="ru-RU" sz="850" u="none" strike="noStrike">
                          <a:effectLst/>
                        </a:rPr>
                        <a:t>2.1.</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Увеличение количества библиотек, внедривших стандарты деятельности библиотеки нового формата</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Единица</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3</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4</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4</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4</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37690195"/>
                  </a:ext>
                </a:extLst>
              </a:tr>
              <a:tr h="355244">
                <a:tc>
                  <a:txBody>
                    <a:bodyPr/>
                    <a:lstStyle/>
                    <a:p>
                      <a:pPr algn="ctr" fontAlgn="ctr"/>
                      <a:r>
                        <a:rPr lang="ru-RU" sz="850" u="none" strike="noStrike">
                          <a:effectLst/>
                        </a:rPr>
                        <a:t>2.2.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t"/>
                      <a:r>
                        <a:rPr lang="ru-RU" sz="850" u="none" strike="noStrike">
                          <a:effectLst/>
                        </a:rPr>
                        <a:t>Количество посещений библиотек (на 1 жителя в год)</a:t>
                      </a:r>
                      <a:endParaRPr lang="ru-RU" sz="850" b="0" i="0" u="none" strike="noStrike">
                        <a:solidFill>
                          <a:srgbClr val="000000"/>
                        </a:solidFill>
                        <a:effectLst/>
                        <a:latin typeface="Arial" panose="020B0604020202020204" pitchFamily="34" charset="0"/>
                      </a:endParaRPr>
                    </a:p>
                  </a:txBody>
                  <a:tcPr marL="3729" marR="3729" marT="3729" marB="0"/>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1,78</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1,22</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1,28</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1,34</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1,41</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1,48</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2046992035"/>
                  </a:ext>
                </a:extLst>
              </a:tr>
              <a:tr h="355244">
                <a:tc>
                  <a:txBody>
                    <a:bodyPr/>
                    <a:lstStyle/>
                    <a:p>
                      <a:pPr algn="ctr" fontAlgn="ctr"/>
                      <a:r>
                        <a:rPr lang="ru-RU" sz="850" u="none" strike="noStrike">
                          <a:effectLst/>
                        </a:rPr>
                        <a:t>2.3.</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Обеспечение роста числа пользователей муниципальных библиотек Московской области</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Человек</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135228</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141989</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149089</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156543</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164371</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172589</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224637823"/>
                  </a:ext>
                </a:extLst>
              </a:tr>
              <a:tr h="355244">
                <a:tc>
                  <a:txBody>
                    <a:bodyPr/>
                    <a:lstStyle/>
                    <a:p>
                      <a:pPr algn="ctr" fontAlgn="ctr"/>
                      <a:r>
                        <a:rPr lang="ru-RU" sz="850" u="none" strike="noStrike">
                          <a:effectLst/>
                        </a:rPr>
                        <a:t>2.4.</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Доля муниципальных библиотек, соответствующих требованиям к условиям деятельности библиотек Московской области (стандарту)</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50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60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80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80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80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a:effectLst/>
                        </a:rPr>
                        <a:t>80</a:t>
                      </a:r>
                      <a:endParaRPr lang="ru-RU" sz="850" b="0" i="0" u="none" strike="noStrike">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1856232117"/>
                  </a:ext>
                </a:extLst>
              </a:tr>
              <a:tr h="355244">
                <a:tc>
                  <a:txBody>
                    <a:bodyPr/>
                    <a:lstStyle/>
                    <a:p>
                      <a:pPr algn="ctr" fontAlgn="ctr"/>
                      <a:r>
                        <a:rPr lang="ru-RU" sz="850" u="none" strike="noStrike">
                          <a:effectLst/>
                        </a:rPr>
                        <a:t>2.5.</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l" fontAlgn="ctr"/>
                      <a:r>
                        <a:rPr lang="ru-RU" sz="850" u="none" strike="noStrike">
                          <a:effectLst/>
                        </a:rPr>
                        <a:t>Поступление в фонды библиотек муниципальных образований</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Показатель муниципальной программы </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dirty="0">
                          <a:effectLst/>
                        </a:rPr>
                        <a:t>Единица</a:t>
                      </a:r>
                      <a:endParaRPr lang="ru-RU" sz="850" b="0" i="0" u="none" strike="noStrike" dirty="0">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544</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729" marR="3729" marT="3729" marB="0" anchor="ctr"/>
                </a:tc>
                <a:tc>
                  <a:txBody>
                    <a:bodyPr/>
                    <a:lstStyle/>
                    <a:p>
                      <a:pPr algn="ctr" fontAlgn="ctr"/>
                      <a:r>
                        <a:rPr lang="ru-RU" sz="850" u="none" strike="noStrike">
                          <a:effectLst/>
                        </a:rPr>
                        <a:t>0</a:t>
                      </a:r>
                      <a:endParaRPr lang="ru-RU" sz="850" b="0" i="0" u="none" strike="noStrike">
                        <a:solidFill>
                          <a:srgbClr val="000000"/>
                        </a:solidFill>
                        <a:effectLst/>
                        <a:latin typeface="Calibri" panose="020F0502020204030204" pitchFamily="34" charset="0"/>
                      </a:endParaRPr>
                    </a:p>
                  </a:txBody>
                  <a:tcPr marL="3729" marR="3729" marT="3729" marB="0" anchor="ctr"/>
                </a:tc>
                <a:tc>
                  <a:txBody>
                    <a:bodyPr/>
                    <a:lstStyle/>
                    <a:p>
                      <a:pPr algn="ctr" fontAlgn="ctr"/>
                      <a:r>
                        <a:rPr lang="ru-RU" sz="850" u="none" strike="noStrike" dirty="0">
                          <a:effectLst/>
                        </a:rPr>
                        <a:t>0</a:t>
                      </a:r>
                      <a:endParaRPr lang="ru-RU" sz="850" b="0" i="0" u="none" strike="noStrike" dirty="0">
                        <a:solidFill>
                          <a:srgbClr val="000000"/>
                        </a:solidFill>
                        <a:effectLst/>
                        <a:latin typeface="Calibri" panose="020F0502020204030204" pitchFamily="34" charset="0"/>
                      </a:endParaRPr>
                    </a:p>
                  </a:txBody>
                  <a:tcPr marL="3729" marR="3729" marT="3729" marB="0" anchor="ctr"/>
                </a:tc>
                <a:extLst>
                  <a:ext uri="{0D108BD9-81ED-4DB2-BD59-A6C34878D82A}">
                    <a16:rowId xmlns:a16="http://schemas.microsoft.com/office/drawing/2014/main" val="460478120"/>
                  </a:ext>
                </a:extLst>
              </a:tr>
            </a:tbl>
          </a:graphicData>
        </a:graphic>
      </p:graphicFrame>
    </p:spTree>
    <p:extLst>
      <p:ext uri="{BB962C8B-B14F-4D97-AF65-F5344CB8AC3E}">
        <p14:creationId xmlns:p14="http://schemas.microsoft.com/office/powerpoint/2010/main" val="1317713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37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5B435072-3B7C-49F3-A504-398443A1B92D}"/>
              </a:ext>
            </a:extLst>
          </p:cNvPr>
          <p:cNvGraphicFramePr>
            <a:graphicFrameLocks noGrp="1"/>
          </p:cNvGraphicFramePr>
          <p:nvPr>
            <p:ph idx="1"/>
            <p:extLst>
              <p:ext uri="{D42A27DB-BD31-4B8C-83A1-F6EECF244321}">
                <p14:modId xmlns:p14="http://schemas.microsoft.com/office/powerpoint/2010/main" val="769588873"/>
              </p:ext>
            </p:extLst>
          </p:nvPr>
        </p:nvGraphicFramePr>
        <p:xfrm>
          <a:off x="235391" y="754662"/>
          <a:ext cx="11380206" cy="5997020"/>
        </p:xfrm>
        <a:graphic>
          <a:graphicData uri="http://schemas.openxmlformats.org/drawingml/2006/table">
            <a:tbl>
              <a:tblPr>
                <a:tableStyleId>{5C22544A-7EE6-4342-B048-85BDC9FD1C3A}</a:tableStyleId>
              </a:tblPr>
              <a:tblGrid>
                <a:gridCol w="542432">
                  <a:extLst>
                    <a:ext uri="{9D8B030D-6E8A-4147-A177-3AD203B41FA5}">
                      <a16:colId xmlns:a16="http://schemas.microsoft.com/office/drawing/2014/main" val="4256694128"/>
                    </a:ext>
                  </a:extLst>
                </a:gridCol>
                <a:gridCol w="2939977">
                  <a:extLst>
                    <a:ext uri="{9D8B030D-6E8A-4147-A177-3AD203B41FA5}">
                      <a16:colId xmlns:a16="http://schemas.microsoft.com/office/drawing/2014/main" val="160006849"/>
                    </a:ext>
                  </a:extLst>
                </a:gridCol>
                <a:gridCol w="1106560">
                  <a:extLst>
                    <a:ext uri="{9D8B030D-6E8A-4147-A177-3AD203B41FA5}">
                      <a16:colId xmlns:a16="http://schemas.microsoft.com/office/drawing/2014/main" val="135675150"/>
                    </a:ext>
                  </a:extLst>
                </a:gridCol>
                <a:gridCol w="932982">
                  <a:extLst>
                    <a:ext uri="{9D8B030D-6E8A-4147-A177-3AD203B41FA5}">
                      <a16:colId xmlns:a16="http://schemas.microsoft.com/office/drawing/2014/main" val="215036061"/>
                    </a:ext>
                  </a:extLst>
                </a:gridCol>
                <a:gridCol w="932982">
                  <a:extLst>
                    <a:ext uri="{9D8B030D-6E8A-4147-A177-3AD203B41FA5}">
                      <a16:colId xmlns:a16="http://schemas.microsoft.com/office/drawing/2014/main" val="328170893"/>
                    </a:ext>
                  </a:extLst>
                </a:gridCol>
                <a:gridCol w="976376">
                  <a:extLst>
                    <a:ext uri="{9D8B030D-6E8A-4147-A177-3AD203B41FA5}">
                      <a16:colId xmlns:a16="http://schemas.microsoft.com/office/drawing/2014/main" val="2378755062"/>
                    </a:ext>
                  </a:extLst>
                </a:gridCol>
                <a:gridCol w="954678">
                  <a:extLst>
                    <a:ext uri="{9D8B030D-6E8A-4147-A177-3AD203B41FA5}">
                      <a16:colId xmlns:a16="http://schemas.microsoft.com/office/drawing/2014/main" val="2530060691"/>
                    </a:ext>
                  </a:extLst>
                </a:gridCol>
                <a:gridCol w="1052317">
                  <a:extLst>
                    <a:ext uri="{9D8B030D-6E8A-4147-A177-3AD203B41FA5}">
                      <a16:colId xmlns:a16="http://schemas.microsoft.com/office/drawing/2014/main" val="3185530909"/>
                    </a:ext>
                  </a:extLst>
                </a:gridCol>
                <a:gridCol w="954678">
                  <a:extLst>
                    <a:ext uri="{9D8B030D-6E8A-4147-A177-3AD203B41FA5}">
                      <a16:colId xmlns:a16="http://schemas.microsoft.com/office/drawing/2014/main" val="1876393451"/>
                    </a:ext>
                  </a:extLst>
                </a:gridCol>
                <a:gridCol w="987224">
                  <a:extLst>
                    <a:ext uri="{9D8B030D-6E8A-4147-A177-3AD203B41FA5}">
                      <a16:colId xmlns:a16="http://schemas.microsoft.com/office/drawing/2014/main" val="2035044492"/>
                    </a:ext>
                  </a:extLst>
                </a:gridCol>
              </a:tblGrid>
              <a:tr h="188423">
                <a:tc>
                  <a:txBody>
                    <a:bodyPr/>
                    <a:lstStyle/>
                    <a:p>
                      <a:pPr algn="ctr" fontAlgn="ctr"/>
                      <a:r>
                        <a:rPr lang="ru-RU" sz="950" u="none" strike="noStrike">
                          <a:effectLst/>
                          <a:latin typeface="+mn-lt"/>
                        </a:rPr>
                        <a:t>№ п/п</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Наименование муниципальной программы/подпрограммы/показателя</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Тип показателя</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Единица измерения</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Базовое значение</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dirty="0">
                          <a:effectLst/>
                          <a:latin typeface="+mn-lt"/>
                        </a:rPr>
                        <a:t>Достигнутое </a:t>
                      </a:r>
                    </a:p>
                    <a:p>
                      <a:pPr algn="ctr" fontAlgn="ctr"/>
                      <a:r>
                        <a:rPr lang="ru-RU" sz="950" u="none" strike="noStrike" dirty="0">
                          <a:effectLst/>
                          <a:latin typeface="+mn-lt"/>
                        </a:rPr>
                        <a:t>2020 года</a:t>
                      </a:r>
                      <a:endParaRPr lang="ru-RU" sz="950" b="0" i="0" u="none" strike="noStrike" dirty="0">
                        <a:solidFill>
                          <a:srgbClr val="000000"/>
                        </a:solidFill>
                        <a:effectLst/>
                        <a:latin typeface="+mn-lt"/>
                      </a:endParaRPr>
                    </a:p>
                  </a:txBody>
                  <a:tcPr marL="4360" marR="4360" marT="4360" marB="0" anchor="ctr"/>
                </a:tc>
                <a:tc>
                  <a:txBody>
                    <a:bodyPr/>
                    <a:lstStyle/>
                    <a:p>
                      <a:pPr algn="ctr" fontAlgn="ctr"/>
                      <a:r>
                        <a:rPr lang="en-US" sz="950" u="none" strike="noStrike" dirty="0">
                          <a:effectLst/>
                          <a:latin typeface="+mn-lt"/>
                        </a:rPr>
                        <a:t>План</a:t>
                      </a:r>
                      <a:r>
                        <a:rPr lang="ru-RU" sz="950" u="none" strike="noStrike" dirty="0">
                          <a:effectLst/>
                          <a:latin typeface="+mn-lt"/>
                        </a:rPr>
                        <a:t> 2021 год</a:t>
                      </a:r>
                      <a:endParaRPr lang="ru-RU" sz="950" b="0" i="0" u="none" strike="noStrike" dirty="0">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Оценка 2022 год</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Оценка 2023 год</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Оценка 2024 год</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4127147877"/>
                  </a:ext>
                </a:extLst>
              </a:tr>
              <a:tr h="95609">
                <a:tc>
                  <a:txBody>
                    <a:bodyPr/>
                    <a:lstStyle/>
                    <a:p>
                      <a:pPr algn="ctr" fontAlgn="ctr"/>
                      <a:r>
                        <a:rPr lang="ru-RU" sz="950" u="none" strike="noStrike">
                          <a:effectLst/>
                          <a:latin typeface="+mn-lt"/>
                        </a:rPr>
                        <a:t>2</a:t>
                      </a:r>
                      <a:endParaRPr lang="ru-RU" sz="950" b="1" i="0" u="none" strike="noStrike">
                        <a:solidFill>
                          <a:srgbClr val="000000"/>
                        </a:solidFill>
                        <a:effectLst/>
                        <a:latin typeface="+mn-lt"/>
                      </a:endParaRPr>
                    </a:p>
                  </a:txBody>
                  <a:tcPr marL="4360" marR="4360" marT="4360" marB="0" anchor="ctr"/>
                </a:tc>
                <a:tc>
                  <a:txBody>
                    <a:bodyPr/>
                    <a:lstStyle/>
                    <a:p>
                      <a:pPr algn="l" fontAlgn="ctr"/>
                      <a:r>
                        <a:rPr lang="ru-RU" sz="950" u="none" strike="noStrike">
                          <a:effectLst/>
                          <a:latin typeface="+mn-lt"/>
                        </a:rPr>
                        <a:t>Муниципальная программа «Культура»</a:t>
                      </a:r>
                      <a:endParaRPr lang="ru-RU" sz="950" b="1"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161791815"/>
                  </a:ext>
                </a:extLst>
              </a:tr>
              <a:tr h="374050">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l" fontAlgn="ctr"/>
                      <a:r>
                        <a:rPr lang="ru-RU" sz="950" u="none" strike="noStrike">
                          <a:effectLst/>
                          <a:latin typeface="+mn-lt"/>
                        </a:rPr>
                        <a:t>Подпрограмма IV «Развитие профессионального искусства, гастрольно-концертной и культурно-досуговой деятельности, кинематографии Московской области»</a:t>
                      </a:r>
                      <a:endParaRPr lang="ru-RU" sz="950" b="1"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 </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223492803"/>
                  </a:ext>
                </a:extLst>
              </a:tr>
              <a:tr h="281237">
                <a:tc>
                  <a:txBody>
                    <a:bodyPr/>
                    <a:lstStyle/>
                    <a:p>
                      <a:pPr algn="ctr" fontAlgn="ctr"/>
                      <a:r>
                        <a:rPr lang="ru-RU" sz="950" u="none" strike="noStrike">
                          <a:effectLst/>
                          <a:latin typeface="+mn-lt"/>
                        </a:rPr>
                        <a:t>2.1.</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Количество посещений организаций культуры (профессиональных театров) по отношению к уровню 2010 года</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показатель к соглашению с ФОИВ (приоритетный)</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114</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130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131</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132</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133</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129527050"/>
                  </a:ext>
                </a:extLst>
              </a:tr>
              <a:tr h="188423">
                <a:tc>
                  <a:txBody>
                    <a:bodyPr/>
                    <a:lstStyle/>
                    <a:p>
                      <a:pPr algn="ctr" fontAlgn="ctr"/>
                      <a:r>
                        <a:rPr lang="ru-RU" sz="950" u="none" strike="noStrike">
                          <a:effectLst/>
                          <a:latin typeface="+mn-lt"/>
                        </a:rPr>
                        <a:t>2.2.</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Увеличение количества посещений театров</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Национальный проект "Культура"</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102,5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107,5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112,5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115</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71549680"/>
                  </a:ext>
                </a:extLst>
              </a:tr>
              <a:tr h="559678">
                <a:tc>
                  <a:txBody>
                    <a:bodyPr/>
                    <a:lstStyle/>
                    <a:p>
                      <a:pPr algn="ctr" fontAlgn="ctr"/>
                      <a:r>
                        <a:rPr lang="ru-RU" sz="950" u="none" strike="noStrike">
                          <a:effectLst/>
                          <a:latin typeface="+mn-lt"/>
                        </a:rPr>
                        <a:t>2.3.</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Соотношение средней заработной платы работников учреждений культуры к среднемесячной начисленной заработной плате наемных работников в организациях у индивидуальных предпринимателей и физических лиц (среднемесячному доходу от трудовой деятельности ) в Московской области</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Указ Президента Российской Федерации</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077584350"/>
                  </a:ext>
                </a:extLst>
              </a:tr>
              <a:tr h="188423">
                <a:tc>
                  <a:txBody>
                    <a:bodyPr/>
                    <a:lstStyle/>
                    <a:p>
                      <a:pPr algn="ctr" fontAlgn="ctr"/>
                      <a:r>
                        <a:rPr lang="ru-RU" sz="950" u="none" strike="noStrike">
                          <a:effectLst/>
                          <a:latin typeface="+mn-lt"/>
                        </a:rPr>
                        <a:t>2.4.</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Увеличение на 15% числа посещений организаций культуры </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Национальный проект "Культура"</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тысяч посещений</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405,539</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420,13</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431,63</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453,21</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457,87</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499,67</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27139349"/>
                  </a:ext>
                </a:extLst>
              </a:tr>
              <a:tr h="374050">
                <a:tc>
                  <a:txBody>
                    <a:bodyPr/>
                    <a:lstStyle/>
                    <a:p>
                      <a:pPr algn="ctr" fontAlgn="ctr"/>
                      <a:r>
                        <a:rPr lang="ru-RU" sz="950" u="none" strike="noStrike">
                          <a:effectLst/>
                          <a:latin typeface="+mn-lt"/>
                        </a:rPr>
                        <a:t>2.5.</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Увеличение доли учреждений клубного типа, соответствующих Требованиям к условиям деятельности культурно-досуговых учреждений Московской области</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Отраслевой показатель</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75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100</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2462289066"/>
                  </a:ext>
                </a:extLst>
              </a:tr>
              <a:tr h="281237">
                <a:tc>
                  <a:txBody>
                    <a:bodyPr/>
                    <a:lstStyle/>
                    <a:p>
                      <a:pPr algn="ctr" fontAlgn="ctr"/>
                      <a:r>
                        <a:rPr lang="ru-RU" sz="950" u="none" strike="noStrike">
                          <a:effectLst/>
                          <a:latin typeface="+mn-lt"/>
                        </a:rPr>
                        <a:t>2.6.</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Увеличение числа посещений платных культурно-массовых мероприятий клубов и домов культуры к уровню 2017 года</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Национальный проект "Культура"</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 по отношению к базовому году</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120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125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130</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4076982696"/>
                  </a:ext>
                </a:extLst>
              </a:tr>
              <a:tr h="188423">
                <a:tc>
                  <a:txBody>
                    <a:bodyPr/>
                    <a:lstStyle/>
                    <a:p>
                      <a:pPr algn="ctr" fontAlgn="ctr"/>
                      <a:r>
                        <a:rPr lang="ru-RU" sz="950" u="none" strike="noStrike">
                          <a:effectLst/>
                          <a:latin typeface="+mn-lt"/>
                        </a:rPr>
                        <a:t>2.7.</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Доля детей, привлекаемых к участию в творческих мероприятиях сферы культуры</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Отраслевой показатель</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9,5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9,6</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9,7</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11</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716905956"/>
                  </a:ext>
                </a:extLst>
              </a:tr>
              <a:tr h="281237">
                <a:tc>
                  <a:txBody>
                    <a:bodyPr/>
                    <a:lstStyle/>
                    <a:p>
                      <a:pPr algn="ctr" fontAlgn="ctr"/>
                      <a:r>
                        <a:rPr lang="ru-RU" sz="950" u="none" strike="noStrike">
                          <a:effectLst/>
                          <a:latin typeface="+mn-lt"/>
                        </a:rPr>
                        <a:t>2.8.</a:t>
                      </a:r>
                      <a:endParaRPr lang="ru-RU" sz="950" b="0" i="0" u="none" strike="noStrike">
                        <a:solidFill>
                          <a:srgbClr val="000000"/>
                        </a:solidFill>
                        <a:effectLst/>
                        <a:latin typeface="+mn-lt"/>
                      </a:endParaRPr>
                    </a:p>
                  </a:txBody>
                  <a:tcPr marL="4360" marR="4360" marT="4360" marB="0" anchor="ctr"/>
                </a:tc>
                <a:tc>
                  <a:txBody>
                    <a:bodyPr/>
                    <a:lstStyle/>
                    <a:p>
                      <a:pPr algn="l" fontAlgn="t"/>
                      <a:r>
                        <a:rPr lang="ru-RU" sz="950" u="none" strike="noStrike">
                          <a:effectLst/>
                          <a:latin typeface="+mn-lt"/>
                        </a:rPr>
                        <a:t>Увеличение числа участников клубных формирований к уровню 2017 года</a:t>
                      </a:r>
                      <a:endParaRPr lang="ru-RU" sz="950" b="0" i="0" u="none" strike="noStrike">
                        <a:solidFill>
                          <a:srgbClr val="000000"/>
                        </a:solidFill>
                        <a:effectLst/>
                        <a:latin typeface="+mn-lt"/>
                      </a:endParaRPr>
                    </a:p>
                  </a:txBody>
                  <a:tcPr marL="4360" marR="4360" marT="4360" marB="0"/>
                </a:tc>
                <a:tc>
                  <a:txBody>
                    <a:bodyPr/>
                    <a:lstStyle/>
                    <a:p>
                      <a:pPr algn="ctr" fontAlgn="ctr"/>
                      <a:r>
                        <a:rPr lang="ru-RU" sz="950" u="none" strike="noStrike">
                          <a:effectLst/>
                          <a:latin typeface="+mn-lt"/>
                        </a:rPr>
                        <a:t>Национальный проект "Культура"</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 по отношению к базовому году</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101</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102</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103</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104</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106</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158495309"/>
                  </a:ext>
                </a:extLst>
              </a:tr>
              <a:tr h="188423">
                <a:tc>
                  <a:txBody>
                    <a:bodyPr/>
                    <a:lstStyle/>
                    <a:p>
                      <a:pPr algn="ctr" fontAlgn="ctr"/>
                      <a:r>
                        <a:rPr lang="ru-RU" sz="950" u="none" strike="noStrike">
                          <a:effectLst/>
                          <a:latin typeface="+mn-lt"/>
                        </a:rPr>
                        <a:t>2.9.</a:t>
                      </a:r>
                      <a:endParaRPr lang="ru-RU" sz="950" b="0" i="0" u="none" strike="noStrike">
                        <a:solidFill>
                          <a:srgbClr val="000000"/>
                        </a:solidFill>
                        <a:effectLst/>
                        <a:latin typeface="+mn-lt"/>
                      </a:endParaRPr>
                    </a:p>
                  </a:txBody>
                  <a:tcPr marL="4360" marR="4360" marT="4360" marB="0" anchor="ctr"/>
                </a:tc>
                <a:tc>
                  <a:txBody>
                    <a:bodyPr/>
                    <a:lstStyle/>
                    <a:p>
                      <a:pPr algn="l" fontAlgn="ctr"/>
                      <a:r>
                        <a:rPr lang="ru-RU" sz="950" u="none" strike="noStrike">
                          <a:effectLst/>
                          <a:latin typeface="+mn-lt"/>
                        </a:rPr>
                        <a:t>2021 Увеличение числа посещений культурных мероприятий</a:t>
                      </a:r>
                      <a:endParaRPr lang="ru-RU" sz="950" b="0" i="0" u="none" strike="noStrike">
                        <a:solidFill>
                          <a:srgbClr val="2E2E2E"/>
                        </a:solidFill>
                        <a:effectLst/>
                        <a:latin typeface="+mn-lt"/>
                      </a:endParaRPr>
                    </a:p>
                  </a:txBody>
                  <a:tcPr marL="4360" marR="4360" marT="4360" marB="0" anchor="ctr"/>
                </a:tc>
                <a:tc>
                  <a:txBody>
                    <a:bodyPr/>
                    <a:lstStyle/>
                    <a:p>
                      <a:pPr algn="ctr" fontAlgn="ctr"/>
                      <a:r>
                        <a:rPr lang="ru-RU" sz="950" u="none" strike="noStrike">
                          <a:effectLst/>
                          <a:latin typeface="+mn-lt"/>
                        </a:rPr>
                        <a:t>Отраслевой показатель</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тысяч единиц</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646,134</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646,134</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646,134</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652,595</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659,121</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665,713</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1010445042"/>
                  </a:ext>
                </a:extLst>
              </a:tr>
              <a:tr h="374050">
                <a:tc>
                  <a:txBody>
                    <a:bodyPr/>
                    <a:lstStyle/>
                    <a:p>
                      <a:pPr algn="ctr" fontAlgn="ctr"/>
                      <a:r>
                        <a:rPr lang="ru-RU" sz="950" u="none" strike="noStrike">
                          <a:effectLst/>
                          <a:latin typeface="+mn-lt"/>
                        </a:rPr>
                        <a:t>2.10.</a:t>
                      </a:r>
                      <a:endParaRPr lang="ru-RU" sz="950" b="0" i="0" u="none" strike="noStrike">
                        <a:solidFill>
                          <a:srgbClr val="000000"/>
                        </a:solidFill>
                        <a:effectLst/>
                        <a:latin typeface="+mn-lt"/>
                      </a:endParaRPr>
                    </a:p>
                  </a:txBody>
                  <a:tcPr marL="4360" marR="4360" marT="4360" marB="0" anchor="ctr"/>
                </a:tc>
                <a:tc>
                  <a:txBody>
                    <a:bodyPr/>
                    <a:lstStyle/>
                    <a:p>
                      <a:pPr algn="l" fontAlgn="ctr"/>
                      <a:r>
                        <a:rPr lang="ru-RU" sz="950" u="none" strike="noStrike">
                          <a:effectLst/>
                          <a:latin typeface="+mn-lt"/>
                        </a:rPr>
                        <a:t>Количество граждан, принимающих участие в добровольческой деятельности, получивших государственную (муниципальную) поддержку в форме субсидий бюджетным учреждениям культуры</a:t>
                      </a:r>
                      <a:endParaRPr lang="ru-RU" sz="950" b="0" i="0" u="none" strike="noStrike">
                        <a:solidFill>
                          <a:srgbClr val="2E2E2E"/>
                        </a:solidFill>
                        <a:effectLst/>
                        <a:latin typeface="+mn-lt"/>
                      </a:endParaRPr>
                    </a:p>
                  </a:txBody>
                  <a:tcPr marL="4360" marR="4360" marT="4360" marB="0" anchor="ctr"/>
                </a:tc>
                <a:tc>
                  <a:txBody>
                    <a:bodyPr/>
                    <a:lstStyle/>
                    <a:p>
                      <a:pPr algn="ctr" fontAlgn="ctr"/>
                      <a:r>
                        <a:rPr lang="ru-RU" sz="950" u="none" strike="noStrike">
                          <a:effectLst/>
                          <a:latin typeface="+mn-lt"/>
                        </a:rPr>
                        <a:t>Показатель муниципальной программы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единиц</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20</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32</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47</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63</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79</a:t>
                      </a:r>
                      <a:endParaRPr lang="ru-RU" sz="950" b="0" i="0" u="none" strike="noStrike">
                        <a:solidFill>
                          <a:srgbClr val="000000"/>
                        </a:solidFill>
                        <a:effectLst/>
                        <a:latin typeface="+mn-lt"/>
                      </a:endParaRPr>
                    </a:p>
                  </a:txBody>
                  <a:tcPr marL="4360" marR="4360" marT="4360" marB="0" anchor="ctr"/>
                </a:tc>
                <a:extLst>
                  <a:ext uri="{0D108BD9-81ED-4DB2-BD59-A6C34878D82A}">
                    <a16:rowId xmlns:a16="http://schemas.microsoft.com/office/drawing/2014/main" val="3018126256"/>
                  </a:ext>
                </a:extLst>
              </a:tr>
              <a:tr h="281237">
                <a:tc>
                  <a:txBody>
                    <a:bodyPr/>
                    <a:lstStyle/>
                    <a:p>
                      <a:pPr algn="ctr" fontAlgn="ctr"/>
                      <a:r>
                        <a:rPr lang="ru-RU" sz="950" u="none" strike="noStrike">
                          <a:effectLst/>
                          <a:latin typeface="+mn-lt"/>
                        </a:rPr>
                        <a:t>2.11.</a:t>
                      </a:r>
                      <a:endParaRPr lang="ru-RU" sz="950" b="0" i="0" u="none" strike="noStrike">
                        <a:solidFill>
                          <a:srgbClr val="000000"/>
                        </a:solidFill>
                        <a:effectLst/>
                        <a:latin typeface="+mn-lt"/>
                      </a:endParaRPr>
                    </a:p>
                  </a:txBody>
                  <a:tcPr marL="4360" marR="4360" marT="4360" marB="0" anchor="ctr"/>
                </a:tc>
                <a:tc>
                  <a:txBody>
                    <a:bodyPr/>
                    <a:lstStyle/>
                    <a:p>
                      <a:pPr algn="l" fontAlgn="ctr"/>
                      <a:r>
                        <a:rPr lang="ru-RU" sz="950" u="none" strike="noStrike">
                          <a:effectLst/>
                          <a:latin typeface="+mn-lt"/>
                        </a:rPr>
                        <a:t>Увеличение на 15% числа посещений организаций культуры к уровню 2017 года</a:t>
                      </a:r>
                      <a:endParaRPr lang="ru-RU" sz="950" b="0" i="0" u="none" strike="noStrike">
                        <a:solidFill>
                          <a:srgbClr val="2E2E2E"/>
                        </a:solidFill>
                        <a:effectLst/>
                        <a:latin typeface="+mn-lt"/>
                      </a:endParaRPr>
                    </a:p>
                  </a:txBody>
                  <a:tcPr marL="4360" marR="4360" marT="4360" marB="0" anchor="ctr"/>
                </a:tc>
                <a:tc>
                  <a:txBody>
                    <a:bodyPr/>
                    <a:lstStyle/>
                    <a:p>
                      <a:pPr algn="ctr" fontAlgn="ctr"/>
                      <a:r>
                        <a:rPr lang="ru-RU" sz="950" u="none" strike="noStrike">
                          <a:effectLst/>
                          <a:latin typeface="+mn-lt"/>
                        </a:rPr>
                        <a:t>Показатель муниципальной программы </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Процент</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102,66</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105,32</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a:effectLst/>
                          <a:latin typeface="+mn-lt"/>
                        </a:rPr>
                        <a:t>-</a:t>
                      </a:r>
                      <a:endParaRPr lang="ru-RU" sz="950" b="0" i="0" u="none" strike="noStrike">
                        <a:solidFill>
                          <a:srgbClr val="000000"/>
                        </a:solidFill>
                        <a:effectLst/>
                        <a:latin typeface="+mn-lt"/>
                      </a:endParaRPr>
                    </a:p>
                  </a:txBody>
                  <a:tcPr marL="4360" marR="4360" marT="4360" marB="0" anchor="ctr"/>
                </a:tc>
                <a:tc>
                  <a:txBody>
                    <a:bodyPr/>
                    <a:lstStyle/>
                    <a:p>
                      <a:pPr algn="ctr" fontAlgn="ctr"/>
                      <a:r>
                        <a:rPr lang="ru-RU" sz="950" u="none" strike="noStrike" dirty="0">
                          <a:effectLst/>
                          <a:latin typeface="+mn-lt"/>
                        </a:rPr>
                        <a:t>-</a:t>
                      </a:r>
                      <a:endParaRPr lang="ru-RU" sz="950" b="0" i="0" u="none" strike="noStrike" dirty="0">
                        <a:solidFill>
                          <a:srgbClr val="000000"/>
                        </a:solidFill>
                        <a:effectLst/>
                        <a:latin typeface="+mn-lt"/>
                      </a:endParaRPr>
                    </a:p>
                  </a:txBody>
                  <a:tcPr marL="4360" marR="4360" marT="4360" marB="0" anchor="ctr"/>
                </a:tc>
                <a:extLst>
                  <a:ext uri="{0D108BD9-81ED-4DB2-BD59-A6C34878D82A}">
                    <a16:rowId xmlns:a16="http://schemas.microsoft.com/office/drawing/2014/main" val="4258952617"/>
                  </a:ext>
                </a:extLst>
              </a:tr>
            </a:tbl>
          </a:graphicData>
        </a:graphic>
      </p:graphicFrame>
    </p:spTree>
    <p:extLst>
      <p:ext uri="{BB962C8B-B14F-4D97-AF65-F5344CB8AC3E}">
        <p14:creationId xmlns:p14="http://schemas.microsoft.com/office/powerpoint/2010/main" val="25409368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38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04771F8-2D68-42F0-9FDC-9E424BF80124}"/>
              </a:ext>
            </a:extLst>
          </p:cNvPr>
          <p:cNvGraphicFramePr>
            <a:graphicFrameLocks noGrp="1"/>
          </p:cNvGraphicFramePr>
          <p:nvPr>
            <p:ph idx="1"/>
            <p:extLst>
              <p:ext uri="{D42A27DB-BD31-4B8C-83A1-F6EECF244321}">
                <p14:modId xmlns:p14="http://schemas.microsoft.com/office/powerpoint/2010/main" val="2796937312"/>
              </p:ext>
            </p:extLst>
          </p:nvPr>
        </p:nvGraphicFramePr>
        <p:xfrm>
          <a:off x="292728" y="972799"/>
          <a:ext cx="11606543" cy="5665875"/>
        </p:xfrm>
        <a:graphic>
          <a:graphicData uri="http://schemas.openxmlformats.org/drawingml/2006/table">
            <a:tbl>
              <a:tblPr>
                <a:tableStyleId>{5C22544A-7EE6-4342-B048-85BDC9FD1C3A}</a:tableStyleId>
              </a:tblPr>
              <a:tblGrid>
                <a:gridCol w="553219">
                  <a:extLst>
                    <a:ext uri="{9D8B030D-6E8A-4147-A177-3AD203B41FA5}">
                      <a16:colId xmlns:a16="http://schemas.microsoft.com/office/drawing/2014/main" val="1985876018"/>
                    </a:ext>
                  </a:extLst>
                </a:gridCol>
                <a:gridCol w="3783390">
                  <a:extLst>
                    <a:ext uri="{9D8B030D-6E8A-4147-A177-3AD203B41FA5}">
                      <a16:colId xmlns:a16="http://schemas.microsoft.com/office/drawing/2014/main" val="1812124220"/>
                    </a:ext>
                  </a:extLst>
                </a:gridCol>
                <a:gridCol w="823865">
                  <a:extLst>
                    <a:ext uri="{9D8B030D-6E8A-4147-A177-3AD203B41FA5}">
                      <a16:colId xmlns:a16="http://schemas.microsoft.com/office/drawing/2014/main" val="443484845"/>
                    </a:ext>
                  </a:extLst>
                </a:gridCol>
                <a:gridCol w="706170">
                  <a:extLst>
                    <a:ext uri="{9D8B030D-6E8A-4147-A177-3AD203B41FA5}">
                      <a16:colId xmlns:a16="http://schemas.microsoft.com/office/drawing/2014/main" val="1488576908"/>
                    </a:ext>
                  </a:extLst>
                </a:gridCol>
                <a:gridCol w="716664">
                  <a:extLst>
                    <a:ext uri="{9D8B030D-6E8A-4147-A177-3AD203B41FA5}">
                      <a16:colId xmlns:a16="http://schemas.microsoft.com/office/drawing/2014/main" val="2260897369"/>
                    </a:ext>
                  </a:extLst>
                </a:gridCol>
                <a:gridCol w="995795">
                  <a:extLst>
                    <a:ext uri="{9D8B030D-6E8A-4147-A177-3AD203B41FA5}">
                      <a16:colId xmlns:a16="http://schemas.microsoft.com/office/drawing/2014/main" val="1376090562"/>
                    </a:ext>
                  </a:extLst>
                </a:gridCol>
                <a:gridCol w="973667">
                  <a:extLst>
                    <a:ext uri="{9D8B030D-6E8A-4147-A177-3AD203B41FA5}">
                      <a16:colId xmlns:a16="http://schemas.microsoft.com/office/drawing/2014/main" val="887271664"/>
                    </a:ext>
                  </a:extLst>
                </a:gridCol>
                <a:gridCol w="1073247">
                  <a:extLst>
                    <a:ext uri="{9D8B030D-6E8A-4147-A177-3AD203B41FA5}">
                      <a16:colId xmlns:a16="http://schemas.microsoft.com/office/drawing/2014/main" val="2528348998"/>
                    </a:ext>
                  </a:extLst>
                </a:gridCol>
                <a:gridCol w="973667">
                  <a:extLst>
                    <a:ext uri="{9D8B030D-6E8A-4147-A177-3AD203B41FA5}">
                      <a16:colId xmlns:a16="http://schemas.microsoft.com/office/drawing/2014/main" val="2854267737"/>
                    </a:ext>
                  </a:extLst>
                </a:gridCol>
                <a:gridCol w="1006859">
                  <a:extLst>
                    <a:ext uri="{9D8B030D-6E8A-4147-A177-3AD203B41FA5}">
                      <a16:colId xmlns:a16="http://schemas.microsoft.com/office/drawing/2014/main" val="4239973062"/>
                    </a:ext>
                  </a:extLst>
                </a:gridCol>
              </a:tblGrid>
              <a:tr h="186711">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2821" marR="2821" marT="2821"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2821" marR="2821" marT="2821" marB="0" anchor="ctr"/>
                </a:tc>
                <a:extLst>
                  <a:ext uri="{0D108BD9-81ED-4DB2-BD59-A6C34878D82A}">
                    <a16:rowId xmlns:a16="http://schemas.microsoft.com/office/drawing/2014/main" val="2303145389"/>
                  </a:ext>
                </a:extLst>
              </a:tr>
              <a:tr h="94423">
                <a:tc>
                  <a:txBody>
                    <a:bodyPr/>
                    <a:lstStyle/>
                    <a:p>
                      <a:pPr algn="ctr" fontAlgn="ctr"/>
                      <a:r>
                        <a:rPr lang="ru-RU" sz="900" u="none" strike="noStrike">
                          <a:effectLst/>
                        </a:rPr>
                        <a:t>2</a:t>
                      </a:r>
                      <a:endParaRPr lang="ru-RU" sz="900" b="1" i="0" u="none" strike="noStrike">
                        <a:solidFill>
                          <a:srgbClr val="000000"/>
                        </a:solidFill>
                        <a:effectLst/>
                        <a:latin typeface="Arial" panose="020B0604020202020204" pitchFamily="34" charset="0"/>
                      </a:endParaRPr>
                    </a:p>
                  </a:txBody>
                  <a:tcPr marL="2821" marR="2821" marT="2821" marB="0" anchor="ctr"/>
                </a:tc>
                <a:tc>
                  <a:txBody>
                    <a:bodyPr/>
                    <a:lstStyle/>
                    <a:p>
                      <a:pPr algn="l" fontAlgn="ctr"/>
                      <a:r>
                        <a:rPr lang="ru-RU" sz="900" u="none" strike="noStrike">
                          <a:effectLst/>
                        </a:rPr>
                        <a:t>Муниципальная программа «Культура»</a:t>
                      </a:r>
                      <a:endParaRPr lang="ru-RU" sz="900" b="1"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4257660241"/>
                  </a:ext>
                </a:extLst>
              </a:tr>
              <a:tr h="94423">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ctr"/>
                      <a:r>
                        <a:rPr lang="ru-RU" sz="900" u="none" strike="noStrike">
                          <a:effectLst/>
                        </a:rPr>
                        <a:t>Подпрограмма VI «Развитие образования в сфере культуры Московской области»</a:t>
                      </a:r>
                      <a:endParaRPr lang="ru-RU" sz="900" b="1"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65399727"/>
                  </a:ext>
                </a:extLst>
              </a:tr>
              <a:tr h="186711">
                <a:tc>
                  <a:txBody>
                    <a:bodyPr/>
                    <a:lstStyle/>
                    <a:p>
                      <a:pPr algn="ctr" fontAlgn="ctr"/>
                      <a:r>
                        <a:rPr lang="ru-RU" sz="900" u="none" strike="noStrike">
                          <a:effectLst/>
                        </a:rPr>
                        <a:t>2.1.</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детей в возрасте от 5 до 18 лет, охваченных дополнительным образованием сферы культуры</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330615211"/>
                  </a:ext>
                </a:extLst>
              </a:tr>
              <a:tr h="186711">
                <a:tc>
                  <a:txBody>
                    <a:bodyPr/>
                    <a:lstStyle/>
                    <a:p>
                      <a:pPr algn="ctr" fontAlgn="ctr"/>
                      <a:r>
                        <a:rPr lang="ru-RU" sz="900" u="none" strike="noStrike">
                          <a:effectLst/>
                        </a:rPr>
                        <a:t>2.2.</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детей в возрасте от 7 до 15 лет, обучающихся по предпрофессиональным программам в области искусств</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1,84</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2,07</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2,44</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2,56</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2,69</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2,82</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2742277172"/>
                  </a:ext>
                </a:extLst>
              </a:tr>
              <a:tr h="278999">
                <a:tc>
                  <a:txBody>
                    <a:bodyPr/>
                    <a:lstStyle/>
                    <a:p>
                      <a:pPr algn="ctr" fontAlgn="ctr"/>
                      <a:r>
                        <a:rPr lang="ru-RU" sz="900" u="none" strike="noStrike">
                          <a:effectLst/>
                        </a:rPr>
                        <a:t>2.3.</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Отношение среднемесячной заработной платы педагогических работников организаций дополнительного образования детей к среднемесячной заработной плате учителей в Московской области в сфере культуры</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797299428"/>
                  </a:ext>
                </a:extLst>
              </a:tr>
              <a:tr h="278999">
                <a:tc>
                  <a:txBody>
                    <a:bodyPr/>
                    <a:lstStyle/>
                    <a:p>
                      <a:pPr algn="ctr" fontAlgn="ctr"/>
                      <a:r>
                        <a:rPr lang="ru-RU" sz="900" u="none" strike="noStrike">
                          <a:effectLst/>
                        </a:rPr>
                        <a:t>2.4.</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dirty="0">
                          <a:effectLst/>
                        </a:rPr>
                        <a:t>Доля детей, ставших победителями и призерами всероссийских и международных мероприятий</a:t>
                      </a:r>
                      <a:endParaRPr lang="ru-RU" sz="900" b="0" i="0" u="none" strike="noStrike" dirty="0">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13</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14</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16</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17</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18</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2858981318"/>
                  </a:ext>
                </a:extLst>
              </a:tr>
              <a:tr h="94423">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Подпрограмма VII «Развитие архивного дела в Московской области»</a:t>
                      </a:r>
                      <a:endParaRPr lang="ru-RU" sz="900" b="1"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516205759"/>
                  </a:ext>
                </a:extLst>
              </a:tr>
              <a:tr h="278999">
                <a:tc>
                  <a:txBody>
                    <a:bodyPr/>
                    <a:lstStyle/>
                    <a:p>
                      <a:pPr algn="ctr" fontAlgn="ctr"/>
                      <a:r>
                        <a:rPr lang="ru-RU" sz="900" u="none" strike="noStrike">
                          <a:effectLst/>
                        </a:rPr>
                        <a:t>2.1.</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архивных документов, хранящихся в муниципальном архиве в нормативных условиях, обеспечивающих их постоянное (вечное) и долговременное хранение, в общем количестве документов в муниципальном архиве</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488789135"/>
                  </a:ext>
                </a:extLst>
              </a:tr>
              <a:tr h="278999">
                <a:tc>
                  <a:txBody>
                    <a:bodyPr/>
                    <a:lstStyle/>
                    <a:p>
                      <a:pPr algn="ctr" fontAlgn="ctr"/>
                      <a:r>
                        <a:rPr lang="ru-RU" sz="900" u="none" strike="noStrike">
                          <a:effectLst/>
                        </a:rPr>
                        <a:t>2.2.</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архивных фондов муниципального архива, внесенных в общеотраслевую базу данных "Архивный фонд", от общего количества архивных фондов, хранящихся в муниципальном архиве</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3170727529"/>
                  </a:ext>
                </a:extLst>
              </a:tr>
              <a:tr h="278999">
                <a:tc>
                  <a:txBody>
                    <a:bodyPr/>
                    <a:lstStyle/>
                    <a:p>
                      <a:pPr algn="ctr" fontAlgn="ctr"/>
                      <a:r>
                        <a:rPr lang="ru-RU" sz="900" u="none" strike="noStrike">
                          <a:effectLst/>
                        </a:rPr>
                        <a:t>2.3.</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Количество помещений, выделенных для хранения архивных документов, относящихся к собственности Московской области, на которых проведены работы по капитальному (текущему) ремонту и техническому переоснащению</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единица</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2454021192"/>
                  </a:ext>
                </a:extLst>
              </a:tr>
              <a:tr h="555863">
                <a:tc>
                  <a:txBody>
                    <a:bodyPr/>
                    <a:lstStyle/>
                    <a:p>
                      <a:pPr algn="ctr" fontAlgn="ctr"/>
                      <a:r>
                        <a:rPr lang="ru-RU" sz="900" u="none" strike="noStrike">
                          <a:effectLst/>
                        </a:rPr>
                        <a:t>2.4.</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субвенции бюджету муниципального образования Московской области на обеспечение переданных государственных полномочий по временному хранению, комплектованию, учету и использованию архивных документов, относящихся к собственности Московской области и временно хранящихся в муниципальном архиве, освоенная бюджетом муниципального образования Московской области, в общей сумме указанной субвенции</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3650424501"/>
                  </a:ext>
                </a:extLst>
              </a:tr>
              <a:tr h="278999">
                <a:tc>
                  <a:txBody>
                    <a:bodyPr/>
                    <a:lstStyle/>
                    <a:p>
                      <a:pPr algn="ctr" fontAlgn="ctr"/>
                      <a:r>
                        <a:rPr lang="ru-RU" sz="900" u="none" strike="noStrike">
                          <a:effectLst/>
                        </a:rPr>
                        <a:t>2.5.</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t"/>
                      <a:r>
                        <a:rPr lang="ru-RU" sz="900" u="none" strike="noStrike">
                          <a:effectLst/>
                        </a:rPr>
                        <a:t>Доля архивных документов, переведенных в электронно-цифровую форму, от общего количества документов, находящихся на хранении в муниципальном архиве муниципального образования</a:t>
                      </a:r>
                      <a:endParaRPr lang="ru-RU" sz="900" b="0" i="0" u="none" strike="noStrike">
                        <a:solidFill>
                          <a:srgbClr val="000000"/>
                        </a:solidFill>
                        <a:effectLst/>
                        <a:latin typeface="Arial" panose="020B0604020202020204" pitchFamily="34" charset="0"/>
                      </a:endParaRPr>
                    </a:p>
                  </a:txBody>
                  <a:tcPr marL="2821" marR="2821" marT="2821" marB="0"/>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3,9</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4,5</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4,8</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3098985535"/>
                  </a:ext>
                </a:extLst>
              </a:tr>
              <a:tr h="94423">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ctr"/>
                      <a:r>
                        <a:rPr lang="ru-RU" sz="900" u="none" strike="noStrike">
                          <a:effectLst/>
                        </a:rPr>
                        <a:t>Подпрограмма </a:t>
                      </a:r>
                      <a:r>
                        <a:rPr lang="en-US" sz="900" u="none" strike="noStrike">
                          <a:effectLst/>
                        </a:rPr>
                        <a:t>VIII «</a:t>
                      </a:r>
                      <a:r>
                        <a:rPr lang="ru-RU" sz="900" u="none" strike="noStrike">
                          <a:effectLst/>
                        </a:rPr>
                        <a:t>Обеспечивающая подпрограмма»</a:t>
                      </a:r>
                      <a:endParaRPr lang="ru-RU" sz="900" b="1"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894082341"/>
                  </a:ext>
                </a:extLst>
              </a:tr>
              <a:tr h="278999">
                <a:tc>
                  <a:txBody>
                    <a:bodyPr/>
                    <a:lstStyle/>
                    <a:p>
                      <a:pPr algn="ctr" fontAlgn="ctr"/>
                      <a:r>
                        <a:rPr lang="ru-RU" sz="900" u="none" strike="noStrike">
                          <a:effectLst/>
                        </a:rPr>
                        <a:t>2.1.</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l" fontAlgn="ctr"/>
                      <a:r>
                        <a:rPr lang="ru-RU" sz="900" u="none" strike="noStrike">
                          <a:effectLst/>
                        </a:rPr>
                        <a:t>Уровень численности участников культурно-досуговых мероприятий</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102</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103</a:t>
                      </a:r>
                      <a:endParaRPr lang="ru-RU" sz="900" b="0" i="0" u="none" strike="noStrike">
                        <a:solidFill>
                          <a:srgbClr val="000000"/>
                        </a:solidFill>
                        <a:effectLst/>
                        <a:latin typeface="Arial" panose="020B0604020202020204" pitchFamily="34" charset="0"/>
                      </a:endParaRPr>
                    </a:p>
                  </a:txBody>
                  <a:tcPr marL="2821" marR="2821" marT="2821" marB="0" anchor="ctr"/>
                </a:tc>
                <a:tc>
                  <a:txBody>
                    <a:bodyPr/>
                    <a:lstStyle/>
                    <a:p>
                      <a:pPr algn="ctr" fontAlgn="ctr"/>
                      <a:r>
                        <a:rPr lang="ru-RU" sz="900" u="none" strike="noStrike">
                          <a:effectLst/>
                        </a:rPr>
                        <a:t>104</a:t>
                      </a:r>
                      <a:endParaRPr lang="ru-RU" sz="900" b="0" i="0" u="none" strike="noStrike">
                        <a:solidFill>
                          <a:srgbClr val="000000"/>
                        </a:solidFill>
                        <a:effectLst/>
                        <a:latin typeface="Calibri" panose="020F0502020204030204" pitchFamily="34" charset="0"/>
                      </a:endParaRPr>
                    </a:p>
                  </a:txBody>
                  <a:tcPr marL="2821" marR="2821" marT="2821" marB="0" anchor="ctr"/>
                </a:tc>
                <a:tc>
                  <a:txBody>
                    <a:bodyPr/>
                    <a:lstStyle/>
                    <a:p>
                      <a:pPr algn="ctr" fontAlgn="ctr"/>
                      <a:r>
                        <a:rPr lang="ru-RU" sz="900" u="none" strike="noStrike" dirty="0">
                          <a:effectLst/>
                        </a:rPr>
                        <a:t>105</a:t>
                      </a:r>
                      <a:endParaRPr lang="ru-RU" sz="900" b="0" i="0" u="none" strike="noStrike" dirty="0">
                        <a:solidFill>
                          <a:srgbClr val="000000"/>
                        </a:solidFill>
                        <a:effectLst/>
                        <a:latin typeface="Calibri" panose="020F0502020204030204" pitchFamily="34" charset="0"/>
                      </a:endParaRPr>
                    </a:p>
                  </a:txBody>
                  <a:tcPr marL="2821" marR="2821" marT="2821" marB="0" anchor="ctr"/>
                </a:tc>
                <a:extLst>
                  <a:ext uri="{0D108BD9-81ED-4DB2-BD59-A6C34878D82A}">
                    <a16:rowId xmlns:a16="http://schemas.microsoft.com/office/drawing/2014/main" val="1008654005"/>
                  </a:ext>
                </a:extLst>
              </a:tr>
            </a:tbl>
          </a:graphicData>
        </a:graphic>
      </p:graphicFrame>
    </p:spTree>
    <p:extLst>
      <p:ext uri="{BB962C8B-B14F-4D97-AF65-F5344CB8AC3E}">
        <p14:creationId xmlns:p14="http://schemas.microsoft.com/office/powerpoint/2010/main" val="1412688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39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88B39687-848F-49B8-893F-1E327ADFA575}"/>
              </a:ext>
            </a:extLst>
          </p:cNvPr>
          <p:cNvGraphicFramePr>
            <a:graphicFrameLocks noGrp="1"/>
          </p:cNvGraphicFramePr>
          <p:nvPr>
            <p:ph idx="1"/>
            <p:extLst>
              <p:ext uri="{D42A27DB-BD31-4B8C-83A1-F6EECF244321}">
                <p14:modId xmlns:p14="http://schemas.microsoft.com/office/powerpoint/2010/main" val="2777397792"/>
              </p:ext>
            </p:extLst>
          </p:nvPr>
        </p:nvGraphicFramePr>
        <p:xfrm>
          <a:off x="298764" y="1086416"/>
          <a:ext cx="11464570" cy="5133315"/>
        </p:xfrm>
        <a:graphic>
          <a:graphicData uri="http://schemas.openxmlformats.org/drawingml/2006/table">
            <a:tbl>
              <a:tblPr>
                <a:tableStyleId>{5C22544A-7EE6-4342-B048-85BDC9FD1C3A}</a:tableStyleId>
              </a:tblPr>
              <a:tblGrid>
                <a:gridCol w="546452">
                  <a:extLst>
                    <a:ext uri="{9D8B030D-6E8A-4147-A177-3AD203B41FA5}">
                      <a16:colId xmlns:a16="http://schemas.microsoft.com/office/drawing/2014/main" val="648194120"/>
                    </a:ext>
                  </a:extLst>
                </a:gridCol>
                <a:gridCol w="2961772">
                  <a:extLst>
                    <a:ext uri="{9D8B030D-6E8A-4147-A177-3AD203B41FA5}">
                      <a16:colId xmlns:a16="http://schemas.microsoft.com/office/drawing/2014/main" val="1619295507"/>
                    </a:ext>
                  </a:extLst>
                </a:gridCol>
                <a:gridCol w="1114762">
                  <a:extLst>
                    <a:ext uri="{9D8B030D-6E8A-4147-A177-3AD203B41FA5}">
                      <a16:colId xmlns:a16="http://schemas.microsoft.com/office/drawing/2014/main" val="1012098210"/>
                    </a:ext>
                  </a:extLst>
                </a:gridCol>
                <a:gridCol w="939898">
                  <a:extLst>
                    <a:ext uri="{9D8B030D-6E8A-4147-A177-3AD203B41FA5}">
                      <a16:colId xmlns:a16="http://schemas.microsoft.com/office/drawing/2014/main" val="3394679960"/>
                    </a:ext>
                  </a:extLst>
                </a:gridCol>
                <a:gridCol w="939898">
                  <a:extLst>
                    <a:ext uri="{9D8B030D-6E8A-4147-A177-3AD203B41FA5}">
                      <a16:colId xmlns:a16="http://schemas.microsoft.com/office/drawing/2014/main" val="3817410491"/>
                    </a:ext>
                  </a:extLst>
                </a:gridCol>
                <a:gridCol w="983614">
                  <a:extLst>
                    <a:ext uri="{9D8B030D-6E8A-4147-A177-3AD203B41FA5}">
                      <a16:colId xmlns:a16="http://schemas.microsoft.com/office/drawing/2014/main" val="3715546514"/>
                    </a:ext>
                  </a:extLst>
                </a:gridCol>
                <a:gridCol w="961757">
                  <a:extLst>
                    <a:ext uri="{9D8B030D-6E8A-4147-A177-3AD203B41FA5}">
                      <a16:colId xmlns:a16="http://schemas.microsoft.com/office/drawing/2014/main" val="698281443"/>
                    </a:ext>
                  </a:extLst>
                </a:gridCol>
                <a:gridCol w="1060117">
                  <a:extLst>
                    <a:ext uri="{9D8B030D-6E8A-4147-A177-3AD203B41FA5}">
                      <a16:colId xmlns:a16="http://schemas.microsoft.com/office/drawing/2014/main" val="1204849311"/>
                    </a:ext>
                  </a:extLst>
                </a:gridCol>
                <a:gridCol w="961757">
                  <a:extLst>
                    <a:ext uri="{9D8B030D-6E8A-4147-A177-3AD203B41FA5}">
                      <a16:colId xmlns:a16="http://schemas.microsoft.com/office/drawing/2014/main" val="4103820637"/>
                    </a:ext>
                  </a:extLst>
                </a:gridCol>
                <a:gridCol w="994543">
                  <a:extLst>
                    <a:ext uri="{9D8B030D-6E8A-4147-A177-3AD203B41FA5}">
                      <a16:colId xmlns:a16="http://schemas.microsoft.com/office/drawing/2014/main" val="1678351883"/>
                    </a:ext>
                  </a:extLst>
                </a:gridCol>
              </a:tblGrid>
              <a:tr h="568942">
                <a:tc>
                  <a:txBody>
                    <a:bodyPr/>
                    <a:lstStyle/>
                    <a:p>
                      <a:pPr algn="ctr" fontAlgn="ctr"/>
                      <a:r>
                        <a:rPr lang="ru-RU" sz="1200" u="none" strike="noStrike">
                          <a:effectLst/>
                        </a:rPr>
                        <a:t>№ п/п</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Наименование муниципальной программы/подпрограммы/показателя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Тип 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Достигнутое 2020 года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200" u="none" strike="noStrike" dirty="0">
                          <a:effectLst/>
                        </a:rPr>
                        <a:t>П</a:t>
                      </a:r>
                      <a:r>
                        <a:rPr lang="ru-RU" sz="1200" u="none" strike="noStrike" dirty="0">
                          <a:effectLst/>
                        </a:rPr>
                        <a:t>л</a:t>
                      </a:r>
                      <a:r>
                        <a:rPr lang="en-US" sz="1200" u="none" strike="noStrike" dirty="0">
                          <a:effectLst/>
                        </a:rPr>
                        <a:t>а</a:t>
                      </a:r>
                      <a:r>
                        <a:rPr lang="ru-RU" sz="1200" u="none" strike="noStrike" dirty="0">
                          <a:effectLst/>
                        </a:rPr>
                        <a:t>н 2021 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2022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2023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2024 год</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225348422"/>
                  </a:ext>
                </a:extLst>
              </a:tr>
              <a:tr h="297311">
                <a:tc>
                  <a:txBody>
                    <a:bodyPr/>
                    <a:lstStyle/>
                    <a:p>
                      <a:pPr algn="ctr" fontAlgn="ctr"/>
                      <a:r>
                        <a:rPr lang="ru-RU" sz="1200" u="none" strike="noStrike">
                          <a:effectLst/>
                        </a:rPr>
                        <a:t>2</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Муниципальная программа «Культура»</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658106994"/>
                  </a:ext>
                </a:extLst>
              </a:tr>
              <a:tr h="568942">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Подпрограмма IX «Развитие парков культуры и отдыха»</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094204836"/>
                  </a:ext>
                </a:extLst>
              </a:tr>
              <a:tr h="853412">
                <a:tc>
                  <a:txBody>
                    <a:bodyPr/>
                    <a:lstStyle/>
                    <a:p>
                      <a:pPr algn="ctr" fontAlgn="ctr"/>
                      <a:r>
                        <a:rPr lang="ru-RU" sz="1200" u="none" strike="noStrike">
                          <a:effectLst/>
                        </a:rPr>
                        <a:t>2.1.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Количество созданных и благоустроенных парков культуры и отдыха на территории Московской области</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 показатель</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Единица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4</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441755173"/>
                  </a:ext>
                </a:extLst>
              </a:tr>
              <a:tr h="853412">
                <a:tc>
                  <a:txBody>
                    <a:bodyPr/>
                    <a:lstStyle/>
                    <a:p>
                      <a:pPr algn="ctr" fontAlgn="ctr"/>
                      <a:r>
                        <a:rPr lang="ru-RU" sz="1200" u="none" strike="noStrike">
                          <a:effectLst/>
                        </a:rPr>
                        <a:t>2.2.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Увеличение числа посетителей парков культуры и отдыха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Показатель муниципальной программы</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110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115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120</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125</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04407754"/>
                  </a:ext>
                </a:extLst>
              </a:tr>
              <a:tr h="853412">
                <a:tc>
                  <a:txBody>
                    <a:bodyPr/>
                    <a:lstStyle/>
                    <a:p>
                      <a:pPr algn="ctr" fontAlgn="ctr"/>
                      <a:r>
                        <a:rPr lang="ru-RU" sz="1200" u="none" strike="noStrike">
                          <a:effectLst/>
                        </a:rPr>
                        <a:t>2.3.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Соответствие нормативу обеспеченности парками культуры и отдыха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Показатель муниципальной программы</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787964239"/>
                  </a:ext>
                </a:extLst>
              </a:tr>
              <a:tr h="568942">
                <a:tc>
                  <a:txBody>
                    <a:bodyPr/>
                    <a:lstStyle/>
                    <a:p>
                      <a:pPr algn="ctr" fontAlgn="ctr"/>
                      <a:r>
                        <a:rPr lang="ru-RU" sz="1200" u="none" strike="noStrike">
                          <a:effectLst/>
                        </a:rPr>
                        <a:t>2.4.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Количество установленных детских игровых площадок в парках культуры и отдыха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 показатель</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0</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890671800"/>
                  </a:ext>
                </a:extLst>
              </a:tr>
              <a:tr h="568942">
                <a:tc>
                  <a:txBody>
                    <a:bodyPr/>
                    <a:lstStyle/>
                    <a:p>
                      <a:pPr algn="ctr" fontAlgn="ctr"/>
                      <a:r>
                        <a:rPr lang="ru-RU" sz="1200" u="none" strike="noStrike">
                          <a:effectLst/>
                        </a:rPr>
                        <a:t>2.5.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Соответствие парков культуры и отдыха региональному парковому стандарту</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Рейтинг-50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75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95,5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100</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dirty="0">
                          <a:effectLst/>
                        </a:rPr>
                        <a:t>100</a:t>
                      </a:r>
                      <a:endParaRPr lang="ru-RU" sz="120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250328193"/>
                  </a:ext>
                </a:extLst>
              </a:tr>
            </a:tbl>
          </a:graphicData>
        </a:graphic>
      </p:graphicFrame>
    </p:spTree>
    <p:extLst>
      <p:ext uri="{BB962C8B-B14F-4D97-AF65-F5344CB8AC3E}">
        <p14:creationId xmlns:p14="http://schemas.microsoft.com/office/powerpoint/2010/main" val="26640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162560"/>
            <a:ext cx="10058400" cy="579120"/>
          </a:xfrm>
        </p:spPr>
        <p:txBody>
          <a:bodyPr>
            <a:normAutofit/>
          </a:bodyPr>
          <a:lstStyle/>
          <a:p>
            <a:pPr algn="ctr"/>
            <a:r>
              <a:rPr lang="ru-RU" sz="2400" dirty="0">
                <a:latin typeface="Century Gothic" panose="020B0502020202020204" pitchFamily="34" charset="0"/>
              </a:rPr>
              <a:t>Основные понятия, используемые в бюджетном процессе</a:t>
            </a:r>
          </a:p>
        </p:txBody>
      </p:sp>
      <p:sp>
        <p:nvSpPr>
          <p:cNvPr id="3" name="Объект 2">
            <a:extLst>
              <a:ext uri="{FF2B5EF4-FFF2-40B4-BE49-F238E27FC236}">
                <a16:creationId xmlns:a16="http://schemas.microsoft.com/office/drawing/2014/main" id="{D2006B93-810D-4B3E-8BC9-2F1E96517506}"/>
              </a:ext>
            </a:extLst>
          </p:cNvPr>
          <p:cNvSpPr>
            <a:spLocks noGrp="1"/>
          </p:cNvSpPr>
          <p:nvPr>
            <p:ph idx="1"/>
          </p:nvPr>
        </p:nvSpPr>
        <p:spPr>
          <a:xfrm>
            <a:off x="259080" y="822960"/>
            <a:ext cx="11673840" cy="5759032"/>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40000" lnSpcReduction="20000"/>
          </a:bodyPr>
          <a:lstStyle/>
          <a:p>
            <a:pPr>
              <a:lnSpc>
                <a:spcPct val="120000"/>
              </a:lnSpc>
              <a:spcBef>
                <a:spcPts val="600"/>
              </a:spcBef>
            </a:pPr>
            <a:r>
              <a:rPr lang="ru-RU" b="1" dirty="0"/>
              <a:t>Бюджет</a:t>
            </a:r>
            <a:r>
              <a:rPr lang="ru-RU" dirty="0"/>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nSpc>
                <a:spcPct val="120000"/>
              </a:lnSpc>
              <a:spcBef>
                <a:spcPts val="600"/>
              </a:spcBef>
            </a:pPr>
            <a:r>
              <a:rPr lang="ru-RU" b="1" dirty="0"/>
              <a:t>Бюджетная система</a:t>
            </a:r>
            <a:r>
              <a:rPr lang="ru-RU" dirty="0"/>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nSpc>
                <a:spcPct val="120000"/>
              </a:lnSpc>
              <a:spcBef>
                <a:spcPts val="600"/>
              </a:spcBef>
            </a:pPr>
            <a:r>
              <a:rPr lang="ru-RU" b="1" dirty="0"/>
              <a:t>Текущий финансовый год</a:t>
            </a:r>
            <a:r>
              <a:rPr lang="ru-RU" dirty="0"/>
              <a:t> - год, в котором осуществляется исполнение бюджета, составление и рассмотрение проекта бюджета на очередной финансовый год и плановый период</a:t>
            </a:r>
          </a:p>
          <a:p>
            <a:pPr>
              <a:lnSpc>
                <a:spcPct val="120000"/>
              </a:lnSpc>
              <a:spcBef>
                <a:spcPts val="600"/>
              </a:spcBef>
            </a:pPr>
            <a:r>
              <a:rPr lang="ru-RU" b="1" dirty="0"/>
              <a:t>Очередной финансовый год </a:t>
            </a:r>
            <a:r>
              <a:rPr lang="ru-RU" dirty="0"/>
              <a:t>- год, следующий за текущим финансовым годом</a:t>
            </a:r>
          </a:p>
          <a:p>
            <a:pPr>
              <a:lnSpc>
                <a:spcPct val="120000"/>
              </a:lnSpc>
              <a:spcBef>
                <a:spcPts val="600"/>
              </a:spcBef>
            </a:pPr>
            <a:r>
              <a:rPr lang="ru-RU" b="1" dirty="0"/>
              <a:t>Плановый период </a:t>
            </a:r>
            <a:r>
              <a:rPr lang="ru-RU" dirty="0"/>
              <a:t>- два финансовых года, следующие за очередным финансовым годом</a:t>
            </a:r>
          </a:p>
          <a:p>
            <a:pPr>
              <a:lnSpc>
                <a:spcPct val="120000"/>
              </a:lnSpc>
              <a:spcBef>
                <a:spcPts val="600"/>
              </a:spcBef>
            </a:pPr>
            <a:r>
              <a:rPr lang="ru-RU" b="1" dirty="0"/>
              <a:t>Отчетный финансовый год</a:t>
            </a:r>
            <a:r>
              <a:rPr lang="ru-RU" dirty="0"/>
              <a:t> - год, предшествующий текущему финансовому году</a:t>
            </a:r>
          </a:p>
          <a:p>
            <a:pPr>
              <a:lnSpc>
                <a:spcPct val="120000"/>
              </a:lnSpc>
              <a:spcBef>
                <a:spcPts val="600"/>
              </a:spcBef>
            </a:pPr>
            <a:r>
              <a:rPr lang="ru-RU" b="1" dirty="0"/>
              <a:t>Доходы бюджета </a:t>
            </a:r>
            <a:r>
              <a:rPr lang="ru-RU" dirty="0"/>
              <a:t>- поступающие в бюджет денежные средства</a:t>
            </a:r>
          </a:p>
          <a:p>
            <a:pPr>
              <a:lnSpc>
                <a:spcPct val="120000"/>
              </a:lnSpc>
              <a:spcBef>
                <a:spcPts val="600"/>
              </a:spcBef>
            </a:pPr>
            <a:r>
              <a:rPr lang="ru-RU" b="1" dirty="0"/>
              <a:t>Расходы бюджета </a:t>
            </a:r>
            <a:r>
              <a:rPr lang="ru-RU" dirty="0"/>
              <a:t>- выплачиваемые из бюджета денежные средства</a:t>
            </a:r>
          </a:p>
          <a:p>
            <a:pPr>
              <a:lnSpc>
                <a:spcPct val="120000"/>
              </a:lnSpc>
              <a:spcBef>
                <a:spcPts val="600"/>
              </a:spcBef>
            </a:pPr>
            <a:r>
              <a:rPr lang="ru-RU" b="1" dirty="0"/>
              <a:t>Дефицит бюджета </a:t>
            </a:r>
            <a:r>
              <a:rPr lang="ru-RU" dirty="0"/>
              <a:t>- превышение расходов бюджета над его доходами</a:t>
            </a:r>
          </a:p>
          <a:p>
            <a:pPr>
              <a:lnSpc>
                <a:spcPct val="120000"/>
              </a:lnSpc>
              <a:spcBef>
                <a:spcPts val="600"/>
              </a:spcBef>
            </a:pPr>
            <a:r>
              <a:rPr lang="ru-RU" b="1" dirty="0"/>
              <a:t>Профицит бюджета </a:t>
            </a:r>
            <a:r>
              <a:rPr lang="ru-RU" dirty="0"/>
              <a:t>- превышение доходов бюджета над его расходами</a:t>
            </a:r>
          </a:p>
          <a:p>
            <a:pPr>
              <a:lnSpc>
                <a:spcPct val="120000"/>
              </a:lnSpc>
              <a:spcBef>
                <a:spcPts val="600"/>
              </a:spcBef>
            </a:pPr>
            <a:r>
              <a:rPr lang="ru-RU" b="1" dirty="0"/>
              <a:t>Сводная бюджетная роспись </a:t>
            </a:r>
            <a:r>
              <a:rPr lang="ru-RU" dirty="0"/>
              <a:t>- документ,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a:t>
            </a:r>
          </a:p>
          <a:p>
            <a:pPr>
              <a:lnSpc>
                <a:spcPct val="120000"/>
              </a:lnSpc>
              <a:spcBef>
                <a:spcPts val="600"/>
              </a:spcBef>
            </a:pPr>
            <a:r>
              <a:rPr lang="ru-RU" b="1" dirty="0"/>
              <a:t>Бюджетная роспись </a:t>
            </a:r>
            <a:r>
              <a:rPr lang="ru-RU" dirty="0"/>
              <a:t>- документ, который составляется и ведется главным распорядителем бюджетных средств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a:lnSpc>
                <a:spcPct val="120000"/>
              </a:lnSpc>
              <a:spcBef>
                <a:spcPts val="600"/>
              </a:spcBef>
            </a:pPr>
            <a:r>
              <a:rPr lang="ru-RU" b="1" dirty="0"/>
              <a:t>Бюджетные ассигнования </a:t>
            </a:r>
            <a:r>
              <a:rPr lang="ru-RU" dirty="0"/>
              <a:t>- предельные объемы денежных средств, предусмотренные в соответствующем финансовом году для исполнения бюджетных обязательств </a:t>
            </a:r>
          </a:p>
          <a:p>
            <a:pPr>
              <a:lnSpc>
                <a:spcPct val="120000"/>
              </a:lnSpc>
              <a:spcBef>
                <a:spcPts val="600"/>
              </a:spcBef>
            </a:pPr>
            <a:r>
              <a:rPr lang="ru-RU" b="1" dirty="0"/>
              <a:t>Бюджетные обязательства </a:t>
            </a:r>
            <a:r>
              <a:rPr lang="ru-RU" dirty="0"/>
              <a:t>– расходные обязательства, подлежащие исполнению в соответствующем финансовом году</a:t>
            </a:r>
          </a:p>
          <a:p>
            <a:pPr>
              <a:lnSpc>
                <a:spcPct val="120000"/>
              </a:lnSpc>
              <a:spcBef>
                <a:spcPts val="600"/>
              </a:spcBef>
            </a:pPr>
            <a:r>
              <a:rPr lang="ru-RU" b="1" dirty="0"/>
              <a:t>Главный распорядитель бюджетных средств (ГРБС) </a:t>
            </a:r>
            <a:r>
              <a:rPr lang="ru-RU" dirty="0"/>
              <a:t>- орган местного самоуправления, орган местной администрации, указанный в ведомственной структуре расходов бюджета, имеющие право распределять бюджетные ассигнования и лимиты бюджетных обязательств между получателями бюджетных средств</a:t>
            </a:r>
          </a:p>
          <a:p>
            <a:pPr>
              <a:lnSpc>
                <a:spcPct val="120000"/>
              </a:lnSpc>
              <a:spcBef>
                <a:spcPts val="600"/>
              </a:spcBef>
            </a:pPr>
            <a:r>
              <a:rPr lang="ru-RU" b="1" dirty="0"/>
              <a:t>Получатель бюджетных средств - </a:t>
            </a:r>
            <a:r>
              <a:rPr lang="ru-RU" dirty="0"/>
              <a:t>орган местного самоуправления, орган местной администрации, находящееся в ведении главного распорядителя бюджетных средств казенное учреждение, имеющие право на принятие и исполнение бюджетных обязательств от имени публично-правового образования за счет средств соответствующего бюджета</a:t>
            </a:r>
          </a:p>
          <a:p>
            <a:pPr>
              <a:lnSpc>
                <a:spcPct val="120000"/>
              </a:lnSpc>
              <a:spcBef>
                <a:spcPts val="600"/>
              </a:spcBef>
            </a:pPr>
            <a:r>
              <a:rPr lang="ru-RU" b="1" dirty="0"/>
              <a:t>Остатки бюджетных средств на счете </a:t>
            </a:r>
            <a:r>
              <a:rPr lang="ru-RU" dirty="0"/>
              <a:t>- средства, сформированные за счет остатков средств, образовавшихся на начало года после завершения операций по принятым обязательствам прошедшего года и экономии в расходах в текущем году.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E5CE509D-A09E-4903-AC76-47B64A2A6D51}"/>
              </a:ext>
            </a:extLst>
          </p:cNvPr>
          <p:cNvSpPr>
            <a:spLocks noGrp="1"/>
          </p:cNvSpPr>
          <p:nvPr>
            <p:ph type="sldNum" sz="quarter" idx="12"/>
          </p:nvPr>
        </p:nvSpPr>
        <p:spPr>
          <a:xfrm>
            <a:off x="9448800" y="6492875"/>
            <a:ext cx="2743200" cy="365125"/>
          </a:xfrm>
        </p:spPr>
        <p:txBody>
          <a:bodyPr vert="horz" lIns="91440" tIns="45720" rIns="91440" bIns="45720" rtlCol="0" anchor="b"/>
          <a:lstStyle/>
          <a:p>
            <a:fld id="{5C57661F-B2B1-4F5C-A5BA-3FA02C8F7456}" type="slidenum">
              <a:rPr lang="ru-RU"/>
              <a:pPr/>
              <a:t>4</a:t>
            </a:fld>
            <a:endParaRPr lang="ru-RU" dirty="0"/>
          </a:p>
        </p:txBody>
      </p:sp>
      <p:pic>
        <p:nvPicPr>
          <p:cNvPr id="5" name="Объект 6">
            <a:extLst>
              <a:ext uri="{FF2B5EF4-FFF2-40B4-BE49-F238E27FC236}">
                <a16:creationId xmlns:a16="http://schemas.microsoft.com/office/drawing/2014/main" id="{C11C47F6-C95E-4AE5-9E1C-C23E142585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3853811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4625694-2B9F-40A2-A015-80984BE42517}"/>
              </a:ext>
            </a:extLst>
          </p:cNvPr>
          <p:cNvGraphicFramePr>
            <a:graphicFrameLocks noGrp="1"/>
          </p:cNvGraphicFramePr>
          <p:nvPr>
            <p:ph idx="1"/>
            <p:extLst>
              <p:ext uri="{D42A27DB-BD31-4B8C-83A1-F6EECF244321}">
                <p14:modId xmlns:p14="http://schemas.microsoft.com/office/powerpoint/2010/main" val="2980111990"/>
              </p:ext>
            </p:extLst>
          </p:nvPr>
        </p:nvGraphicFramePr>
        <p:xfrm>
          <a:off x="244444" y="961434"/>
          <a:ext cx="11543167" cy="5530806"/>
        </p:xfrm>
        <a:graphic>
          <a:graphicData uri="http://schemas.openxmlformats.org/drawingml/2006/table">
            <a:tbl>
              <a:tblPr>
                <a:tableStyleId>{5C22544A-7EE6-4342-B048-85BDC9FD1C3A}</a:tableStyleId>
              </a:tblPr>
              <a:tblGrid>
                <a:gridCol w="550198">
                  <a:extLst>
                    <a:ext uri="{9D8B030D-6E8A-4147-A177-3AD203B41FA5}">
                      <a16:colId xmlns:a16="http://schemas.microsoft.com/office/drawing/2014/main" val="524993507"/>
                    </a:ext>
                  </a:extLst>
                </a:gridCol>
                <a:gridCol w="2982076">
                  <a:extLst>
                    <a:ext uri="{9D8B030D-6E8A-4147-A177-3AD203B41FA5}">
                      <a16:colId xmlns:a16="http://schemas.microsoft.com/office/drawing/2014/main" val="240409636"/>
                    </a:ext>
                  </a:extLst>
                </a:gridCol>
                <a:gridCol w="1122405">
                  <a:extLst>
                    <a:ext uri="{9D8B030D-6E8A-4147-A177-3AD203B41FA5}">
                      <a16:colId xmlns:a16="http://schemas.microsoft.com/office/drawing/2014/main" val="1002150722"/>
                    </a:ext>
                  </a:extLst>
                </a:gridCol>
                <a:gridCol w="946342">
                  <a:extLst>
                    <a:ext uri="{9D8B030D-6E8A-4147-A177-3AD203B41FA5}">
                      <a16:colId xmlns:a16="http://schemas.microsoft.com/office/drawing/2014/main" val="1558123203"/>
                    </a:ext>
                  </a:extLst>
                </a:gridCol>
                <a:gridCol w="946342">
                  <a:extLst>
                    <a:ext uri="{9D8B030D-6E8A-4147-A177-3AD203B41FA5}">
                      <a16:colId xmlns:a16="http://schemas.microsoft.com/office/drawing/2014/main" val="1330058079"/>
                    </a:ext>
                  </a:extLst>
                </a:gridCol>
                <a:gridCol w="990358">
                  <a:extLst>
                    <a:ext uri="{9D8B030D-6E8A-4147-A177-3AD203B41FA5}">
                      <a16:colId xmlns:a16="http://schemas.microsoft.com/office/drawing/2014/main" val="1050313964"/>
                    </a:ext>
                  </a:extLst>
                </a:gridCol>
                <a:gridCol w="968350">
                  <a:extLst>
                    <a:ext uri="{9D8B030D-6E8A-4147-A177-3AD203B41FA5}">
                      <a16:colId xmlns:a16="http://schemas.microsoft.com/office/drawing/2014/main" val="2525889287"/>
                    </a:ext>
                  </a:extLst>
                </a:gridCol>
                <a:gridCol w="1067385">
                  <a:extLst>
                    <a:ext uri="{9D8B030D-6E8A-4147-A177-3AD203B41FA5}">
                      <a16:colId xmlns:a16="http://schemas.microsoft.com/office/drawing/2014/main" val="1257574033"/>
                    </a:ext>
                  </a:extLst>
                </a:gridCol>
                <a:gridCol w="968350">
                  <a:extLst>
                    <a:ext uri="{9D8B030D-6E8A-4147-A177-3AD203B41FA5}">
                      <a16:colId xmlns:a16="http://schemas.microsoft.com/office/drawing/2014/main" val="3895982599"/>
                    </a:ext>
                  </a:extLst>
                </a:gridCol>
                <a:gridCol w="1001361">
                  <a:extLst>
                    <a:ext uri="{9D8B030D-6E8A-4147-A177-3AD203B41FA5}">
                      <a16:colId xmlns:a16="http://schemas.microsoft.com/office/drawing/2014/main" val="647516340"/>
                    </a:ext>
                  </a:extLst>
                </a:gridCol>
              </a:tblGrid>
              <a:tr h="252997">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dirty="0">
                          <a:effectLst/>
                        </a:rPr>
                        <a:t>Достигнутое </a:t>
                      </a:r>
                    </a:p>
                    <a:p>
                      <a:pPr algn="ctr" fontAlgn="ctr"/>
                      <a:r>
                        <a:rPr lang="ru-RU" sz="1000" u="none" strike="noStrike" dirty="0">
                          <a:effectLst/>
                        </a:rPr>
                        <a:t>2020 года</a:t>
                      </a:r>
                      <a:endParaRPr lang="ru-RU" sz="1000" b="0" i="0" u="none" strike="noStrike" dirty="0">
                        <a:solidFill>
                          <a:srgbClr val="000000"/>
                        </a:solidFill>
                        <a:effectLst/>
                        <a:latin typeface="Arial" panose="020B0604020202020204" pitchFamily="34" charset="0"/>
                      </a:endParaRPr>
                    </a:p>
                  </a:txBody>
                  <a:tcPr marL="4934" marR="4934" marT="4934"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4934" marR="4934" marT="4934" marB="0" anchor="ctr"/>
                </a:tc>
                <a:extLst>
                  <a:ext uri="{0D108BD9-81ED-4DB2-BD59-A6C34878D82A}">
                    <a16:rowId xmlns:a16="http://schemas.microsoft.com/office/drawing/2014/main" val="922562420"/>
                  </a:ext>
                </a:extLst>
              </a:tr>
              <a:tr h="128514">
                <a:tc>
                  <a:txBody>
                    <a:bodyPr/>
                    <a:lstStyle/>
                    <a:p>
                      <a:pPr algn="ctr" fontAlgn="ctr"/>
                      <a:r>
                        <a:rPr lang="ru-RU" sz="1000" u="none" strike="noStrike">
                          <a:effectLst/>
                        </a:rPr>
                        <a:t>3</a:t>
                      </a:r>
                      <a:endParaRPr lang="ru-RU" sz="1000" b="1"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Муниципальная программа «Образование»</a:t>
                      </a:r>
                      <a:endParaRPr lang="ru-RU" sz="1000" b="1"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701561519"/>
                  </a:ext>
                </a:extLst>
              </a:tr>
              <a:tr h="128514">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Подпрограмма </a:t>
                      </a:r>
                      <a:r>
                        <a:rPr lang="en-US" sz="1000" u="none" strike="noStrike">
                          <a:effectLst/>
                        </a:rPr>
                        <a:t>I «</a:t>
                      </a:r>
                      <a:r>
                        <a:rPr lang="ru-RU" sz="1000" u="none" strike="noStrike">
                          <a:effectLst/>
                        </a:rPr>
                        <a:t>Дошкольное образование»</a:t>
                      </a:r>
                      <a:endParaRPr lang="ru-RU" sz="1000" b="1"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960742429"/>
                  </a:ext>
                </a:extLst>
              </a:tr>
              <a:tr h="750931">
                <a:tc>
                  <a:txBody>
                    <a:bodyPr/>
                    <a:lstStyle/>
                    <a:p>
                      <a:pPr algn="ctr" fontAlgn="ctr"/>
                      <a:r>
                        <a:rPr lang="ru-RU" sz="1000" u="none" strike="noStrike">
                          <a:effectLst/>
                        </a:rPr>
                        <a:t>3.1.</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dirty="0">
                          <a:effectLst/>
                        </a:rPr>
                        <a:t>Количество отремонтированных дошкольных образовательных организаций</a:t>
                      </a:r>
                      <a:endParaRPr lang="ru-RU" sz="1000" b="0" i="0" u="none" strike="noStrike" dirty="0">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Показатель к ежегодному обращению Губернатора Московской области</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Штук</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949064741"/>
                  </a:ext>
                </a:extLst>
              </a:tr>
              <a:tr h="626448">
                <a:tc>
                  <a:txBody>
                    <a:bodyPr/>
                    <a:lstStyle/>
                    <a:p>
                      <a:pPr algn="ctr" fontAlgn="ctr"/>
                      <a:r>
                        <a:rPr lang="ru-RU" sz="1000" u="none" strike="noStrike">
                          <a:effectLst/>
                        </a:rPr>
                        <a:t>3.2.</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Показатель к Указу Президента РФ</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114</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111,2</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110,7</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114</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108,1</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108,1</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3040761823"/>
                  </a:ext>
                </a:extLst>
              </a:tr>
              <a:tr h="252997">
                <a:tc>
                  <a:txBody>
                    <a:bodyPr/>
                    <a:lstStyle/>
                    <a:p>
                      <a:pPr algn="ctr" fontAlgn="ctr"/>
                      <a:r>
                        <a:rPr lang="ru-RU" sz="1000" u="none" strike="noStrike">
                          <a:effectLst/>
                        </a:rPr>
                        <a:t>3.3.</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2021 Доступность дошкольного образования для детей в возрасте от трех до семи лет</a:t>
                      </a:r>
                      <a:endParaRPr lang="ru-RU" sz="1000" b="0" i="0" u="none" strike="noStrike">
                        <a:solidFill>
                          <a:srgbClr val="2E2E2E"/>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Показатель к Указу Президента РФ</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851182658"/>
                  </a:ext>
                </a:extLst>
              </a:tr>
              <a:tr h="750931">
                <a:tc>
                  <a:txBody>
                    <a:bodyPr/>
                    <a:lstStyle/>
                    <a:p>
                      <a:pPr algn="ctr" fontAlgn="ctr"/>
                      <a:r>
                        <a:rPr lang="ru-RU" sz="1000" u="none" strike="noStrike">
                          <a:effectLst/>
                        </a:rPr>
                        <a:t>3.4.</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Создание дополнительных мест для детей в возрасте от 2 месяцев до 3 лет в образовательных организациях, реализующих образовательные программы дошкольного образования</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Приоритетный показатель Министерства образования Московской области</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Мест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68</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303670247"/>
                  </a:ext>
                </a:extLst>
              </a:tr>
              <a:tr h="252997">
                <a:tc>
                  <a:txBody>
                    <a:bodyPr/>
                    <a:lstStyle/>
                    <a:p>
                      <a:pPr algn="ctr" fontAlgn="ctr"/>
                      <a:r>
                        <a:rPr lang="ru-RU" sz="1000" u="none" strike="noStrike">
                          <a:effectLst/>
                        </a:rPr>
                        <a:t>3.5.</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Доступность дошкольного образования для детей в возрасте от полутора до трех лет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Показатель к соглашению с ФОИВ</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78,7</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2624508769"/>
                  </a:ext>
                </a:extLst>
              </a:tr>
              <a:tr h="1373349">
                <a:tc>
                  <a:txBody>
                    <a:bodyPr/>
                    <a:lstStyle/>
                    <a:p>
                      <a:pPr algn="ctr" fontAlgn="ctr"/>
                      <a:r>
                        <a:rPr lang="ru-RU" sz="1000" u="none" strike="noStrike">
                          <a:effectLst/>
                        </a:rPr>
                        <a:t>3.6.</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l" fontAlgn="ctr"/>
                      <a:r>
                        <a:rPr lang="ru-RU" sz="1000" u="none" strike="noStrike">
                          <a:effectLst/>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Показатель к соглашению с ФОИВ по федеральному проекту «Содействие занятости женщин – создание условий дошкольного образования для детей в возрасте до трех лет»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Мест</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15</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934" marR="4934" marT="4934"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934" marR="4934" marT="4934" marB="0" anchor="ctr"/>
                </a:tc>
                <a:tc>
                  <a:txBody>
                    <a:bodyPr/>
                    <a:lstStyle/>
                    <a:p>
                      <a:pPr algn="ctr" fontAlgn="ctr"/>
                      <a:r>
                        <a:rPr lang="ru-RU" sz="1000" u="none" strike="noStrike" dirty="0">
                          <a:effectLst/>
                        </a:rPr>
                        <a:t>0</a:t>
                      </a:r>
                      <a:endParaRPr lang="ru-RU" sz="1000" b="0" i="0" u="none" strike="noStrike" dirty="0">
                        <a:solidFill>
                          <a:srgbClr val="000000"/>
                        </a:solidFill>
                        <a:effectLst/>
                        <a:latin typeface="Calibri" panose="020F0502020204030204" pitchFamily="34" charset="0"/>
                      </a:endParaRPr>
                    </a:p>
                  </a:txBody>
                  <a:tcPr marL="4934" marR="4934" marT="4934" marB="0" anchor="ctr"/>
                </a:tc>
                <a:extLst>
                  <a:ext uri="{0D108BD9-81ED-4DB2-BD59-A6C34878D82A}">
                    <a16:rowId xmlns:a16="http://schemas.microsoft.com/office/drawing/2014/main" val="1038876432"/>
                  </a:ext>
                </a:extLst>
              </a:tr>
            </a:tbl>
          </a:graphicData>
        </a:graphic>
      </p:graphicFrame>
    </p:spTree>
    <p:extLst>
      <p:ext uri="{BB962C8B-B14F-4D97-AF65-F5344CB8AC3E}">
        <p14:creationId xmlns:p14="http://schemas.microsoft.com/office/powerpoint/2010/main" val="464713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1BCD7C4-4818-4B92-BB99-D4ED19211E9E}"/>
              </a:ext>
            </a:extLst>
          </p:cNvPr>
          <p:cNvGraphicFramePr>
            <a:graphicFrameLocks noGrp="1"/>
          </p:cNvGraphicFramePr>
          <p:nvPr>
            <p:ph idx="1"/>
            <p:extLst>
              <p:ext uri="{D42A27DB-BD31-4B8C-83A1-F6EECF244321}">
                <p14:modId xmlns:p14="http://schemas.microsoft.com/office/powerpoint/2010/main" val="3550397108"/>
              </p:ext>
            </p:extLst>
          </p:nvPr>
        </p:nvGraphicFramePr>
        <p:xfrm>
          <a:off x="271605" y="1032095"/>
          <a:ext cx="11525062" cy="5386812"/>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2238853873"/>
                    </a:ext>
                  </a:extLst>
                </a:gridCol>
                <a:gridCol w="2977400">
                  <a:extLst>
                    <a:ext uri="{9D8B030D-6E8A-4147-A177-3AD203B41FA5}">
                      <a16:colId xmlns:a16="http://schemas.microsoft.com/office/drawing/2014/main" val="219209169"/>
                    </a:ext>
                  </a:extLst>
                </a:gridCol>
                <a:gridCol w="1120644">
                  <a:extLst>
                    <a:ext uri="{9D8B030D-6E8A-4147-A177-3AD203B41FA5}">
                      <a16:colId xmlns:a16="http://schemas.microsoft.com/office/drawing/2014/main" val="1131063295"/>
                    </a:ext>
                  </a:extLst>
                </a:gridCol>
                <a:gridCol w="944858">
                  <a:extLst>
                    <a:ext uri="{9D8B030D-6E8A-4147-A177-3AD203B41FA5}">
                      <a16:colId xmlns:a16="http://schemas.microsoft.com/office/drawing/2014/main" val="2240582356"/>
                    </a:ext>
                  </a:extLst>
                </a:gridCol>
                <a:gridCol w="944858">
                  <a:extLst>
                    <a:ext uri="{9D8B030D-6E8A-4147-A177-3AD203B41FA5}">
                      <a16:colId xmlns:a16="http://schemas.microsoft.com/office/drawing/2014/main" val="2030058307"/>
                    </a:ext>
                  </a:extLst>
                </a:gridCol>
                <a:gridCol w="988803">
                  <a:extLst>
                    <a:ext uri="{9D8B030D-6E8A-4147-A177-3AD203B41FA5}">
                      <a16:colId xmlns:a16="http://schemas.microsoft.com/office/drawing/2014/main" val="3353148372"/>
                    </a:ext>
                  </a:extLst>
                </a:gridCol>
                <a:gridCol w="966831">
                  <a:extLst>
                    <a:ext uri="{9D8B030D-6E8A-4147-A177-3AD203B41FA5}">
                      <a16:colId xmlns:a16="http://schemas.microsoft.com/office/drawing/2014/main" val="1304292358"/>
                    </a:ext>
                  </a:extLst>
                </a:gridCol>
                <a:gridCol w="1065710">
                  <a:extLst>
                    <a:ext uri="{9D8B030D-6E8A-4147-A177-3AD203B41FA5}">
                      <a16:colId xmlns:a16="http://schemas.microsoft.com/office/drawing/2014/main" val="1294850126"/>
                    </a:ext>
                  </a:extLst>
                </a:gridCol>
                <a:gridCol w="966831">
                  <a:extLst>
                    <a:ext uri="{9D8B030D-6E8A-4147-A177-3AD203B41FA5}">
                      <a16:colId xmlns:a16="http://schemas.microsoft.com/office/drawing/2014/main" val="2134572207"/>
                    </a:ext>
                  </a:extLst>
                </a:gridCol>
                <a:gridCol w="999791">
                  <a:extLst>
                    <a:ext uri="{9D8B030D-6E8A-4147-A177-3AD203B41FA5}">
                      <a16:colId xmlns:a16="http://schemas.microsoft.com/office/drawing/2014/main" val="1640466939"/>
                    </a:ext>
                  </a:extLst>
                </a:gridCol>
              </a:tblGrid>
              <a:tr h="465677">
                <a:tc>
                  <a:txBody>
                    <a:bodyPr/>
                    <a:lstStyle/>
                    <a:p>
                      <a:pPr algn="ctr" fontAlgn="ctr"/>
                      <a:r>
                        <a:rPr lang="ru-RU" sz="1100" u="none" strike="noStrike">
                          <a:effectLst/>
                        </a:rPr>
                        <a:t>№ п/п</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Достигнутое 2020 года</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effectLst/>
                        </a:rPr>
                        <a:t>П</a:t>
                      </a:r>
                      <a:r>
                        <a:rPr lang="ru-RU" sz="1100" u="none" strike="noStrike" dirty="0">
                          <a:effectLst/>
                        </a:rPr>
                        <a:t>л</a:t>
                      </a:r>
                      <a:r>
                        <a:rPr lang="en-US" sz="1100" u="none" strike="noStrike" dirty="0">
                          <a:effectLst/>
                        </a:rPr>
                        <a:t>а</a:t>
                      </a:r>
                      <a:r>
                        <a:rPr lang="ru-RU" sz="1100" u="none" strike="noStrike" dirty="0">
                          <a:effectLst/>
                        </a:rPr>
                        <a:t>н 2021 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2022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2023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2024 год</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65503113"/>
                  </a:ext>
                </a:extLst>
              </a:tr>
              <a:tr h="243348">
                <a:tc>
                  <a:txBody>
                    <a:bodyPr/>
                    <a:lstStyle/>
                    <a:p>
                      <a:pPr algn="ctr" fontAlgn="ctr"/>
                      <a:r>
                        <a:rPr lang="ru-RU" sz="1100" u="none" strike="noStrike">
                          <a:effectLst/>
                        </a:rPr>
                        <a:t>3</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Муниципальная программа «Образование»</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08334559"/>
                  </a:ext>
                </a:extLst>
              </a:tr>
              <a:tr h="243348">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Подпрограмма </a:t>
                      </a:r>
                      <a:r>
                        <a:rPr lang="en-US" sz="1100" u="none" strike="noStrike">
                          <a:effectLst/>
                        </a:rPr>
                        <a:t>II «</a:t>
                      </a:r>
                      <a:r>
                        <a:rPr lang="ru-RU" sz="1100" u="none" strike="noStrike">
                          <a:effectLst/>
                        </a:rPr>
                        <a:t>Общее образование»</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352823323"/>
                  </a:ext>
                </a:extLst>
              </a:tr>
              <a:tr h="1164192">
                <a:tc>
                  <a:txBody>
                    <a:bodyPr/>
                    <a:lstStyle/>
                    <a:p>
                      <a:pPr algn="ctr" fontAlgn="ctr"/>
                      <a:r>
                        <a:rPr lang="ru-RU" sz="1100" u="none" strike="noStrike">
                          <a:effectLst/>
                        </a:rPr>
                        <a:t>3.1.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dirty="0">
                          <a:effectLst/>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Показатель к Указу Президента РФ</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117,1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110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106,3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110</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110</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171531124"/>
                  </a:ext>
                </a:extLst>
              </a:tr>
              <a:tr h="931353">
                <a:tc>
                  <a:txBody>
                    <a:bodyPr/>
                    <a:lstStyle/>
                    <a:p>
                      <a:pPr algn="ctr" fontAlgn="ctr"/>
                      <a:r>
                        <a:rPr lang="ru-RU" sz="1100" u="none" strike="noStrike">
                          <a:effectLst/>
                        </a:rPr>
                        <a:t>3.2.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выпускников текущего года, набравших 220 баллов и более по 3 предметам, к общему количеству выпускников текущего года, сдавших ЕГЭ по 3 и более предмета</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показатель</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42,49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49,7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49,7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49,7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49,7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49,7</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26897467"/>
                  </a:ext>
                </a:extLst>
              </a:tr>
              <a:tr h="698515">
                <a:tc>
                  <a:txBody>
                    <a:bodyPr/>
                    <a:lstStyle/>
                    <a:p>
                      <a:pPr algn="ctr" fontAlgn="ctr"/>
                      <a:r>
                        <a:rPr lang="ru-RU" sz="1100" u="none" strike="noStrike">
                          <a:effectLst/>
                        </a:rPr>
                        <a:t>3.3.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Количество отремонтированных общеобразовательных организаций,</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Штука</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0</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210855948"/>
                  </a:ext>
                </a:extLst>
              </a:tr>
              <a:tr h="1640379">
                <a:tc>
                  <a:txBody>
                    <a:bodyPr/>
                    <a:lstStyle/>
                    <a:p>
                      <a:pPr algn="ctr" fontAlgn="ctr"/>
                      <a:r>
                        <a:rPr lang="ru-RU" sz="1100" u="none" strike="noStrike">
                          <a:effectLst/>
                        </a:rPr>
                        <a:t>3.4.</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b"/>
                      <a:r>
                        <a:rPr lang="ru-RU" sz="1100" u="none" strike="noStrike">
                          <a:effectLst/>
                        </a:rPr>
                        <a:t>2021 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100" b="0" i="0" u="none" strike="noStrike">
                        <a:solidFill>
                          <a:srgbClr val="2E2E2E"/>
                        </a:solidFill>
                        <a:effectLst/>
                        <a:latin typeface="Arial" panose="020B0604020202020204" pitchFamily="34" charset="0"/>
                      </a:endParaRPr>
                    </a:p>
                  </a:txBody>
                  <a:tcPr marL="6562" marR="6562" marT="6562" marB="0" anchor="b"/>
                </a:tc>
                <a:tc>
                  <a:txBody>
                    <a:bodyPr/>
                    <a:lstStyle/>
                    <a:p>
                      <a:pPr algn="ctr" fontAlgn="ctr"/>
                      <a:r>
                        <a:rPr lang="ru-RU" sz="1100" u="none" strike="noStrike">
                          <a:effectLst/>
                        </a:rPr>
                        <a:t>отраслевой приоритетный показатель</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100</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effectLst/>
                        </a:rPr>
                        <a:t>100</a:t>
                      </a:r>
                      <a:endParaRPr lang="ru-RU" sz="110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9093746"/>
                  </a:ext>
                </a:extLst>
              </a:tr>
            </a:tbl>
          </a:graphicData>
        </a:graphic>
      </p:graphicFrame>
    </p:spTree>
    <p:extLst>
      <p:ext uri="{BB962C8B-B14F-4D97-AF65-F5344CB8AC3E}">
        <p14:creationId xmlns:p14="http://schemas.microsoft.com/office/powerpoint/2010/main" val="36888329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51FA17A-2D70-479D-B186-941694F692A5}"/>
              </a:ext>
            </a:extLst>
          </p:cNvPr>
          <p:cNvGraphicFramePr>
            <a:graphicFrameLocks noGrp="1"/>
          </p:cNvGraphicFramePr>
          <p:nvPr>
            <p:ph idx="1"/>
            <p:extLst>
              <p:ext uri="{D42A27DB-BD31-4B8C-83A1-F6EECF244321}">
                <p14:modId xmlns:p14="http://schemas.microsoft.com/office/powerpoint/2010/main" val="3824304596"/>
              </p:ext>
            </p:extLst>
          </p:nvPr>
        </p:nvGraphicFramePr>
        <p:xfrm>
          <a:off x="244444" y="803154"/>
          <a:ext cx="11434527" cy="5972730"/>
        </p:xfrm>
        <a:graphic>
          <a:graphicData uri="http://schemas.openxmlformats.org/drawingml/2006/table">
            <a:tbl>
              <a:tblPr>
                <a:tableStyleId>{5C22544A-7EE6-4342-B048-85BDC9FD1C3A}</a:tableStyleId>
              </a:tblPr>
              <a:tblGrid>
                <a:gridCol w="545021">
                  <a:extLst>
                    <a:ext uri="{9D8B030D-6E8A-4147-A177-3AD203B41FA5}">
                      <a16:colId xmlns:a16="http://schemas.microsoft.com/office/drawing/2014/main" val="1000889821"/>
                    </a:ext>
                  </a:extLst>
                </a:gridCol>
                <a:gridCol w="2954011">
                  <a:extLst>
                    <a:ext uri="{9D8B030D-6E8A-4147-A177-3AD203B41FA5}">
                      <a16:colId xmlns:a16="http://schemas.microsoft.com/office/drawing/2014/main" val="1865736965"/>
                    </a:ext>
                  </a:extLst>
                </a:gridCol>
                <a:gridCol w="1111841">
                  <a:extLst>
                    <a:ext uri="{9D8B030D-6E8A-4147-A177-3AD203B41FA5}">
                      <a16:colId xmlns:a16="http://schemas.microsoft.com/office/drawing/2014/main" val="48981501"/>
                    </a:ext>
                  </a:extLst>
                </a:gridCol>
                <a:gridCol w="937435">
                  <a:extLst>
                    <a:ext uri="{9D8B030D-6E8A-4147-A177-3AD203B41FA5}">
                      <a16:colId xmlns:a16="http://schemas.microsoft.com/office/drawing/2014/main" val="2623748501"/>
                    </a:ext>
                  </a:extLst>
                </a:gridCol>
                <a:gridCol w="937435">
                  <a:extLst>
                    <a:ext uri="{9D8B030D-6E8A-4147-A177-3AD203B41FA5}">
                      <a16:colId xmlns:a16="http://schemas.microsoft.com/office/drawing/2014/main" val="281652419"/>
                    </a:ext>
                  </a:extLst>
                </a:gridCol>
                <a:gridCol w="981036">
                  <a:extLst>
                    <a:ext uri="{9D8B030D-6E8A-4147-A177-3AD203B41FA5}">
                      <a16:colId xmlns:a16="http://schemas.microsoft.com/office/drawing/2014/main" val="2403465422"/>
                    </a:ext>
                  </a:extLst>
                </a:gridCol>
                <a:gridCol w="959236">
                  <a:extLst>
                    <a:ext uri="{9D8B030D-6E8A-4147-A177-3AD203B41FA5}">
                      <a16:colId xmlns:a16="http://schemas.microsoft.com/office/drawing/2014/main" val="1033624979"/>
                    </a:ext>
                  </a:extLst>
                </a:gridCol>
                <a:gridCol w="1057339">
                  <a:extLst>
                    <a:ext uri="{9D8B030D-6E8A-4147-A177-3AD203B41FA5}">
                      <a16:colId xmlns:a16="http://schemas.microsoft.com/office/drawing/2014/main" val="559160563"/>
                    </a:ext>
                  </a:extLst>
                </a:gridCol>
                <a:gridCol w="959236">
                  <a:extLst>
                    <a:ext uri="{9D8B030D-6E8A-4147-A177-3AD203B41FA5}">
                      <a16:colId xmlns:a16="http://schemas.microsoft.com/office/drawing/2014/main" val="2554811815"/>
                    </a:ext>
                  </a:extLst>
                </a:gridCol>
                <a:gridCol w="991937">
                  <a:extLst>
                    <a:ext uri="{9D8B030D-6E8A-4147-A177-3AD203B41FA5}">
                      <a16:colId xmlns:a16="http://schemas.microsoft.com/office/drawing/2014/main" val="2434732974"/>
                    </a:ext>
                  </a:extLst>
                </a:gridCol>
              </a:tblGrid>
              <a:tr h="264881">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a:t>
                      </a:r>
                      <a:r>
                        <a:rPr lang="ru-RU" sz="1050" u="none" strike="noStrike" dirty="0">
                          <a:effectLst/>
                        </a:rPr>
                        <a:t>н 2021 год</a:t>
                      </a:r>
                      <a:endParaRPr lang="ru-RU" sz="1050" b="0" i="0" u="none" strike="noStrike" dirty="0">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5199" marR="5199" marT="5199" marB="0" anchor="ctr"/>
                </a:tc>
                <a:extLst>
                  <a:ext uri="{0D108BD9-81ED-4DB2-BD59-A6C34878D82A}">
                    <a16:rowId xmlns:a16="http://schemas.microsoft.com/office/drawing/2014/main" val="2676471092"/>
                  </a:ext>
                </a:extLst>
              </a:tr>
              <a:tr h="134558">
                <a:tc>
                  <a:txBody>
                    <a:bodyPr/>
                    <a:lstStyle/>
                    <a:p>
                      <a:pPr algn="ctr" fontAlgn="ctr"/>
                      <a:r>
                        <a:rPr lang="ru-RU" sz="1050" u="none" strike="noStrike">
                          <a:effectLst/>
                        </a:rPr>
                        <a:t>3</a:t>
                      </a:r>
                      <a:endParaRPr lang="ru-RU" sz="1050" b="1"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Муниципальная программа «Образование»</a:t>
                      </a:r>
                      <a:endParaRPr lang="ru-RU" sz="1050" b="1"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94622665"/>
                  </a:ext>
                </a:extLst>
              </a:tr>
              <a:tr h="395205">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Подпрограмма III «Дополнительное образование, воспитание и психолого-социальное сопровождение детей»</a:t>
                      </a:r>
                      <a:endParaRPr lang="ru-RU" sz="1050" b="1"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866647352"/>
                  </a:ext>
                </a:extLst>
              </a:tr>
              <a:tr h="655852">
                <a:tc>
                  <a:txBody>
                    <a:bodyPr/>
                    <a:lstStyle/>
                    <a:p>
                      <a:pPr algn="ctr" fontAlgn="ctr"/>
                      <a:r>
                        <a:rPr lang="ru-RU" sz="1050" u="none" strike="noStrike">
                          <a:effectLst/>
                        </a:rPr>
                        <a:t>3.1.</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показатель к указу Президента Российской Федерации</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100</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438205141"/>
                  </a:ext>
                </a:extLst>
              </a:tr>
              <a:tr h="916499">
                <a:tc>
                  <a:txBody>
                    <a:bodyPr/>
                    <a:lstStyle/>
                    <a:p>
                      <a:pPr algn="ctr" fontAlgn="ctr"/>
                      <a:r>
                        <a:rPr lang="ru-RU" sz="1050" u="none" strike="noStrike">
                          <a:effectLst/>
                        </a:rPr>
                        <a:t>3.2.</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Доля детей в возрасте от 5 до 18 лет, охваченных дополнительным образованием</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dirty="0">
                          <a:effectLst/>
                        </a:rPr>
                        <a:t>показатель к указу Президента Российской Федерации, показатель к соглашению с ФОИВ</a:t>
                      </a:r>
                      <a:endParaRPr lang="ru-RU" sz="1050" b="0" i="0" u="none" strike="noStrike" dirty="0">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89,71</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82,2</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83,3</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83,4</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83,4</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83,4</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2905546770"/>
                  </a:ext>
                </a:extLst>
              </a:tr>
              <a:tr h="1177147">
                <a:tc>
                  <a:txBody>
                    <a:bodyPr/>
                    <a:lstStyle/>
                    <a:p>
                      <a:pPr algn="ctr" fontAlgn="ctr"/>
                      <a:r>
                        <a:rPr lang="ru-RU" sz="1050" u="none" strike="noStrike">
                          <a:effectLst/>
                        </a:rPr>
                        <a:t>3.3.</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Число детей, охваченных деятельностью детских технопарков "Кванториум" (мобильных технопарков "Кванториум") и других проектов, направленных на обеспечение доступности дополнительных общеобразовательных программ естественнонаучной и технической направленностей, соответствующих приоритетным направлениям технологического развития Российской Федерации</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показатель к соглашению с ФОИВ</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тыс.человек</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0,239</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0,296</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0,352</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0,352</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0,352</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746917414"/>
                  </a:ext>
                </a:extLst>
              </a:tr>
              <a:tr h="264881">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Подпрограмма </a:t>
                      </a:r>
                      <a:r>
                        <a:rPr lang="en-US" sz="1050" u="none" strike="noStrike">
                          <a:effectLst/>
                        </a:rPr>
                        <a:t>IV «</a:t>
                      </a:r>
                      <a:r>
                        <a:rPr lang="ru-RU" sz="1050" u="none" strike="noStrike">
                          <a:effectLst/>
                        </a:rPr>
                        <a:t>Профессиональное образование»</a:t>
                      </a:r>
                      <a:endParaRPr lang="ru-RU" sz="1050" b="1"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2991827443"/>
                  </a:ext>
                </a:extLst>
              </a:tr>
              <a:tr h="395205">
                <a:tc>
                  <a:txBody>
                    <a:bodyPr/>
                    <a:lstStyle/>
                    <a:p>
                      <a:pPr algn="ctr" fontAlgn="ctr"/>
                      <a:r>
                        <a:rPr lang="ru-RU" sz="1050" u="none" strike="noStrike">
                          <a:effectLst/>
                        </a:rPr>
                        <a:t>3.1.</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Доля педагогических работников, прошедших добровольную независимую оценку квалификации</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показатель к соглашению с ФОИВ</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10</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16</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16</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16</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1935182274"/>
                  </a:ext>
                </a:extLst>
              </a:tr>
              <a:tr h="264881">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Подпрограмма </a:t>
                      </a:r>
                      <a:r>
                        <a:rPr lang="en-US" sz="1050" u="none" strike="noStrike">
                          <a:effectLst/>
                        </a:rPr>
                        <a:t>V «</a:t>
                      </a:r>
                      <a:r>
                        <a:rPr lang="ru-RU" sz="1050" u="none" strike="noStrike">
                          <a:effectLst/>
                        </a:rPr>
                        <a:t>Обеспечивающая подпрограмма»</a:t>
                      </a:r>
                      <a:endParaRPr lang="ru-RU" sz="1050" b="1"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4241833681"/>
                  </a:ext>
                </a:extLst>
              </a:tr>
              <a:tr h="395205">
                <a:tc>
                  <a:txBody>
                    <a:bodyPr/>
                    <a:lstStyle/>
                    <a:p>
                      <a:pPr algn="ctr" fontAlgn="ctr"/>
                      <a:r>
                        <a:rPr lang="ru-RU" sz="1050" u="none" strike="noStrike">
                          <a:effectLst/>
                        </a:rPr>
                        <a:t>3.1.</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l" fontAlgn="ctr"/>
                      <a:r>
                        <a:rPr lang="ru-RU" sz="1050" u="none" strike="noStrike">
                          <a:effectLst/>
                        </a:rPr>
                        <a:t>Уровень удовлетворенности населения качеством дошкольного, общего и дополнительного образования (от числа опрошенных)</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75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75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75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75</a:t>
                      </a:r>
                      <a:endParaRPr lang="ru-RU" sz="1050" b="0" i="0" u="none" strike="noStrike">
                        <a:solidFill>
                          <a:srgbClr val="000000"/>
                        </a:solidFill>
                        <a:effectLst/>
                        <a:latin typeface="Arial" panose="020B0604020202020204" pitchFamily="34" charset="0"/>
                      </a:endParaRPr>
                    </a:p>
                  </a:txBody>
                  <a:tcPr marL="5199" marR="5199" marT="5199" marB="0" anchor="ctr"/>
                </a:tc>
                <a:tc>
                  <a:txBody>
                    <a:bodyPr/>
                    <a:lstStyle/>
                    <a:p>
                      <a:pPr algn="ctr" fontAlgn="ctr"/>
                      <a:r>
                        <a:rPr lang="ru-RU" sz="1050" u="none" strike="noStrike">
                          <a:effectLst/>
                        </a:rPr>
                        <a:t>75</a:t>
                      </a:r>
                      <a:endParaRPr lang="ru-RU" sz="1050" b="0" i="0" u="none" strike="noStrike">
                        <a:solidFill>
                          <a:srgbClr val="000000"/>
                        </a:solidFill>
                        <a:effectLst/>
                        <a:latin typeface="Calibri" panose="020F0502020204030204" pitchFamily="34" charset="0"/>
                      </a:endParaRPr>
                    </a:p>
                  </a:txBody>
                  <a:tcPr marL="5199" marR="5199" marT="5199" marB="0" anchor="ctr"/>
                </a:tc>
                <a:tc>
                  <a:txBody>
                    <a:bodyPr/>
                    <a:lstStyle/>
                    <a:p>
                      <a:pPr algn="ctr" fontAlgn="ctr"/>
                      <a:r>
                        <a:rPr lang="ru-RU" sz="1050" u="none" strike="noStrike" dirty="0">
                          <a:effectLst/>
                        </a:rPr>
                        <a:t>75</a:t>
                      </a:r>
                      <a:endParaRPr lang="ru-RU" sz="1050" b="0" i="0" u="none" strike="noStrike" dirty="0">
                        <a:solidFill>
                          <a:srgbClr val="000000"/>
                        </a:solidFill>
                        <a:effectLst/>
                        <a:latin typeface="Calibri" panose="020F0502020204030204" pitchFamily="34" charset="0"/>
                      </a:endParaRPr>
                    </a:p>
                  </a:txBody>
                  <a:tcPr marL="5199" marR="5199" marT="5199" marB="0" anchor="ctr"/>
                </a:tc>
                <a:extLst>
                  <a:ext uri="{0D108BD9-81ED-4DB2-BD59-A6C34878D82A}">
                    <a16:rowId xmlns:a16="http://schemas.microsoft.com/office/drawing/2014/main" val="336900416"/>
                  </a:ext>
                </a:extLst>
              </a:tr>
            </a:tbl>
          </a:graphicData>
        </a:graphic>
      </p:graphicFrame>
    </p:spTree>
    <p:extLst>
      <p:ext uri="{BB962C8B-B14F-4D97-AF65-F5344CB8AC3E}">
        <p14:creationId xmlns:p14="http://schemas.microsoft.com/office/powerpoint/2010/main" val="17738828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7D9A0F3-2C76-4FAE-B17A-41FE97BE793E}"/>
              </a:ext>
            </a:extLst>
          </p:cNvPr>
          <p:cNvGraphicFramePr>
            <a:graphicFrameLocks noGrp="1"/>
          </p:cNvGraphicFramePr>
          <p:nvPr>
            <p:ph idx="1"/>
            <p:extLst>
              <p:ext uri="{D42A27DB-BD31-4B8C-83A1-F6EECF244321}">
                <p14:modId xmlns:p14="http://schemas.microsoft.com/office/powerpoint/2010/main" val="2542023871"/>
              </p:ext>
            </p:extLst>
          </p:nvPr>
        </p:nvGraphicFramePr>
        <p:xfrm>
          <a:off x="226336" y="918028"/>
          <a:ext cx="11561275" cy="5574212"/>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3842377929"/>
                    </a:ext>
                  </a:extLst>
                </a:gridCol>
                <a:gridCol w="3025058">
                  <a:extLst>
                    <a:ext uri="{9D8B030D-6E8A-4147-A177-3AD203B41FA5}">
                      <a16:colId xmlns:a16="http://schemas.microsoft.com/office/drawing/2014/main" val="786461358"/>
                    </a:ext>
                  </a:extLst>
                </a:gridCol>
                <a:gridCol w="1403287">
                  <a:extLst>
                    <a:ext uri="{9D8B030D-6E8A-4147-A177-3AD203B41FA5}">
                      <a16:colId xmlns:a16="http://schemas.microsoft.com/office/drawing/2014/main" val="2745952881"/>
                    </a:ext>
                  </a:extLst>
                </a:gridCol>
                <a:gridCol w="742385">
                  <a:extLst>
                    <a:ext uri="{9D8B030D-6E8A-4147-A177-3AD203B41FA5}">
                      <a16:colId xmlns:a16="http://schemas.microsoft.com/office/drawing/2014/main" val="560446790"/>
                    </a:ext>
                  </a:extLst>
                </a:gridCol>
                <a:gridCol w="835845">
                  <a:extLst>
                    <a:ext uri="{9D8B030D-6E8A-4147-A177-3AD203B41FA5}">
                      <a16:colId xmlns:a16="http://schemas.microsoft.com/office/drawing/2014/main" val="2364671680"/>
                    </a:ext>
                  </a:extLst>
                </a:gridCol>
                <a:gridCol w="991912">
                  <a:extLst>
                    <a:ext uri="{9D8B030D-6E8A-4147-A177-3AD203B41FA5}">
                      <a16:colId xmlns:a16="http://schemas.microsoft.com/office/drawing/2014/main" val="3582335224"/>
                    </a:ext>
                  </a:extLst>
                </a:gridCol>
                <a:gridCol w="969867">
                  <a:extLst>
                    <a:ext uri="{9D8B030D-6E8A-4147-A177-3AD203B41FA5}">
                      <a16:colId xmlns:a16="http://schemas.microsoft.com/office/drawing/2014/main" val="934348030"/>
                    </a:ext>
                  </a:extLst>
                </a:gridCol>
                <a:gridCol w="1069060">
                  <a:extLst>
                    <a:ext uri="{9D8B030D-6E8A-4147-A177-3AD203B41FA5}">
                      <a16:colId xmlns:a16="http://schemas.microsoft.com/office/drawing/2014/main" val="2435124235"/>
                    </a:ext>
                  </a:extLst>
                </a:gridCol>
                <a:gridCol w="969867">
                  <a:extLst>
                    <a:ext uri="{9D8B030D-6E8A-4147-A177-3AD203B41FA5}">
                      <a16:colId xmlns:a16="http://schemas.microsoft.com/office/drawing/2014/main" val="3003711492"/>
                    </a:ext>
                  </a:extLst>
                </a:gridCol>
                <a:gridCol w="1002933">
                  <a:extLst>
                    <a:ext uri="{9D8B030D-6E8A-4147-A177-3AD203B41FA5}">
                      <a16:colId xmlns:a16="http://schemas.microsoft.com/office/drawing/2014/main" val="2769860134"/>
                    </a:ext>
                  </a:extLst>
                </a:gridCol>
              </a:tblGrid>
              <a:tr h="232617">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effectLst/>
                        </a:rPr>
                        <a:t>Базовое значение</a:t>
                      </a:r>
                      <a:endParaRPr lang="ru-RU" sz="900" b="0" i="0" u="none" strike="noStrike" dirty="0">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dirty="0">
                          <a:effectLst/>
                        </a:rPr>
                        <a:t>Достигнутое</a:t>
                      </a:r>
                    </a:p>
                    <a:p>
                      <a:pPr algn="ctr" fontAlgn="ctr"/>
                      <a:r>
                        <a:rPr lang="ru-RU" sz="900" u="none" strike="noStrike" dirty="0">
                          <a:effectLst/>
                        </a:rPr>
                        <a:t>2020 года</a:t>
                      </a:r>
                    </a:p>
                  </a:txBody>
                  <a:tcPr marL="3726" marR="3726" marT="3726"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726" marR="3726" marT="3726" marB="0" anchor="ctr"/>
                </a:tc>
                <a:extLst>
                  <a:ext uri="{0D108BD9-81ED-4DB2-BD59-A6C34878D82A}">
                    <a16:rowId xmlns:a16="http://schemas.microsoft.com/office/drawing/2014/main" val="1598058422"/>
                  </a:ext>
                </a:extLst>
              </a:tr>
              <a:tr h="192725">
                <a:tc>
                  <a:txBody>
                    <a:bodyPr/>
                    <a:lstStyle/>
                    <a:p>
                      <a:pPr algn="ctr" fontAlgn="ctr"/>
                      <a:r>
                        <a:rPr lang="ru-RU" sz="900" u="none" strike="noStrike">
                          <a:effectLst/>
                        </a:rPr>
                        <a:t>4</a:t>
                      </a:r>
                      <a:endParaRPr lang="ru-RU" sz="900" b="1"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Муниципальная программа «Социальная защита населения»</a:t>
                      </a:r>
                      <a:endParaRPr lang="ru-RU" sz="900" b="1"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998083978"/>
                  </a:ext>
                </a:extLst>
              </a:tr>
              <a:tr h="153814">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Подпрограмма I «Социальная поддержка граждан»</a:t>
                      </a:r>
                      <a:endParaRPr lang="ru-RU" sz="900" b="1"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23290474"/>
                  </a:ext>
                </a:extLst>
              </a:tr>
              <a:tr h="347367">
                <a:tc>
                  <a:txBody>
                    <a:bodyPr/>
                    <a:lstStyle/>
                    <a:p>
                      <a:pPr algn="ctr" fontAlgn="ctr"/>
                      <a:r>
                        <a:rPr lang="ru-RU" sz="900" u="none" strike="noStrike">
                          <a:effectLst/>
                        </a:rPr>
                        <a:t>4.1.</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Уровень бедности</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Макропоказатель Указ Президента РФ от 25.04.2019 №193</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3,4</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3,2</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2,8</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2,6</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2,5</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750369244"/>
                  </a:ext>
                </a:extLst>
              </a:tr>
              <a:tr h="287796">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Предоставление назначенной субсидии на оплату жилого помещения и коммунальных услуг</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633107038"/>
                  </a:ext>
                </a:extLst>
              </a:tr>
              <a:tr h="691616">
                <a:tc>
                  <a:txBody>
                    <a:bodyPr/>
                    <a:lstStyle/>
                    <a:p>
                      <a:pPr algn="ctr" fontAlgn="ctr"/>
                      <a:r>
                        <a:rPr lang="ru-RU" sz="900" u="none" strike="noStrike">
                          <a:effectLst/>
                        </a:rPr>
                        <a:t>4.3.</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Предоставление компенсации льгот работникам образования,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4116757471"/>
                  </a:ext>
                </a:extLst>
              </a:tr>
              <a:tr h="192725">
                <a:tc>
                  <a:txBody>
                    <a:bodyPr/>
                    <a:lstStyle/>
                    <a:p>
                      <a:pPr algn="ctr" fontAlgn="ctr"/>
                      <a:r>
                        <a:rPr lang="ru-RU" sz="900" u="none" strike="noStrike">
                          <a:effectLst/>
                        </a:rPr>
                        <a:t>4.4.</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Активное долголетие</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7,5</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12,5</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15</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806674645"/>
                  </a:ext>
                </a:extLst>
              </a:tr>
              <a:tr h="287796">
                <a:tc>
                  <a:txBody>
                    <a:bodyPr/>
                    <a:lstStyle/>
                    <a:p>
                      <a:pPr algn="ctr" fontAlgn="ctr"/>
                      <a:r>
                        <a:rPr lang="ru-RU" sz="900" u="none" strike="noStrike">
                          <a:effectLst/>
                        </a:rPr>
                        <a:t>4.5.</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Количество лиц, получающих социальную помощь в рамках проведения городских социально-значимых мероприятий</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2280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2290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3000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3000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3000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3000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195029689"/>
                  </a:ext>
                </a:extLst>
              </a:tr>
              <a:tr h="287796">
                <a:tc>
                  <a:txBody>
                    <a:bodyPr/>
                    <a:lstStyle/>
                    <a:p>
                      <a:pPr algn="ctr" fontAlgn="ctr"/>
                      <a:r>
                        <a:rPr lang="ru-RU" sz="900" u="none" strike="noStrike">
                          <a:effectLst/>
                        </a:rPr>
                        <a:t>4.6.</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Количество лиц, получающих адресную социальную помощь в связи с нахождением в трудной жизненной ситуации</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33167506"/>
                  </a:ext>
                </a:extLst>
              </a:tr>
              <a:tr h="287796">
                <a:tc>
                  <a:txBody>
                    <a:bodyPr/>
                    <a:lstStyle/>
                    <a:p>
                      <a:pPr algn="ctr" fontAlgn="ctr"/>
                      <a:r>
                        <a:rPr lang="ru-RU" sz="900" u="none" strike="noStrike">
                          <a:effectLst/>
                        </a:rPr>
                        <a:t>4.7.</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Доля муниципальных служащих, вышедших на пенсию и получающих пенсию за выслугу лет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178643019"/>
                  </a:ext>
                </a:extLst>
              </a:tr>
              <a:tr h="287796">
                <a:tc>
                  <a:txBody>
                    <a:bodyPr/>
                    <a:lstStyle/>
                    <a:p>
                      <a:pPr algn="ctr" fontAlgn="ctr"/>
                      <a:r>
                        <a:rPr lang="ru-RU" sz="900" u="none" strike="noStrike">
                          <a:effectLst/>
                        </a:rPr>
                        <a:t>4.9.</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Предоставление дополнительных мер социальной поддержки и социальной помощи гражданам</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3578067030"/>
                  </a:ext>
                </a:extLst>
              </a:tr>
              <a:tr h="117867">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Подпрограмма </a:t>
                      </a:r>
                      <a:r>
                        <a:rPr lang="en-US" sz="900" u="none" strike="noStrike">
                          <a:effectLst/>
                        </a:rPr>
                        <a:t>II «</a:t>
                      </a:r>
                      <a:r>
                        <a:rPr lang="ru-RU" sz="900" u="none" strike="noStrike">
                          <a:effectLst/>
                        </a:rPr>
                        <a:t>Доступная среда»</a:t>
                      </a:r>
                      <a:endParaRPr lang="ru-RU" sz="900" b="1"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05212803"/>
                  </a:ext>
                </a:extLst>
              </a:tr>
              <a:tr h="462116">
                <a:tc>
                  <a:txBody>
                    <a:bodyPr/>
                    <a:lstStyle/>
                    <a:p>
                      <a:pPr algn="ctr" fontAlgn="ctr"/>
                      <a:r>
                        <a:rPr lang="ru-RU" sz="900" u="none" strike="noStrike">
                          <a:effectLst/>
                        </a:rPr>
                        <a:t>4.1.</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b"/>
                      <a:r>
                        <a:rPr lang="ru-RU" sz="900" u="none" strike="noStrike">
                          <a:effectLst/>
                        </a:rPr>
                        <a:t>2021 Доля доступных для инвалидов и других маломобильных групп населения приоритетных объектов социальной, транспортной, инженерной инфраструктуры в общем количестве приоритетных объектов</a:t>
                      </a:r>
                      <a:endParaRPr lang="ru-RU" sz="900" b="0" i="0" u="none" strike="noStrike">
                        <a:solidFill>
                          <a:srgbClr val="2E2E2E"/>
                        </a:solidFill>
                        <a:effectLst/>
                        <a:latin typeface="Arial" panose="020B0604020202020204" pitchFamily="34" charset="0"/>
                      </a:endParaRPr>
                    </a:p>
                  </a:txBody>
                  <a:tcPr marL="3726" marR="3726" marT="3726" marB="0" anchor="b"/>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66,4</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72,8</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77,8</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82,8</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87,8</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92,8</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1533482390"/>
                  </a:ext>
                </a:extLst>
              </a:tr>
              <a:tr h="477938">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Доля детей-инвалидов, которым созданы условия для получения качественного начального общего, основного общего, среднего общего образования, в общей численности детей-инвалидов школьного возраста в Московской области</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99</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365522142"/>
                  </a:ext>
                </a:extLst>
              </a:tr>
              <a:tr h="347367">
                <a:tc>
                  <a:txBody>
                    <a:bodyPr/>
                    <a:lstStyle/>
                    <a:p>
                      <a:pPr algn="ctr" fontAlgn="ctr"/>
                      <a:r>
                        <a:rPr lang="ru-RU" sz="900" u="none" strike="noStrike">
                          <a:effectLst/>
                        </a:rPr>
                        <a:t>4.3.</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Доля детей-инвалидов в возрасте от 5 до 18 лет, получающих дополнительное образование, от общей численности детей-инвалидов такого возраста</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46</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a:effectLst/>
                        </a:rPr>
                        <a:t>50</a:t>
                      </a:r>
                      <a:endParaRPr lang="ru-RU" sz="900" b="0" i="0" u="none" strike="noStrike">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4289453960"/>
                  </a:ext>
                </a:extLst>
              </a:tr>
              <a:tr h="347367">
                <a:tc>
                  <a:txBody>
                    <a:bodyPr/>
                    <a:lstStyle/>
                    <a:p>
                      <a:pPr algn="ctr" fontAlgn="ctr"/>
                      <a:r>
                        <a:rPr lang="ru-RU" sz="900" u="none" strike="noStrike">
                          <a:effectLst/>
                        </a:rPr>
                        <a:t>4.4.</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l" fontAlgn="ctr"/>
                      <a:r>
                        <a:rPr lang="ru-RU" sz="900" u="none" strike="noStrike">
                          <a:effectLst/>
                        </a:rPr>
                        <a:t>Доля детей-инвалидов в возрасте от 1,5 до 7 лет, охваченных дошкольным образованием, в общей численности детей-инвалидов такого возраста</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97</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26" marR="3726" marT="372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26" marR="3726" marT="3726" marB="0" anchor="ctr"/>
                </a:tc>
                <a:tc>
                  <a:txBody>
                    <a:bodyPr/>
                    <a:lstStyle/>
                    <a:p>
                      <a:pPr algn="ctr" fontAlgn="ctr"/>
                      <a:r>
                        <a:rPr lang="ru-RU" sz="900" u="none" strike="noStrike" dirty="0">
                          <a:effectLst/>
                        </a:rPr>
                        <a:t>100</a:t>
                      </a:r>
                      <a:endParaRPr lang="ru-RU" sz="900" b="0" i="0" u="none" strike="noStrike" dirty="0">
                        <a:solidFill>
                          <a:srgbClr val="000000"/>
                        </a:solidFill>
                        <a:effectLst/>
                        <a:latin typeface="Calibri" panose="020F0502020204030204" pitchFamily="34" charset="0"/>
                      </a:endParaRPr>
                    </a:p>
                  </a:txBody>
                  <a:tcPr marL="3726" marR="3726" marT="3726" marB="0" anchor="ctr"/>
                </a:tc>
                <a:extLst>
                  <a:ext uri="{0D108BD9-81ED-4DB2-BD59-A6C34878D82A}">
                    <a16:rowId xmlns:a16="http://schemas.microsoft.com/office/drawing/2014/main" val="2872991259"/>
                  </a:ext>
                </a:extLst>
              </a:tr>
            </a:tbl>
          </a:graphicData>
        </a:graphic>
      </p:graphicFrame>
    </p:spTree>
    <p:extLst>
      <p:ext uri="{BB962C8B-B14F-4D97-AF65-F5344CB8AC3E}">
        <p14:creationId xmlns:p14="http://schemas.microsoft.com/office/powerpoint/2010/main" val="32386524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CBBF417-8587-4569-8449-9B54DF81014F}"/>
              </a:ext>
            </a:extLst>
          </p:cNvPr>
          <p:cNvGraphicFramePr>
            <a:graphicFrameLocks noGrp="1"/>
          </p:cNvGraphicFramePr>
          <p:nvPr>
            <p:ph idx="1"/>
            <p:extLst>
              <p:ext uri="{D42A27DB-BD31-4B8C-83A1-F6EECF244321}">
                <p14:modId xmlns:p14="http://schemas.microsoft.com/office/powerpoint/2010/main" val="2213823208"/>
              </p:ext>
            </p:extLst>
          </p:nvPr>
        </p:nvGraphicFramePr>
        <p:xfrm>
          <a:off x="325926" y="1140736"/>
          <a:ext cx="11516006" cy="5468293"/>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2934468533"/>
                    </a:ext>
                  </a:extLst>
                </a:gridCol>
                <a:gridCol w="2975060">
                  <a:extLst>
                    <a:ext uri="{9D8B030D-6E8A-4147-A177-3AD203B41FA5}">
                      <a16:colId xmlns:a16="http://schemas.microsoft.com/office/drawing/2014/main" val="2086403084"/>
                    </a:ext>
                  </a:extLst>
                </a:gridCol>
                <a:gridCol w="1119764">
                  <a:extLst>
                    <a:ext uri="{9D8B030D-6E8A-4147-A177-3AD203B41FA5}">
                      <a16:colId xmlns:a16="http://schemas.microsoft.com/office/drawing/2014/main" val="3367119760"/>
                    </a:ext>
                  </a:extLst>
                </a:gridCol>
                <a:gridCol w="944115">
                  <a:extLst>
                    <a:ext uri="{9D8B030D-6E8A-4147-A177-3AD203B41FA5}">
                      <a16:colId xmlns:a16="http://schemas.microsoft.com/office/drawing/2014/main" val="205276218"/>
                    </a:ext>
                  </a:extLst>
                </a:gridCol>
                <a:gridCol w="944115">
                  <a:extLst>
                    <a:ext uri="{9D8B030D-6E8A-4147-A177-3AD203B41FA5}">
                      <a16:colId xmlns:a16="http://schemas.microsoft.com/office/drawing/2014/main" val="4269392862"/>
                    </a:ext>
                  </a:extLst>
                </a:gridCol>
                <a:gridCol w="988027">
                  <a:extLst>
                    <a:ext uri="{9D8B030D-6E8A-4147-A177-3AD203B41FA5}">
                      <a16:colId xmlns:a16="http://schemas.microsoft.com/office/drawing/2014/main" val="1199516679"/>
                    </a:ext>
                  </a:extLst>
                </a:gridCol>
                <a:gridCol w="966071">
                  <a:extLst>
                    <a:ext uri="{9D8B030D-6E8A-4147-A177-3AD203B41FA5}">
                      <a16:colId xmlns:a16="http://schemas.microsoft.com/office/drawing/2014/main" val="668622646"/>
                    </a:ext>
                  </a:extLst>
                </a:gridCol>
                <a:gridCol w="1064874">
                  <a:extLst>
                    <a:ext uri="{9D8B030D-6E8A-4147-A177-3AD203B41FA5}">
                      <a16:colId xmlns:a16="http://schemas.microsoft.com/office/drawing/2014/main" val="2704801557"/>
                    </a:ext>
                  </a:extLst>
                </a:gridCol>
                <a:gridCol w="966071">
                  <a:extLst>
                    <a:ext uri="{9D8B030D-6E8A-4147-A177-3AD203B41FA5}">
                      <a16:colId xmlns:a16="http://schemas.microsoft.com/office/drawing/2014/main" val="1663826247"/>
                    </a:ext>
                  </a:extLst>
                </a:gridCol>
                <a:gridCol w="999005">
                  <a:extLst>
                    <a:ext uri="{9D8B030D-6E8A-4147-A177-3AD203B41FA5}">
                      <a16:colId xmlns:a16="http://schemas.microsoft.com/office/drawing/2014/main" val="3497174290"/>
                    </a:ext>
                  </a:extLst>
                </a:gridCol>
              </a:tblGrid>
              <a:tr h="455691">
                <a:tc>
                  <a:txBody>
                    <a:bodyPr/>
                    <a:lstStyle/>
                    <a:p>
                      <a:pPr algn="ctr" fontAlgn="ctr"/>
                      <a:r>
                        <a:rPr lang="ru-RU" sz="1100" u="none" strike="noStrike">
                          <a:effectLst/>
                        </a:rPr>
                        <a:t>№ п/п</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Достигнутое 2020 года</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effectLst/>
                        </a:rPr>
                        <a:t>П</a:t>
                      </a:r>
                      <a:r>
                        <a:rPr lang="ru-RU" sz="1100" u="none" strike="noStrike" dirty="0">
                          <a:effectLst/>
                        </a:rPr>
                        <a:t>л</a:t>
                      </a:r>
                      <a:r>
                        <a:rPr lang="en-US" sz="1100" u="none" strike="noStrike" dirty="0">
                          <a:effectLst/>
                        </a:rPr>
                        <a:t>а</a:t>
                      </a:r>
                      <a:r>
                        <a:rPr lang="ru-RU" sz="1100" u="none" strike="noStrike" dirty="0">
                          <a:effectLst/>
                        </a:rPr>
                        <a:t>н 2021 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2022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2023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2024 год</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139479239"/>
                  </a:ext>
                </a:extLst>
              </a:tr>
              <a:tr h="455691">
                <a:tc>
                  <a:txBody>
                    <a:bodyPr/>
                    <a:lstStyle/>
                    <a:p>
                      <a:pPr algn="ctr" fontAlgn="ctr"/>
                      <a:r>
                        <a:rPr lang="ru-RU" sz="1100" u="none" strike="noStrike">
                          <a:effectLst/>
                        </a:rPr>
                        <a:t>4</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Муниципальная программа «Социальная защита населения»</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23238979"/>
                  </a:ext>
                </a:extLst>
              </a:tr>
              <a:tr h="455691">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Подпрограмма III «Развитие системы отдыха и оздоровления детей»</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19956239"/>
                  </a:ext>
                </a:extLst>
              </a:tr>
              <a:tr h="911383">
                <a:tc>
                  <a:txBody>
                    <a:bodyPr/>
                    <a:lstStyle/>
                    <a:p>
                      <a:pPr algn="ctr" fontAlgn="ctr"/>
                      <a:r>
                        <a:rPr lang="ru-RU" sz="1100" u="none" strike="noStrike">
                          <a:effectLst/>
                        </a:rPr>
                        <a:t>4.1.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детей, охваченных отдыхом и оздоровлением, в общей численности детей в возрасте от 7 до 15 лет, подлежащих оздоровлению</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59,5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26,77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61,5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62,5</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63</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59153936"/>
                  </a:ext>
                </a:extLst>
              </a:tr>
              <a:tr h="1139227">
                <a:tc>
                  <a:txBody>
                    <a:bodyPr/>
                    <a:lstStyle/>
                    <a:p>
                      <a:pPr algn="ctr" fontAlgn="ctr"/>
                      <a:r>
                        <a:rPr lang="ru-RU" sz="1100" u="none" strike="noStrike">
                          <a:effectLst/>
                        </a:rPr>
                        <a:t>4.2.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55,7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27,98</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55,9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56,5</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57</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457034945"/>
                  </a:ext>
                </a:extLst>
              </a:tr>
              <a:tr h="683536">
                <a:tc>
                  <a:txBody>
                    <a:bodyPr/>
                    <a:lstStyle/>
                    <a:p>
                      <a:pPr algn="ctr" fontAlgn="ctr"/>
                      <a:r>
                        <a:rPr lang="ru-RU" sz="1100" u="none" strike="noStrike">
                          <a:effectLst/>
                        </a:rPr>
                        <a:t>4.3.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детей, охваченных отдыхом, временной занятостью и трудоустройством в каникулярный период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Показатель муниципальной программы</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60,4</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60,6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60,8</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60,8</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60,8</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60,8</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818668843"/>
                  </a:ext>
                </a:extLst>
              </a:tr>
              <a:tr h="455691">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Подпрограмма VIII «Развитие трудовых ресурсов и охраны труда»</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559137948"/>
                  </a:ext>
                </a:extLst>
              </a:tr>
              <a:tr h="911383">
                <a:tc>
                  <a:txBody>
                    <a:bodyPr/>
                    <a:lstStyle/>
                    <a:p>
                      <a:pPr algn="ctr" fontAlgn="ctr"/>
                      <a:r>
                        <a:rPr lang="ru-RU" sz="1100" u="none" strike="noStrike">
                          <a:effectLst/>
                        </a:rPr>
                        <a:t>4.1.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Число пострадавших в результате несчастных случаев на производстве со смертельным исходом, в расчете на 1000 работающих (по кругу организаций муниципальной собственности)</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Кч</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0,067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0,059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0,058</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0,057</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dirty="0">
                          <a:effectLst/>
                        </a:rPr>
                        <a:t>0,056</a:t>
                      </a:r>
                      <a:endParaRPr lang="ru-RU" sz="110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74915009"/>
                  </a:ext>
                </a:extLst>
              </a:tr>
            </a:tbl>
          </a:graphicData>
        </a:graphic>
      </p:graphicFrame>
    </p:spTree>
    <p:extLst>
      <p:ext uri="{BB962C8B-B14F-4D97-AF65-F5344CB8AC3E}">
        <p14:creationId xmlns:p14="http://schemas.microsoft.com/office/powerpoint/2010/main" val="23786071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FCCD0B2-FBB2-413A-AF3B-25F95D47359D}"/>
              </a:ext>
            </a:extLst>
          </p:cNvPr>
          <p:cNvGraphicFramePr>
            <a:graphicFrameLocks noGrp="1"/>
          </p:cNvGraphicFramePr>
          <p:nvPr>
            <p:ph idx="1"/>
            <p:extLst>
              <p:ext uri="{D42A27DB-BD31-4B8C-83A1-F6EECF244321}">
                <p14:modId xmlns:p14="http://schemas.microsoft.com/office/powerpoint/2010/main" val="886164211"/>
              </p:ext>
            </p:extLst>
          </p:nvPr>
        </p:nvGraphicFramePr>
        <p:xfrm>
          <a:off x="153910" y="893167"/>
          <a:ext cx="11633701" cy="5676310"/>
        </p:xfrm>
        <a:graphic>
          <a:graphicData uri="http://schemas.openxmlformats.org/drawingml/2006/table">
            <a:tbl>
              <a:tblPr>
                <a:tableStyleId>{5C22544A-7EE6-4342-B048-85BDC9FD1C3A}</a:tableStyleId>
              </a:tblPr>
              <a:tblGrid>
                <a:gridCol w="554513">
                  <a:extLst>
                    <a:ext uri="{9D8B030D-6E8A-4147-A177-3AD203B41FA5}">
                      <a16:colId xmlns:a16="http://schemas.microsoft.com/office/drawing/2014/main" val="2235633175"/>
                    </a:ext>
                  </a:extLst>
                </a:gridCol>
                <a:gridCol w="3005465">
                  <a:extLst>
                    <a:ext uri="{9D8B030D-6E8A-4147-A177-3AD203B41FA5}">
                      <a16:colId xmlns:a16="http://schemas.microsoft.com/office/drawing/2014/main" val="2123909385"/>
                    </a:ext>
                  </a:extLst>
                </a:gridCol>
                <a:gridCol w="1131209">
                  <a:extLst>
                    <a:ext uri="{9D8B030D-6E8A-4147-A177-3AD203B41FA5}">
                      <a16:colId xmlns:a16="http://schemas.microsoft.com/office/drawing/2014/main" val="2730474434"/>
                    </a:ext>
                  </a:extLst>
                </a:gridCol>
                <a:gridCol w="953763">
                  <a:extLst>
                    <a:ext uri="{9D8B030D-6E8A-4147-A177-3AD203B41FA5}">
                      <a16:colId xmlns:a16="http://schemas.microsoft.com/office/drawing/2014/main" val="3008445256"/>
                    </a:ext>
                  </a:extLst>
                </a:gridCol>
                <a:gridCol w="953763">
                  <a:extLst>
                    <a:ext uri="{9D8B030D-6E8A-4147-A177-3AD203B41FA5}">
                      <a16:colId xmlns:a16="http://schemas.microsoft.com/office/drawing/2014/main" val="2542217"/>
                    </a:ext>
                  </a:extLst>
                </a:gridCol>
                <a:gridCol w="998125">
                  <a:extLst>
                    <a:ext uri="{9D8B030D-6E8A-4147-A177-3AD203B41FA5}">
                      <a16:colId xmlns:a16="http://schemas.microsoft.com/office/drawing/2014/main" val="1075950243"/>
                    </a:ext>
                  </a:extLst>
                </a:gridCol>
                <a:gridCol w="975945">
                  <a:extLst>
                    <a:ext uri="{9D8B030D-6E8A-4147-A177-3AD203B41FA5}">
                      <a16:colId xmlns:a16="http://schemas.microsoft.com/office/drawing/2014/main" val="2601223943"/>
                    </a:ext>
                  </a:extLst>
                </a:gridCol>
                <a:gridCol w="1075757">
                  <a:extLst>
                    <a:ext uri="{9D8B030D-6E8A-4147-A177-3AD203B41FA5}">
                      <a16:colId xmlns:a16="http://schemas.microsoft.com/office/drawing/2014/main" val="3315385014"/>
                    </a:ext>
                  </a:extLst>
                </a:gridCol>
                <a:gridCol w="975945">
                  <a:extLst>
                    <a:ext uri="{9D8B030D-6E8A-4147-A177-3AD203B41FA5}">
                      <a16:colId xmlns:a16="http://schemas.microsoft.com/office/drawing/2014/main" val="114862555"/>
                    </a:ext>
                  </a:extLst>
                </a:gridCol>
                <a:gridCol w="1009216">
                  <a:extLst>
                    <a:ext uri="{9D8B030D-6E8A-4147-A177-3AD203B41FA5}">
                      <a16:colId xmlns:a16="http://schemas.microsoft.com/office/drawing/2014/main" val="822611927"/>
                    </a:ext>
                  </a:extLst>
                </a:gridCol>
              </a:tblGrid>
              <a:tr h="252329">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3532003137"/>
                  </a:ext>
                </a:extLst>
              </a:tr>
              <a:tr h="195190">
                <a:tc>
                  <a:txBody>
                    <a:bodyPr/>
                    <a:lstStyle/>
                    <a:p>
                      <a:pPr algn="ctr" fontAlgn="ctr"/>
                      <a:r>
                        <a:rPr lang="ru-RU" sz="900" u="none" strike="noStrike">
                          <a:effectLst/>
                        </a:rPr>
                        <a:t>4</a:t>
                      </a:r>
                      <a:endParaRPr lang="ru-RU" sz="900" b="1"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Муниципальная программа «Социальная защита населения»</a:t>
                      </a:r>
                      <a:endParaRPr lang="ru-RU" sz="900" b="1"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459422337"/>
                  </a:ext>
                </a:extLst>
              </a:tr>
              <a:tr h="292784">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Подпрограмма IX «Развитие и поддержка социально ориентированных некоммерческих организаций»</a:t>
                      </a:r>
                      <a:endParaRPr lang="ru-RU" sz="900" b="1"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2258556965"/>
                  </a:ext>
                </a:extLst>
              </a:tr>
              <a:tr h="252329">
                <a:tc>
                  <a:txBody>
                    <a:bodyPr/>
                    <a:lstStyle/>
                    <a:p>
                      <a:pPr algn="ctr" fontAlgn="ctr"/>
                      <a:r>
                        <a:rPr lang="ru-RU" sz="900" u="none" strike="noStrike">
                          <a:effectLst/>
                        </a:rPr>
                        <a:t>4.1.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которым оказана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приоритетный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3731270659"/>
                  </a:ext>
                </a:extLst>
              </a:tr>
              <a:tr h="376700">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в сфере социальной защиты населения, которым оказана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приоритетный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3504795247"/>
                  </a:ext>
                </a:extLst>
              </a:tr>
              <a:tr h="292784">
                <a:tc>
                  <a:txBody>
                    <a:bodyPr/>
                    <a:lstStyle/>
                    <a:p>
                      <a:pPr algn="ctr" fontAlgn="ctr"/>
                      <a:r>
                        <a:rPr lang="ru-RU" sz="900" u="none" strike="noStrike">
                          <a:effectLst/>
                        </a:rPr>
                        <a:t>4.3.</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в сфере образования, которым оказана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приоритетный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380456921"/>
                  </a:ext>
                </a:extLst>
              </a:tr>
              <a:tr h="390378">
                <a:tc>
                  <a:txBody>
                    <a:bodyPr/>
                    <a:lstStyle/>
                    <a:p>
                      <a:pPr algn="ctr" fontAlgn="ctr"/>
                      <a:r>
                        <a:rPr lang="ru-RU" sz="900" u="none" strike="noStrike">
                          <a:effectLst/>
                        </a:rPr>
                        <a:t>4.4.</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Доля расходов, направляемых на предоставление субсидий СО НКО, в общем объеме расходов бюджета муниципального образования на социальную сферу</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1,22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1,23</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1,24</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1,25</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1,27</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1,27</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838189102"/>
                  </a:ext>
                </a:extLst>
              </a:tr>
              <a:tr h="390378">
                <a:tc>
                  <a:txBody>
                    <a:bodyPr/>
                    <a:lstStyle/>
                    <a:p>
                      <a:pPr algn="ctr" fontAlgn="ctr"/>
                      <a:r>
                        <a:rPr lang="ru-RU" sz="900" u="none" strike="noStrike">
                          <a:effectLst/>
                        </a:rPr>
                        <a:t>4.5.</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Доля расходов, направляемых на предоставление субсидий СО НКО в сфере образования, в общем объеме расходов бюджета муниципального образования в сфере образования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1,84</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1,85</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1,86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1,88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1,94</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1,94</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4235069509"/>
                  </a:ext>
                </a:extLst>
              </a:tr>
              <a:tr h="292784">
                <a:tc>
                  <a:txBody>
                    <a:bodyPr/>
                    <a:lstStyle/>
                    <a:p>
                      <a:pPr algn="ctr" fontAlgn="ctr"/>
                      <a:r>
                        <a:rPr lang="ru-RU" sz="900" u="none" strike="noStrike">
                          <a:effectLst/>
                        </a:rPr>
                        <a:t>4.6.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которым оказана финансовая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9</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595170965"/>
                  </a:ext>
                </a:extLst>
              </a:tr>
              <a:tr h="292784">
                <a:tc>
                  <a:txBody>
                    <a:bodyPr/>
                    <a:lstStyle/>
                    <a:p>
                      <a:pPr algn="ctr" fontAlgn="ctr"/>
                      <a:r>
                        <a:rPr lang="ru-RU" sz="900" u="none" strike="noStrike">
                          <a:effectLst/>
                        </a:rPr>
                        <a:t>4.7.</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которым оказана имущественная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2</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35634147"/>
                  </a:ext>
                </a:extLst>
              </a:tr>
              <a:tr h="376700">
                <a:tc>
                  <a:txBody>
                    <a:bodyPr/>
                    <a:lstStyle/>
                    <a:p>
                      <a:pPr algn="ctr" fontAlgn="ctr"/>
                      <a:r>
                        <a:rPr lang="ru-RU" sz="900" u="none" strike="noStrike">
                          <a:effectLst/>
                        </a:rPr>
                        <a:t>4.8.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в сфере социальной защиты населения, которым оказана имущественная поддержка органами местного самоуправления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3485049963"/>
                  </a:ext>
                </a:extLst>
              </a:tr>
              <a:tr h="376700">
                <a:tc>
                  <a:txBody>
                    <a:bodyPr/>
                    <a:lstStyle/>
                    <a:p>
                      <a:pPr algn="ctr" fontAlgn="ctr"/>
                      <a:r>
                        <a:rPr lang="ru-RU" sz="900" u="none" strike="noStrike">
                          <a:effectLst/>
                        </a:rPr>
                        <a:t>4.9.</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в сфере образования, которым оказана имущественная поддержка органами местного самоуправления </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приоритетный 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5905620"/>
                  </a:ext>
                </a:extLst>
              </a:tr>
              <a:tr h="390378">
                <a:tc>
                  <a:txBody>
                    <a:bodyPr/>
                    <a:lstStyle/>
                    <a:p>
                      <a:pPr algn="ctr" fontAlgn="ctr"/>
                      <a:r>
                        <a:rPr lang="ru-RU" sz="900" u="none" strike="noStrike">
                          <a:effectLst/>
                        </a:rPr>
                        <a:t>4.10.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Общее количество предоставленной органами местного самоуправления площади на льготных условиях или в безвозмездное пользование СО НКО</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м2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515,8</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572178952"/>
                  </a:ext>
                </a:extLst>
              </a:tr>
              <a:tr h="501070">
                <a:tc>
                  <a:txBody>
                    <a:bodyPr/>
                    <a:lstStyle/>
                    <a:p>
                      <a:pPr algn="ctr" fontAlgn="ctr"/>
                      <a:r>
                        <a:rPr lang="ru-RU" sz="900" u="none" strike="noStrike">
                          <a:effectLst/>
                        </a:rPr>
                        <a:t>4.11.</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Общее количество предоставленной органами местного самоуправления площади на льготных условиях или в безвозмездное пользование СО НКО в сфере социальной защиты населения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м2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a:effectLst/>
                        </a:rPr>
                        <a:t>76</a:t>
                      </a:r>
                      <a:endParaRPr lang="ru-RU" sz="900" b="0" i="0" u="none" strike="noStrike">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2143675611"/>
                  </a:ext>
                </a:extLst>
              </a:tr>
              <a:tr h="390378">
                <a:tc>
                  <a:txBody>
                    <a:bodyPr/>
                    <a:lstStyle/>
                    <a:p>
                      <a:pPr algn="ctr" fontAlgn="ctr"/>
                      <a:r>
                        <a:rPr lang="ru-RU" sz="900" u="none" strike="noStrike">
                          <a:effectLst/>
                        </a:rPr>
                        <a:t>4.12.</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Общее количество предоставленной органами местного самоуправления площади на льготных условиях или в безвозмездное пользование СО НКО  в    сфере образования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439,8</a:t>
                      </a:r>
                      <a:endParaRPr lang="ru-RU" sz="900" b="0" i="0" u="none" strike="noStrike">
                        <a:solidFill>
                          <a:srgbClr val="000000"/>
                        </a:solidFill>
                        <a:effectLst/>
                        <a:latin typeface="Arial" panose="020B0604020202020204" pitchFamily="34" charset="0"/>
                      </a:endParaRPr>
                    </a:p>
                  </a:txBody>
                  <a:tcPr marL="3956" marR="3956" marT="3956" marB="0" anchor="ctr"/>
                </a:tc>
                <a:extLst>
                  <a:ext uri="{0D108BD9-81ED-4DB2-BD59-A6C34878D82A}">
                    <a16:rowId xmlns:a16="http://schemas.microsoft.com/office/drawing/2014/main" val="1759673190"/>
                  </a:ext>
                </a:extLst>
              </a:tr>
              <a:tr h="292784">
                <a:tc>
                  <a:txBody>
                    <a:bodyPr/>
                    <a:lstStyle/>
                    <a:p>
                      <a:pPr algn="ctr" fontAlgn="ctr"/>
                      <a:r>
                        <a:rPr lang="ru-RU" sz="900" u="none" strike="noStrike">
                          <a:effectLst/>
                        </a:rPr>
                        <a:t>4.13.</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l" fontAlgn="ctr"/>
                      <a:r>
                        <a:rPr lang="ru-RU" sz="900" u="none" strike="noStrike">
                          <a:effectLst/>
                        </a:rPr>
                        <a:t>Количество СО НКО, которым оказана консультационная поддержка органами местного самоуправления</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956" marR="3956" marT="3956" marB="0" anchor="ctr"/>
                </a:tc>
                <a:tc>
                  <a:txBody>
                    <a:bodyPr/>
                    <a:lstStyle/>
                    <a:p>
                      <a:pPr algn="ctr" fontAlgn="ctr"/>
                      <a:r>
                        <a:rPr lang="ru-RU" sz="900" u="none" strike="noStrike">
                          <a:effectLst/>
                        </a:rPr>
                        <a:t>10</a:t>
                      </a:r>
                      <a:endParaRPr lang="ru-RU" sz="900" b="0" i="0" u="none" strike="noStrike">
                        <a:solidFill>
                          <a:srgbClr val="000000"/>
                        </a:solidFill>
                        <a:effectLst/>
                        <a:latin typeface="Calibri" panose="020F0502020204030204" pitchFamily="34" charset="0"/>
                      </a:endParaRPr>
                    </a:p>
                  </a:txBody>
                  <a:tcPr marL="3956" marR="3956" marT="3956" marB="0" anchor="ctr"/>
                </a:tc>
                <a:tc>
                  <a:txBody>
                    <a:bodyPr/>
                    <a:lstStyle/>
                    <a:p>
                      <a:pPr algn="ctr" fontAlgn="ctr"/>
                      <a:r>
                        <a:rPr lang="ru-RU" sz="900" u="none" strike="noStrike" dirty="0">
                          <a:effectLst/>
                        </a:rPr>
                        <a:t>10</a:t>
                      </a:r>
                      <a:endParaRPr lang="ru-RU" sz="900" b="0" i="0" u="none" strike="noStrike" dirty="0">
                        <a:solidFill>
                          <a:srgbClr val="000000"/>
                        </a:solidFill>
                        <a:effectLst/>
                        <a:latin typeface="Calibri" panose="020F0502020204030204" pitchFamily="34" charset="0"/>
                      </a:endParaRPr>
                    </a:p>
                  </a:txBody>
                  <a:tcPr marL="3956" marR="3956" marT="3956" marB="0" anchor="ctr"/>
                </a:tc>
                <a:extLst>
                  <a:ext uri="{0D108BD9-81ED-4DB2-BD59-A6C34878D82A}">
                    <a16:rowId xmlns:a16="http://schemas.microsoft.com/office/drawing/2014/main" val="1206753854"/>
                  </a:ext>
                </a:extLst>
              </a:tr>
            </a:tbl>
          </a:graphicData>
        </a:graphic>
      </p:graphicFrame>
    </p:spTree>
    <p:extLst>
      <p:ext uri="{BB962C8B-B14F-4D97-AF65-F5344CB8AC3E}">
        <p14:creationId xmlns:p14="http://schemas.microsoft.com/office/powerpoint/2010/main" val="1752330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A9337E-9882-48DE-9D85-1916C8349415}"/>
              </a:ext>
            </a:extLst>
          </p:cNvPr>
          <p:cNvGraphicFramePr>
            <a:graphicFrameLocks noGrp="1"/>
          </p:cNvGraphicFramePr>
          <p:nvPr>
            <p:ph idx="1"/>
            <p:extLst>
              <p:ext uri="{D42A27DB-BD31-4B8C-83A1-F6EECF244321}">
                <p14:modId xmlns:p14="http://schemas.microsoft.com/office/powerpoint/2010/main" val="3803911582"/>
              </p:ext>
            </p:extLst>
          </p:nvPr>
        </p:nvGraphicFramePr>
        <p:xfrm>
          <a:off x="153910" y="788251"/>
          <a:ext cx="11516009" cy="6030566"/>
        </p:xfrm>
        <a:graphic>
          <a:graphicData uri="http://schemas.openxmlformats.org/drawingml/2006/table">
            <a:tbl>
              <a:tblPr>
                <a:tableStyleId>{5C22544A-7EE6-4342-B048-85BDC9FD1C3A}</a:tableStyleId>
              </a:tblPr>
              <a:tblGrid>
                <a:gridCol w="548903">
                  <a:extLst>
                    <a:ext uri="{9D8B030D-6E8A-4147-A177-3AD203B41FA5}">
                      <a16:colId xmlns:a16="http://schemas.microsoft.com/office/drawing/2014/main" val="1318627726"/>
                    </a:ext>
                  </a:extLst>
                </a:gridCol>
                <a:gridCol w="2975059">
                  <a:extLst>
                    <a:ext uri="{9D8B030D-6E8A-4147-A177-3AD203B41FA5}">
                      <a16:colId xmlns:a16="http://schemas.microsoft.com/office/drawing/2014/main" val="3883882158"/>
                    </a:ext>
                  </a:extLst>
                </a:gridCol>
                <a:gridCol w="1119765">
                  <a:extLst>
                    <a:ext uri="{9D8B030D-6E8A-4147-A177-3AD203B41FA5}">
                      <a16:colId xmlns:a16="http://schemas.microsoft.com/office/drawing/2014/main" val="1916999183"/>
                    </a:ext>
                  </a:extLst>
                </a:gridCol>
                <a:gridCol w="944116">
                  <a:extLst>
                    <a:ext uri="{9D8B030D-6E8A-4147-A177-3AD203B41FA5}">
                      <a16:colId xmlns:a16="http://schemas.microsoft.com/office/drawing/2014/main" val="1937155797"/>
                    </a:ext>
                  </a:extLst>
                </a:gridCol>
                <a:gridCol w="944116">
                  <a:extLst>
                    <a:ext uri="{9D8B030D-6E8A-4147-A177-3AD203B41FA5}">
                      <a16:colId xmlns:a16="http://schemas.microsoft.com/office/drawing/2014/main" val="2600267931"/>
                    </a:ext>
                  </a:extLst>
                </a:gridCol>
                <a:gridCol w="988028">
                  <a:extLst>
                    <a:ext uri="{9D8B030D-6E8A-4147-A177-3AD203B41FA5}">
                      <a16:colId xmlns:a16="http://schemas.microsoft.com/office/drawing/2014/main" val="2065554136"/>
                    </a:ext>
                  </a:extLst>
                </a:gridCol>
                <a:gridCol w="966072">
                  <a:extLst>
                    <a:ext uri="{9D8B030D-6E8A-4147-A177-3AD203B41FA5}">
                      <a16:colId xmlns:a16="http://schemas.microsoft.com/office/drawing/2014/main" val="987040081"/>
                    </a:ext>
                  </a:extLst>
                </a:gridCol>
                <a:gridCol w="1064874">
                  <a:extLst>
                    <a:ext uri="{9D8B030D-6E8A-4147-A177-3AD203B41FA5}">
                      <a16:colId xmlns:a16="http://schemas.microsoft.com/office/drawing/2014/main" val="2429974602"/>
                    </a:ext>
                  </a:extLst>
                </a:gridCol>
                <a:gridCol w="966072">
                  <a:extLst>
                    <a:ext uri="{9D8B030D-6E8A-4147-A177-3AD203B41FA5}">
                      <a16:colId xmlns:a16="http://schemas.microsoft.com/office/drawing/2014/main" val="961206953"/>
                    </a:ext>
                  </a:extLst>
                </a:gridCol>
                <a:gridCol w="999004">
                  <a:extLst>
                    <a:ext uri="{9D8B030D-6E8A-4147-A177-3AD203B41FA5}">
                      <a16:colId xmlns:a16="http://schemas.microsoft.com/office/drawing/2014/main" val="3224791457"/>
                    </a:ext>
                  </a:extLst>
                </a:gridCol>
              </a:tblGrid>
              <a:tr h="260382">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974" marR="3974" marT="3974" marB="0" anchor="ctr"/>
                </a:tc>
                <a:extLst>
                  <a:ext uri="{0D108BD9-81ED-4DB2-BD59-A6C34878D82A}">
                    <a16:rowId xmlns:a16="http://schemas.microsoft.com/office/drawing/2014/main" val="2978550102"/>
                  </a:ext>
                </a:extLst>
              </a:tr>
              <a:tr h="131867">
                <a:tc>
                  <a:txBody>
                    <a:bodyPr/>
                    <a:lstStyle/>
                    <a:p>
                      <a:pPr algn="ctr" fontAlgn="ctr"/>
                      <a:r>
                        <a:rPr lang="ru-RU" sz="900" u="none" strike="noStrike">
                          <a:effectLst/>
                        </a:rPr>
                        <a:t>5</a:t>
                      </a:r>
                      <a:endParaRPr lang="ru-RU" sz="900" b="1"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Муниципальная программа «Спорт»</a:t>
                      </a:r>
                      <a:endParaRPr lang="ru-RU" sz="900" b="1"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101205908"/>
                  </a:ext>
                </a:extLst>
              </a:tr>
              <a:tr h="260382">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Подпрограмма I «Развитие физической культуры и спорта»</a:t>
                      </a:r>
                      <a:endParaRPr lang="ru-RU" sz="900" b="1"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553233350"/>
                  </a:ext>
                </a:extLst>
              </a:tr>
              <a:tr h="645928">
                <a:tc>
                  <a:txBody>
                    <a:bodyPr/>
                    <a:lstStyle/>
                    <a:p>
                      <a:pPr algn="ctr" fontAlgn="ctr"/>
                      <a:r>
                        <a:rPr lang="ru-RU" sz="900" u="none" strike="noStrike">
                          <a:effectLst/>
                        </a:rPr>
                        <a:t>5.1.</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Указ Президента 204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40,5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43,6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45,1</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48,5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51,7</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55</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1704025541"/>
                  </a:ext>
                </a:extLst>
              </a:tr>
              <a:tr h="388897">
                <a:tc>
                  <a:txBody>
                    <a:bodyPr/>
                    <a:lstStyle/>
                    <a:p>
                      <a:pPr algn="ctr" fontAlgn="ctr"/>
                      <a:r>
                        <a:rPr lang="ru-RU" sz="900" u="none" strike="noStrike">
                          <a:effectLst/>
                        </a:rPr>
                        <a:t>5.2.</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детей и молодёжи (возраст 3–29 лет), систематически занимающихся физической культурой и спортом, в общей численности детей и молодежи</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Указ Президента 204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91</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92</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93</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94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94,5</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95</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2605203081"/>
                  </a:ext>
                </a:extLst>
              </a:tr>
              <a:tr h="517413">
                <a:tc>
                  <a:txBody>
                    <a:bodyPr/>
                    <a:lstStyle/>
                    <a:p>
                      <a:pPr algn="ctr" fontAlgn="ctr"/>
                      <a:r>
                        <a:rPr lang="ru-RU" sz="900" u="none" strike="noStrike">
                          <a:effectLst/>
                        </a:rPr>
                        <a:t>5.3.</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граждан среднего возраста (женщины 30–54 лет; мужчины 30–59 лет), систематически занимающихся физической культурой и спортом, в общей численности граждан среднего возраста</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Указ Президента 204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25,5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28,5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33,5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38,5</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43</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3305453671"/>
                  </a:ext>
                </a:extLst>
              </a:tr>
              <a:tr h="517413">
                <a:tc>
                  <a:txBody>
                    <a:bodyPr/>
                    <a:lstStyle/>
                    <a:p>
                      <a:pPr algn="ctr" fontAlgn="ctr"/>
                      <a:r>
                        <a:rPr lang="ru-RU" sz="900" u="none" strike="noStrike">
                          <a:effectLst/>
                        </a:rPr>
                        <a:t>5.4.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граждан старшего возраста (женщины 55–79 лет; мужчины 60–79 лет), систематически занимающихся физической культурой и спортом, в общей численности граждан старшего возраста</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Указ Президента 204</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18</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22</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24,5</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27</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4071909706"/>
                  </a:ext>
                </a:extLst>
              </a:tr>
              <a:tr h="645928">
                <a:tc>
                  <a:txBody>
                    <a:bodyPr/>
                    <a:lstStyle/>
                    <a:p>
                      <a:pPr algn="ctr" fontAlgn="ctr"/>
                      <a:r>
                        <a:rPr lang="ru-RU" sz="900" u="none" strike="noStrike">
                          <a:effectLst/>
                        </a:rPr>
                        <a:t>5.5.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Уровень обеспеченности граждан спортивными сооружениями исходя из единовременной пропускной способности объектов спорта</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Указ Президента 204</a:t>
                      </a:r>
                      <a:br>
                        <a:rPr lang="ru-RU" sz="900" u="none" strike="noStrike">
                          <a:effectLst/>
                        </a:rPr>
                      </a:br>
                      <a:r>
                        <a:rPr lang="ru-RU" sz="900" u="none" strike="noStrike">
                          <a:effectLst/>
                        </a:rPr>
                        <a:t>Приоритетный показатель</a:t>
                      </a:r>
                      <a:br>
                        <a:rPr lang="ru-RU" sz="900" u="none" strike="noStrike">
                          <a:effectLst/>
                        </a:rPr>
                      </a:b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32,06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32,06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32,06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32,07</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32,07</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32,08</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1586729865"/>
                  </a:ext>
                </a:extLst>
              </a:tr>
              <a:tr h="407794">
                <a:tc>
                  <a:txBody>
                    <a:bodyPr/>
                    <a:lstStyle/>
                    <a:p>
                      <a:pPr algn="ctr" fontAlgn="ctr"/>
                      <a:r>
                        <a:rPr lang="ru-RU" sz="900" u="none" strike="noStrike">
                          <a:effectLst/>
                        </a:rPr>
                        <a:t>5.6.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b"/>
                      <a:r>
                        <a:rPr lang="ru-RU" sz="900" u="none" strike="noStrike">
                          <a:effectLst/>
                        </a:rPr>
                        <a:t>2021 Доступные спортивные площадки. Доля спортивных площадок, управляемых в соответствии со стандартом их использования</a:t>
                      </a:r>
                      <a:endParaRPr lang="ru-RU" sz="900" b="0" i="0" u="none" strike="noStrike">
                        <a:solidFill>
                          <a:srgbClr val="2E2E2E"/>
                        </a:solidFill>
                        <a:effectLst/>
                        <a:latin typeface="Arial" panose="020B0604020202020204" pitchFamily="34" charset="0"/>
                      </a:endParaRPr>
                    </a:p>
                  </a:txBody>
                  <a:tcPr marL="3974" marR="3974" marT="3974" marB="0" anchor="b"/>
                </a:tc>
                <a:tc>
                  <a:txBody>
                    <a:bodyPr/>
                    <a:lstStyle/>
                    <a:p>
                      <a:pPr algn="ctr" fontAlgn="ctr"/>
                      <a:r>
                        <a:rPr lang="ru-RU" sz="900" u="none" strike="noStrike">
                          <a:effectLst/>
                        </a:rPr>
                        <a:t>Рейтинг-45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45,66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70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3738366025"/>
                  </a:ext>
                </a:extLst>
              </a:tr>
              <a:tr h="774443">
                <a:tc>
                  <a:txBody>
                    <a:bodyPr/>
                    <a:lstStyle/>
                    <a:p>
                      <a:pPr algn="ctr" fontAlgn="ctr"/>
                      <a:r>
                        <a:rPr lang="ru-RU" sz="900" u="none" strike="noStrike">
                          <a:effectLst/>
                        </a:rPr>
                        <a:t>5.7.</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проживающих в муниципальном образовании Московской области</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11</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15,5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16,5</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17</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4259741613"/>
                  </a:ext>
                </a:extLst>
              </a:tr>
              <a:tr h="388897">
                <a:tc>
                  <a:txBody>
                    <a:bodyPr/>
                    <a:lstStyle/>
                    <a:p>
                      <a:pPr algn="ctr" fontAlgn="ctr"/>
                      <a:r>
                        <a:rPr lang="ru-RU" sz="900" u="none" strike="noStrike">
                          <a:effectLst/>
                        </a:rPr>
                        <a:t>5.8.</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обучающихся и студентов, систематически занимающихся физической культурой и спортом, в общей численности обучающихся и студентов</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81</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85</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86</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87</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88</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89</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3641144739"/>
                  </a:ext>
                </a:extLst>
              </a:tr>
              <a:tr h="388897">
                <a:tc>
                  <a:txBody>
                    <a:bodyPr/>
                    <a:lstStyle/>
                    <a:p>
                      <a:pPr algn="ctr" fontAlgn="ctr"/>
                      <a:r>
                        <a:rPr lang="ru-RU" sz="900" u="none" strike="noStrike">
                          <a:effectLst/>
                        </a:rPr>
                        <a:t>5.9.</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жителей Московской области, занимающихся в спортивных организациях, в общей численности детей и молодежи в возрасте 6-15 лет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47</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52</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53</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54</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a:effectLst/>
                        </a:rPr>
                        <a:t>55</a:t>
                      </a:r>
                      <a:endParaRPr lang="ru-RU" sz="900" b="0" i="0" u="none" strike="noStrike">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51616601"/>
                  </a:ext>
                </a:extLst>
              </a:tr>
              <a:tr h="517413">
                <a:tc>
                  <a:txBody>
                    <a:bodyPr/>
                    <a:lstStyle/>
                    <a:p>
                      <a:pPr algn="ctr" fontAlgn="ctr"/>
                      <a:r>
                        <a:rPr lang="ru-RU" sz="900" u="none" strike="noStrike">
                          <a:effectLst/>
                        </a:rPr>
                        <a:t>5.10.</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l" fontAlgn="ctr"/>
                      <a:r>
                        <a:rPr lang="ru-RU" sz="900" u="none" strike="noStrike">
                          <a:effectLst/>
                        </a:rPr>
                        <a:t>Доля населения Московской области, занятого в экономике, занимающегося физической культурой и спортом, в общей численности населения, занятого в экономике</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25,3</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28,9</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28,9</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29</a:t>
                      </a:r>
                      <a:endParaRPr lang="ru-RU" sz="900" b="0" i="0" u="none" strike="noStrike">
                        <a:solidFill>
                          <a:srgbClr val="000000"/>
                        </a:solidFill>
                        <a:effectLst/>
                        <a:latin typeface="Arial" panose="020B0604020202020204" pitchFamily="34" charset="0"/>
                      </a:endParaRPr>
                    </a:p>
                  </a:txBody>
                  <a:tcPr marL="3974" marR="3974" marT="3974" marB="0" anchor="ctr"/>
                </a:tc>
                <a:tc>
                  <a:txBody>
                    <a:bodyPr/>
                    <a:lstStyle/>
                    <a:p>
                      <a:pPr algn="ctr" fontAlgn="ctr"/>
                      <a:r>
                        <a:rPr lang="ru-RU" sz="900" u="none" strike="noStrike">
                          <a:effectLst/>
                        </a:rPr>
                        <a:t>29,1</a:t>
                      </a:r>
                      <a:endParaRPr lang="ru-RU" sz="900" b="0" i="0" u="none" strike="noStrike">
                        <a:solidFill>
                          <a:srgbClr val="000000"/>
                        </a:solidFill>
                        <a:effectLst/>
                        <a:latin typeface="Calibri" panose="020F0502020204030204" pitchFamily="34" charset="0"/>
                      </a:endParaRPr>
                    </a:p>
                  </a:txBody>
                  <a:tcPr marL="3974" marR="3974" marT="3974" marB="0" anchor="ctr"/>
                </a:tc>
                <a:tc>
                  <a:txBody>
                    <a:bodyPr/>
                    <a:lstStyle/>
                    <a:p>
                      <a:pPr algn="ctr" fontAlgn="ctr"/>
                      <a:r>
                        <a:rPr lang="ru-RU" sz="900" u="none" strike="noStrike" dirty="0">
                          <a:effectLst/>
                        </a:rPr>
                        <a:t>29,2</a:t>
                      </a:r>
                      <a:endParaRPr lang="ru-RU" sz="900" b="0" i="0" u="none" strike="noStrike" dirty="0">
                        <a:solidFill>
                          <a:srgbClr val="000000"/>
                        </a:solidFill>
                        <a:effectLst/>
                        <a:latin typeface="Calibri" panose="020F0502020204030204" pitchFamily="34" charset="0"/>
                      </a:endParaRPr>
                    </a:p>
                  </a:txBody>
                  <a:tcPr marL="3974" marR="3974" marT="3974" marB="0" anchor="ctr"/>
                </a:tc>
                <a:extLst>
                  <a:ext uri="{0D108BD9-81ED-4DB2-BD59-A6C34878D82A}">
                    <a16:rowId xmlns:a16="http://schemas.microsoft.com/office/drawing/2014/main" val="3037378138"/>
                  </a:ext>
                </a:extLst>
              </a:tr>
            </a:tbl>
          </a:graphicData>
        </a:graphic>
      </p:graphicFrame>
    </p:spTree>
    <p:extLst>
      <p:ext uri="{BB962C8B-B14F-4D97-AF65-F5344CB8AC3E}">
        <p14:creationId xmlns:p14="http://schemas.microsoft.com/office/powerpoint/2010/main" val="25669663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6FB4728-4D4D-4940-AEAE-03F30A2D56F4}"/>
              </a:ext>
            </a:extLst>
          </p:cNvPr>
          <p:cNvGraphicFramePr>
            <a:graphicFrameLocks noGrp="1"/>
          </p:cNvGraphicFramePr>
          <p:nvPr>
            <p:ph idx="1"/>
            <p:extLst>
              <p:ext uri="{D42A27DB-BD31-4B8C-83A1-F6EECF244321}">
                <p14:modId xmlns:p14="http://schemas.microsoft.com/office/powerpoint/2010/main" val="3055024807"/>
              </p:ext>
            </p:extLst>
          </p:nvPr>
        </p:nvGraphicFramePr>
        <p:xfrm>
          <a:off x="292728" y="934999"/>
          <a:ext cx="11606543" cy="5557241"/>
        </p:xfrm>
        <a:graphic>
          <a:graphicData uri="http://schemas.openxmlformats.org/drawingml/2006/table">
            <a:tbl>
              <a:tblPr>
                <a:tableStyleId>{5C22544A-7EE6-4342-B048-85BDC9FD1C3A}</a:tableStyleId>
              </a:tblPr>
              <a:tblGrid>
                <a:gridCol w="553219">
                  <a:extLst>
                    <a:ext uri="{9D8B030D-6E8A-4147-A177-3AD203B41FA5}">
                      <a16:colId xmlns:a16="http://schemas.microsoft.com/office/drawing/2014/main" val="3691176246"/>
                    </a:ext>
                  </a:extLst>
                </a:gridCol>
                <a:gridCol w="3321663">
                  <a:extLst>
                    <a:ext uri="{9D8B030D-6E8A-4147-A177-3AD203B41FA5}">
                      <a16:colId xmlns:a16="http://schemas.microsoft.com/office/drawing/2014/main" val="3623803051"/>
                    </a:ext>
                  </a:extLst>
                </a:gridCol>
                <a:gridCol w="1032095">
                  <a:extLst>
                    <a:ext uri="{9D8B030D-6E8A-4147-A177-3AD203B41FA5}">
                      <a16:colId xmlns:a16="http://schemas.microsoft.com/office/drawing/2014/main" val="1041775711"/>
                    </a:ext>
                  </a:extLst>
                </a:gridCol>
                <a:gridCol w="724796">
                  <a:extLst>
                    <a:ext uri="{9D8B030D-6E8A-4147-A177-3AD203B41FA5}">
                      <a16:colId xmlns:a16="http://schemas.microsoft.com/office/drawing/2014/main" val="2634811024"/>
                    </a:ext>
                  </a:extLst>
                </a:gridCol>
                <a:gridCol w="951538">
                  <a:extLst>
                    <a:ext uri="{9D8B030D-6E8A-4147-A177-3AD203B41FA5}">
                      <a16:colId xmlns:a16="http://schemas.microsoft.com/office/drawing/2014/main" val="3105964682"/>
                    </a:ext>
                  </a:extLst>
                </a:gridCol>
                <a:gridCol w="995794">
                  <a:extLst>
                    <a:ext uri="{9D8B030D-6E8A-4147-A177-3AD203B41FA5}">
                      <a16:colId xmlns:a16="http://schemas.microsoft.com/office/drawing/2014/main" val="3028337233"/>
                    </a:ext>
                  </a:extLst>
                </a:gridCol>
                <a:gridCol w="973666">
                  <a:extLst>
                    <a:ext uri="{9D8B030D-6E8A-4147-A177-3AD203B41FA5}">
                      <a16:colId xmlns:a16="http://schemas.microsoft.com/office/drawing/2014/main" val="3853950134"/>
                    </a:ext>
                  </a:extLst>
                </a:gridCol>
                <a:gridCol w="1073247">
                  <a:extLst>
                    <a:ext uri="{9D8B030D-6E8A-4147-A177-3AD203B41FA5}">
                      <a16:colId xmlns:a16="http://schemas.microsoft.com/office/drawing/2014/main" val="2415210167"/>
                    </a:ext>
                  </a:extLst>
                </a:gridCol>
                <a:gridCol w="973666">
                  <a:extLst>
                    <a:ext uri="{9D8B030D-6E8A-4147-A177-3AD203B41FA5}">
                      <a16:colId xmlns:a16="http://schemas.microsoft.com/office/drawing/2014/main" val="249583846"/>
                    </a:ext>
                  </a:extLst>
                </a:gridCol>
                <a:gridCol w="1006859">
                  <a:extLst>
                    <a:ext uri="{9D8B030D-6E8A-4147-A177-3AD203B41FA5}">
                      <a16:colId xmlns:a16="http://schemas.microsoft.com/office/drawing/2014/main" val="1459105453"/>
                    </a:ext>
                  </a:extLst>
                </a:gridCol>
              </a:tblGrid>
              <a:tr h="220653">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660" marR="3660" marT="3660"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660" marR="3660" marT="3660" marB="0" anchor="ctr"/>
                </a:tc>
                <a:extLst>
                  <a:ext uri="{0D108BD9-81ED-4DB2-BD59-A6C34878D82A}">
                    <a16:rowId xmlns:a16="http://schemas.microsoft.com/office/drawing/2014/main" val="2405920471"/>
                  </a:ext>
                </a:extLst>
              </a:tr>
              <a:tr h="111779">
                <a:tc>
                  <a:txBody>
                    <a:bodyPr/>
                    <a:lstStyle/>
                    <a:p>
                      <a:pPr algn="ctr" fontAlgn="ctr"/>
                      <a:r>
                        <a:rPr lang="ru-RU" sz="900" u="none" strike="noStrike">
                          <a:effectLst/>
                        </a:rPr>
                        <a:t>5</a:t>
                      </a:r>
                      <a:endParaRPr lang="ru-RU" sz="900" b="1"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Муниципальная программа «Спорт»</a:t>
                      </a:r>
                      <a:endParaRPr lang="ru-RU" sz="900" b="1"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4156348667"/>
                  </a:ext>
                </a:extLst>
              </a:tr>
              <a:tr h="11177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Подпрограмма I «Развитие физической культуры и спорта»</a:t>
                      </a:r>
                      <a:endParaRPr lang="ru-RU" sz="900" b="1"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1309286906"/>
                  </a:ext>
                </a:extLst>
              </a:tr>
              <a:tr h="329527">
                <a:tc>
                  <a:txBody>
                    <a:bodyPr/>
                    <a:lstStyle/>
                    <a:p>
                      <a:pPr algn="ctr" fontAlgn="ctr"/>
                      <a:r>
                        <a:rPr lang="ru-RU" sz="900" u="none" strike="noStrike">
                          <a:effectLst/>
                        </a:rPr>
                        <a:t>5.11.</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Эффективность использования существующих объектов спорта (отношение фактической посещаемости к нормативной пропускной способности)</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99,5</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99,6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3354361875"/>
                  </a:ext>
                </a:extLst>
              </a:tr>
              <a:tr h="329527">
                <a:tc>
                  <a:txBody>
                    <a:bodyPr/>
                    <a:lstStyle/>
                    <a:p>
                      <a:pPr algn="ctr" fontAlgn="ctr"/>
                      <a:r>
                        <a:rPr lang="ru-RU" sz="900" u="none" strike="noStrike">
                          <a:effectLst/>
                        </a:rPr>
                        <a:t>5.12.</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Количество проведенных массовых, официальных физкультурных и спортивных мероприятий</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110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110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115</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115</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115</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2122100688"/>
                  </a:ext>
                </a:extLst>
              </a:tr>
              <a:tr h="547275">
                <a:tc>
                  <a:txBody>
                    <a:bodyPr/>
                    <a:lstStyle/>
                    <a:p>
                      <a:pPr algn="ctr" fontAlgn="ctr"/>
                      <a:r>
                        <a:rPr lang="ru-RU" sz="900" u="none" strike="noStrike">
                          <a:effectLst/>
                        </a:rPr>
                        <a:t>5.13.</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Доля жителей муниципального образования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30,3</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30,6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30,9</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31,2</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31,3</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31,4</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1694100009"/>
                  </a:ext>
                </a:extLst>
              </a:tr>
              <a:tr h="765023">
                <a:tc>
                  <a:txBody>
                    <a:bodyPr/>
                    <a:lstStyle/>
                    <a:p>
                      <a:pPr algn="ctr" fontAlgn="ctr"/>
                      <a:r>
                        <a:rPr lang="ru-RU" sz="900" u="none" strike="noStrike">
                          <a:effectLst/>
                        </a:rPr>
                        <a:t>5.14.</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Доля обучающихся и студентов  муниципального образования Московской области, выполнивших нормативы Всероссийского физкультурно-спортивного комплекса «Готов к труду и обороне» (ГТО), в общей численности обучающихся и студентов, принявших участие в сдаче нормативов Всероссийского физкультурно-спортивного комплекса «Готов к труду и обороне» (ГТО)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50,3</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50,6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50,9</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51,2</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51,3</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51,4</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2211048844"/>
                  </a:ext>
                </a:extLst>
              </a:tr>
              <a:tr h="329527">
                <a:tc>
                  <a:txBody>
                    <a:bodyPr/>
                    <a:lstStyle/>
                    <a:p>
                      <a:pPr algn="ctr" fontAlgn="ctr"/>
                      <a:r>
                        <a:rPr lang="ru-RU" sz="900" u="none" strike="noStrike">
                          <a:effectLst/>
                        </a:rPr>
                        <a:t>5.15.</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Количество дворовых спортивных сооружений, содержание которых осуществляется в рамках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7</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6</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6</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60561097"/>
                  </a:ext>
                </a:extLst>
              </a:tr>
              <a:tr h="438401">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Подпрограмма II «Подготовка к проведению в 2018 году чемпионата мира по футболу и эффективное использование тренировочных площадок после чемпионата мира по футболу»</a:t>
                      </a:r>
                      <a:endParaRPr lang="ru-RU" sz="900" b="1"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4041061977"/>
                  </a:ext>
                </a:extLst>
              </a:tr>
              <a:tr h="329527">
                <a:tc>
                  <a:txBody>
                    <a:bodyPr/>
                    <a:lstStyle/>
                    <a:p>
                      <a:pPr algn="ctr" fontAlgn="ctr"/>
                      <a:r>
                        <a:rPr lang="ru-RU" sz="900" u="none" strike="noStrike">
                          <a:effectLst/>
                        </a:rPr>
                        <a:t>5.1.</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Соответствие тренировочных площадок после завершения мероприятий требованиям, установленным национальными стандартами Российской Федерации</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к соглашению с ФОИВ</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1053816962"/>
                  </a:ext>
                </a:extLst>
              </a:tr>
              <a:tr h="11177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Подпрограмма III «Подготовка спортивного резерва»</a:t>
                      </a:r>
                      <a:endParaRPr lang="ru-RU" sz="900" b="1"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2364421459"/>
                  </a:ext>
                </a:extLst>
              </a:tr>
              <a:tr h="547275">
                <a:tc>
                  <a:txBody>
                    <a:bodyPr/>
                    <a:lstStyle/>
                    <a:p>
                      <a:pPr algn="ctr" fontAlgn="ctr"/>
                      <a:r>
                        <a:rPr lang="ru-RU" sz="900" u="none" strike="noStrike">
                          <a:effectLst/>
                        </a:rPr>
                        <a:t>5.1.</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Доля организаций, оказывающих услуги по спортивной подготовке в соответствии с федеральными стандартами спортивной подготовки, в общем количестве организаций в сфере физической культуры и спорта, в том числе для лиц с ограниченными возможностями здоровья и инвалидов</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95</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3658019229"/>
                  </a:ext>
                </a:extLst>
              </a:tr>
              <a:tr h="547275">
                <a:tc>
                  <a:txBody>
                    <a:bodyPr/>
                    <a:lstStyle/>
                    <a:p>
                      <a:pPr algn="ctr" fontAlgn="ctr"/>
                      <a:r>
                        <a:rPr lang="ru-RU" sz="900" u="none" strike="noStrike">
                          <a:effectLst/>
                        </a:rPr>
                        <a:t>5.2.</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l" fontAlgn="ctr"/>
                      <a:r>
                        <a:rPr lang="ru-RU" sz="900" u="none" strike="noStrike">
                          <a:effectLst/>
                        </a:rPr>
                        <a:t>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74</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87,5</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90,6</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93,7</a:t>
                      </a:r>
                      <a:endParaRPr lang="ru-RU" sz="900" b="0" i="0" u="none" strike="noStrike">
                        <a:solidFill>
                          <a:srgbClr val="000000"/>
                        </a:solidFill>
                        <a:effectLst/>
                        <a:latin typeface="Arial" panose="020B0604020202020204" pitchFamily="34" charset="0"/>
                      </a:endParaRPr>
                    </a:p>
                  </a:txBody>
                  <a:tcPr marL="3660" marR="3660" marT="3660" marB="0" anchor="ctr"/>
                </a:tc>
                <a:tc>
                  <a:txBody>
                    <a:bodyPr/>
                    <a:lstStyle/>
                    <a:p>
                      <a:pPr algn="ctr" fontAlgn="ctr"/>
                      <a:r>
                        <a:rPr lang="ru-RU" sz="900" u="none" strike="noStrike">
                          <a:effectLst/>
                        </a:rPr>
                        <a:t>96,8</a:t>
                      </a:r>
                      <a:endParaRPr lang="ru-RU" sz="900" b="0" i="0" u="none" strike="noStrike">
                        <a:solidFill>
                          <a:srgbClr val="000000"/>
                        </a:solidFill>
                        <a:effectLst/>
                        <a:latin typeface="Calibri" panose="020F0502020204030204" pitchFamily="34" charset="0"/>
                      </a:endParaRPr>
                    </a:p>
                  </a:txBody>
                  <a:tcPr marL="3660" marR="3660" marT="3660" marB="0" anchor="ctr"/>
                </a:tc>
                <a:tc>
                  <a:txBody>
                    <a:bodyPr/>
                    <a:lstStyle/>
                    <a:p>
                      <a:pPr algn="ctr" fontAlgn="ctr"/>
                      <a:r>
                        <a:rPr lang="ru-RU" sz="900" u="none" strike="noStrike" dirty="0">
                          <a:effectLst/>
                        </a:rPr>
                        <a:t>100</a:t>
                      </a:r>
                      <a:endParaRPr lang="ru-RU" sz="900" b="0" i="0" u="none" strike="noStrike" dirty="0">
                        <a:solidFill>
                          <a:srgbClr val="000000"/>
                        </a:solidFill>
                        <a:effectLst/>
                        <a:latin typeface="Calibri" panose="020F0502020204030204" pitchFamily="34" charset="0"/>
                      </a:endParaRPr>
                    </a:p>
                  </a:txBody>
                  <a:tcPr marL="3660" marR="3660" marT="3660" marB="0" anchor="ctr"/>
                </a:tc>
                <a:extLst>
                  <a:ext uri="{0D108BD9-81ED-4DB2-BD59-A6C34878D82A}">
                    <a16:rowId xmlns:a16="http://schemas.microsoft.com/office/drawing/2014/main" val="17663937"/>
                  </a:ext>
                </a:extLst>
              </a:tr>
            </a:tbl>
          </a:graphicData>
        </a:graphic>
      </p:graphicFrame>
    </p:spTree>
    <p:extLst>
      <p:ext uri="{BB962C8B-B14F-4D97-AF65-F5344CB8AC3E}">
        <p14:creationId xmlns:p14="http://schemas.microsoft.com/office/powerpoint/2010/main" val="23912245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F223F22-D77B-43B5-8714-BDC244EFC958}"/>
              </a:ext>
            </a:extLst>
          </p:cNvPr>
          <p:cNvGraphicFramePr>
            <a:graphicFrameLocks noGrp="1"/>
          </p:cNvGraphicFramePr>
          <p:nvPr>
            <p:ph idx="1"/>
            <p:extLst>
              <p:ext uri="{D42A27DB-BD31-4B8C-83A1-F6EECF244321}">
                <p14:modId xmlns:p14="http://schemas.microsoft.com/office/powerpoint/2010/main" val="2020286053"/>
              </p:ext>
            </p:extLst>
          </p:nvPr>
        </p:nvGraphicFramePr>
        <p:xfrm>
          <a:off x="270095" y="892053"/>
          <a:ext cx="11651810" cy="5689920"/>
        </p:xfrm>
        <a:graphic>
          <a:graphicData uri="http://schemas.openxmlformats.org/drawingml/2006/table">
            <a:tbl>
              <a:tblPr>
                <a:tableStyleId>{5C22544A-7EE6-4342-B048-85BDC9FD1C3A}</a:tableStyleId>
              </a:tblPr>
              <a:tblGrid>
                <a:gridCol w="555376">
                  <a:extLst>
                    <a:ext uri="{9D8B030D-6E8A-4147-A177-3AD203B41FA5}">
                      <a16:colId xmlns:a16="http://schemas.microsoft.com/office/drawing/2014/main" val="2463689421"/>
                    </a:ext>
                  </a:extLst>
                </a:gridCol>
                <a:gridCol w="3221428">
                  <a:extLst>
                    <a:ext uri="{9D8B030D-6E8A-4147-A177-3AD203B41FA5}">
                      <a16:colId xmlns:a16="http://schemas.microsoft.com/office/drawing/2014/main" val="62314480"/>
                    </a:ext>
                  </a:extLst>
                </a:gridCol>
                <a:gridCol w="1113576">
                  <a:extLst>
                    <a:ext uri="{9D8B030D-6E8A-4147-A177-3AD203B41FA5}">
                      <a16:colId xmlns:a16="http://schemas.microsoft.com/office/drawing/2014/main" val="2295861339"/>
                    </a:ext>
                  </a:extLst>
                </a:gridCol>
                <a:gridCol w="950614">
                  <a:extLst>
                    <a:ext uri="{9D8B030D-6E8A-4147-A177-3AD203B41FA5}">
                      <a16:colId xmlns:a16="http://schemas.microsoft.com/office/drawing/2014/main" val="999817124"/>
                    </a:ext>
                  </a:extLst>
                </a:gridCol>
                <a:gridCol w="767990">
                  <a:extLst>
                    <a:ext uri="{9D8B030D-6E8A-4147-A177-3AD203B41FA5}">
                      <a16:colId xmlns:a16="http://schemas.microsoft.com/office/drawing/2014/main" val="2853920381"/>
                    </a:ext>
                  </a:extLst>
                </a:gridCol>
                <a:gridCol w="999680">
                  <a:extLst>
                    <a:ext uri="{9D8B030D-6E8A-4147-A177-3AD203B41FA5}">
                      <a16:colId xmlns:a16="http://schemas.microsoft.com/office/drawing/2014/main" val="440660900"/>
                    </a:ext>
                  </a:extLst>
                </a:gridCol>
                <a:gridCol w="977464">
                  <a:extLst>
                    <a:ext uri="{9D8B030D-6E8A-4147-A177-3AD203B41FA5}">
                      <a16:colId xmlns:a16="http://schemas.microsoft.com/office/drawing/2014/main" val="1209666393"/>
                    </a:ext>
                  </a:extLst>
                </a:gridCol>
                <a:gridCol w="1077432">
                  <a:extLst>
                    <a:ext uri="{9D8B030D-6E8A-4147-A177-3AD203B41FA5}">
                      <a16:colId xmlns:a16="http://schemas.microsoft.com/office/drawing/2014/main" val="2987510071"/>
                    </a:ext>
                  </a:extLst>
                </a:gridCol>
                <a:gridCol w="977464">
                  <a:extLst>
                    <a:ext uri="{9D8B030D-6E8A-4147-A177-3AD203B41FA5}">
                      <a16:colId xmlns:a16="http://schemas.microsoft.com/office/drawing/2014/main" val="3264369970"/>
                    </a:ext>
                  </a:extLst>
                </a:gridCol>
                <a:gridCol w="1010786">
                  <a:extLst>
                    <a:ext uri="{9D8B030D-6E8A-4147-A177-3AD203B41FA5}">
                      <a16:colId xmlns:a16="http://schemas.microsoft.com/office/drawing/2014/main" val="1381113856"/>
                    </a:ext>
                  </a:extLst>
                </a:gridCol>
              </a:tblGrid>
              <a:tr h="216301">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dirty="0">
                          <a:effectLst/>
                        </a:rPr>
                        <a:t>Наименование муниципальной программы/подпрограммы/показателя</a:t>
                      </a:r>
                      <a:endParaRPr lang="ru-RU" sz="10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dirty="0">
                          <a:effectLst/>
                        </a:rPr>
                        <a:t>Тип показателя</a:t>
                      </a:r>
                      <a:endParaRPr lang="ru-RU" sz="10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dirty="0">
                          <a:effectLst/>
                        </a:rPr>
                        <a:t>Базовое значение</a:t>
                      </a:r>
                      <a:endParaRPr lang="ru-RU" sz="10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dirty="0">
                          <a:effectLst/>
                        </a:rPr>
                        <a:t>Достигнутое </a:t>
                      </a:r>
                    </a:p>
                    <a:p>
                      <a:pPr algn="ctr" fontAlgn="ctr"/>
                      <a:r>
                        <a:rPr lang="ru-RU" sz="1000" u="none" strike="noStrike" dirty="0">
                          <a:effectLst/>
                        </a:rPr>
                        <a:t>2020 года</a:t>
                      </a:r>
                      <a:endParaRPr lang="ru-RU" sz="10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3408" marR="3408" marT="3408" marB="0" anchor="ctr"/>
                </a:tc>
                <a:extLst>
                  <a:ext uri="{0D108BD9-81ED-4DB2-BD59-A6C34878D82A}">
                    <a16:rowId xmlns:a16="http://schemas.microsoft.com/office/drawing/2014/main" val="1072989327"/>
                  </a:ext>
                </a:extLst>
              </a:tr>
              <a:tr h="109477">
                <a:tc>
                  <a:txBody>
                    <a:bodyPr/>
                    <a:lstStyle/>
                    <a:p>
                      <a:pPr algn="ctr" fontAlgn="ctr"/>
                      <a:r>
                        <a:rPr lang="ru-RU" sz="1000" u="none" strike="noStrike">
                          <a:effectLst/>
                        </a:rPr>
                        <a:t>6</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Муниципальная программа «Развитие сельского хозяйства»</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4163009577"/>
                  </a:ext>
                </a:extLst>
              </a:tr>
              <a:tr h="216301">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Подпрограмма IV «Обеспечение эпизоотического и ветеринарно-санитарного благополучия»</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1569704947"/>
                  </a:ext>
                </a:extLst>
              </a:tr>
              <a:tr h="109477">
                <a:tc>
                  <a:txBody>
                    <a:bodyPr/>
                    <a:lstStyle/>
                    <a:p>
                      <a:pPr algn="ctr" fontAlgn="ctr"/>
                      <a:r>
                        <a:rPr lang="ru-RU" sz="1000" u="none" strike="noStrike">
                          <a:effectLst/>
                        </a:rPr>
                        <a:t>6.1.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Количество отловленных животных без владельцев</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300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265</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220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220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220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220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997409868"/>
                  </a:ext>
                </a:extLst>
              </a:tr>
              <a:tr h="148619">
                <a:tc>
                  <a:txBody>
                    <a:bodyPr/>
                    <a:lstStyle/>
                    <a:p>
                      <a:pPr algn="ctr" fontAlgn="ctr"/>
                      <a:r>
                        <a:rPr lang="ru-RU" sz="1000" u="none" strike="noStrike">
                          <a:effectLst/>
                        </a:rPr>
                        <a:t>7</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Муниципальная программа «Экология и окружающая среда»</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538972877"/>
                  </a:ext>
                </a:extLst>
              </a:tr>
              <a:tr h="109477">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Подпрограмма I «Охрана окружающей среды»</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1343847424"/>
                  </a:ext>
                </a:extLst>
              </a:tr>
              <a:tr h="323124">
                <a:tc>
                  <a:txBody>
                    <a:bodyPr/>
                    <a:lstStyle/>
                    <a:p>
                      <a:pPr algn="ctr" fontAlgn="ctr"/>
                      <a:r>
                        <a:rPr lang="ru-RU" sz="1000" u="none" strike="noStrike">
                          <a:effectLst/>
                        </a:rPr>
                        <a:t>7.1.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Проведение мониторинга атмосферного воздуха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Мероприятия</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24</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24</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2214921775"/>
                  </a:ext>
                </a:extLst>
              </a:tr>
              <a:tr h="323124">
                <a:tc>
                  <a:txBody>
                    <a:bodyPr/>
                    <a:lstStyle/>
                    <a:p>
                      <a:pPr algn="ctr" fontAlgn="ctr"/>
                      <a:r>
                        <a:rPr lang="ru-RU" sz="1000" u="none" strike="noStrike">
                          <a:effectLst/>
                        </a:rPr>
                        <a:t>7.2.</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Организация мероприятий по экологическому воспитанию и просвещению населения на территории городского округа</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13</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36</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38</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40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42</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1809719034"/>
                  </a:ext>
                </a:extLst>
              </a:tr>
              <a:tr h="323124">
                <a:tc>
                  <a:txBody>
                    <a:bodyPr/>
                    <a:lstStyle/>
                    <a:p>
                      <a:pPr algn="ctr" fontAlgn="ctr"/>
                      <a:r>
                        <a:rPr lang="ru-RU" sz="1000" u="none" strike="noStrike">
                          <a:effectLst/>
                        </a:rPr>
                        <a:t>7.3.</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Количество населения, принявшего участие в экологических мероприятиях</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Человек</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4500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4800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9200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9500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9800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1000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892373790"/>
                  </a:ext>
                </a:extLst>
              </a:tr>
              <a:tr h="323124">
                <a:tc>
                  <a:txBody>
                    <a:bodyPr/>
                    <a:lstStyle/>
                    <a:p>
                      <a:pPr algn="ctr" fontAlgn="ctr"/>
                      <a:r>
                        <a:rPr lang="ru-RU" sz="1000" u="none" strike="noStrike">
                          <a:effectLst/>
                        </a:rPr>
                        <a:t>7.4.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Устройство (установка) оборудования для очистки вентиляционных выбросов от запахов на КНС «Котово»</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единица</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4023923806"/>
                  </a:ext>
                </a:extLst>
              </a:tr>
              <a:tr h="323124">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Подпрограмма V «Региональная программа в области обращения с отходами, в том числе с твердыми коммунальными отходами»</a:t>
                      </a:r>
                      <a:endParaRPr lang="ru-RU" sz="1000" b="1"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775571283"/>
                  </a:ext>
                </a:extLst>
              </a:tr>
              <a:tr h="323124">
                <a:tc>
                  <a:txBody>
                    <a:bodyPr/>
                    <a:lstStyle/>
                    <a:p>
                      <a:pPr algn="ctr" fontAlgn="ctr"/>
                      <a:r>
                        <a:rPr lang="ru-RU" sz="1000" u="none" strike="noStrike">
                          <a:effectLst/>
                        </a:rPr>
                        <a:t>7.1.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Обеспечение надлежащего и своевременного сбора и вывоза ТКО на территории городского округа</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56027345"/>
                  </a:ext>
                </a:extLst>
              </a:tr>
              <a:tr h="323124">
                <a:tc>
                  <a:txBody>
                    <a:bodyPr/>
                    <a:lstStyle/>
                    <a:p>
                      <a:pPr algn="ctr" fontAlgn="ctr"/>
                      <a:r>
                        <a:rPr lang="ru-RU" sz="1000" u="none" strike="noStrike">
                          <a:effectLst/>
                        </a:rPr>
                        <a:t>7.2.</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Обеспечение надлежащего проведения общественных мероприятий и субботников на территории городского округа</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100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986784913"/>
                  </a:ext>
                </a:extLst>
              </a:tr>
              <a:tr h="323124">
                <a:tc>
                  <a:txBody>
                    <a:bodyPr/>
                    <a:lstStyle/>
                    <a:p>
                      <a:pPr algn="ctr" fontAlgn="ctr"/>
                      <a:r>
                        <a:rPr lang="ru-RU" sz="1000" u="none" strike="noStrike">
                          <a:effectLst/>
                        </a:rPr>
                        <a:t>7.3.</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Обеспечение разработки и актулизации схемы санитарной очистки территории городского округа (в том числе, реестра контейнерных площадок)</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933135689"/>
                  </a:ext>
                </a:extLst>
              </a:tr>
              <a:tr h="222016">
                <a:tc>
                  <a:txBody>
                    <a:bodyPr/>
                    <a:lstStyle/>
                    <a:p>
                      <a:pPr algn="ctr" fontAlgn="ctr"/>
                      <a:r>
                        <a:rPr lang="ru-RU" sz="1000" u="none" strike="noStrike">
                          <a:effectLst/>
                        </a:rPr>
                        <a:t>7.4.</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l" fontAlgn="ctr"/>
                      <a:r>
                        <a:rPr lang="ru-RU" sz="1000" u="none" strike="noStrike">
                          <a:effectLst/>
                        </a:rPr>
                        <a:t>Коэффициент качества работы с отходами (составной показатель для расчета показателя «Качество окружающей среды»)</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приоритетный</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коэффициент</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3408" marR="3408" marT="3408" marB="0" anchor="ctr"/>
                </a:tc>
                <a:tc>
                  <a:txBody>
                    <a:bodyPr/>
                    <a:lstStyle/>
                    <a:p>
                      <a:pPr algn="ctr" fontAlgn="ctr"/>
                      <a:r>
                        <a:rPr lang="ru-RU" sz="1000" u="none" strike="noStrike">
                          <a:effectLst/>
                        </a:rPr>
                        <a:t>1</a:t>
                      </a:r>
                      <a:endParaRPr lang="ru-RU" sz="1000" b="0" i="0" u="none" strike="noStrike">
                        <a:solidFill>
                          <a:srgbClr val="000000"/>
                        </a:solidFill>
                        <a:effectLst/>
                        <a:latin typeface="Calibri" panose="020F0502020204030204" pitchFamily="34" charset="0"/>
                      </a:endParaRPr>
                    </a:p>
                  </a:txBody>
                  <a:tcPr marL="3408" marR="3408" marT="3408" marB="0" anchor="ctr"/>
                </a:tc>
                <a:tc>
                  <a:txBody>
                    <a:bodyPr/>
                    <a:lstStyle/>
                    <a:p>
                      <a:pPr algn="ctr" fontAlgn="ctr"/>
                      <a:r>
                        <a:rPr lang="ru-RU" sz="1000" u="none" strike="noStrike" dirty="0">
                          <a:effectLst/>
                        </a:rPr>
                        <a:t>1</a:t>
                      </a:r>
                      <a:endParaRPr lang="ru-RU" sz="1000" b="0" i="0" u="none" strike="noStrike" dirty="0">
                        <a:solidFill>
                          <a:srgbClr val="000000"/>
                        </a:solidFill>
                        <a:effectLst/>
                        <a:latin typeface="Calibri" panose="020F0502020204030204" pitchFamily="34" charset="0"/>
                      </a:endParaRPr>
                    </a:p>
                  </a:txBody>
                  <a:tcPr marL="3408" marR="3408" marT="3408" marB="0" anchor="ctr"/>
                </a:tc>
                <a:extLst>
                  <a:ext uri="{0D108BD9-81ED-4DB2-BD59-A6C34878D82A}">
                    <a16:rowId xmlns:a16="http://schemas.microsoft.com/office/drawing/2014/main" val="3294277010"/>
                  </a:ext>
                </a:extLst>
              </a:tr>
            </a:tbl>
          </a:graphicData>
        </a:graphic>
      </p:graphicFrame>
    </p:spTree>
    <p:extLst>
      <p:ext uri="{BB962C8B-B14F-4D97-AF65-F5344CB8AC3E}">
        <p14:creationId xmlns:p14="http://schemas.microsoft.com/office/powerpoint/2010/main" val="690521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A3266BB-9BD7-4EE6-9DA8-4058C4AD4D6C}"/>
              </a:ext>
            </a:extLst>
          </p:cNvPr>
          <p:cNvGraphicFramePr>
            <a:graphicFrameLocks noGrp="1"/>
          </p:cNvGraphicFramePr>
          <p:nvPr>
            <p:ph idx="1"/>
            <p:extLst>
              <p:ext uri="{D42A27DB-BD31-4B8C-83A1-F6EECF244321}">
                <p14:modId xmlns:p14="http://schemas.microsoft.com/office/powerpoint/2010/main" val="2436189360"/>
              </p:ext>
            </p:extLst>
          </p:nvPr>
        </p:nvGraphicFramePr>
        <p:xfrm>
          <a:off x="344032" y="1050202"/>
          <a:ext cx="11452632" cy="5442039"/>
        </p:xfrm>
        <a:graphic>
          <a:graphicData uri="http://schemas.openxmlformats.org/drawingml/2006/table">
            <a:tbl>
              <a:tblPr>
                <a:tableStyleId>{5C22544A-7EE6-4342-B048-85BDC9FD1C3A}</a:tableStyleId>
              </a:tblPr>
              <a:tblGrid>
                <a:gridCol w="545883">
                  <a:extLst>
                    <a:ext uri="{9D8B030D-6E8A-4147-A177-3AD203B41FA5}">
                      <a16:colId xmlns:a16="http://schemas.microsoft.com/office/drawing/2014/main" val="3528338403"/>
                    </a:ext>
                  </a:extLst>
                </a:gridCol>
                <a:gridCol w="2958687">
                  <a:extLst>
                    <a:ext uri="{9D8B030D-6E8A-4147-A177-3AD203B41FA5}">
                      <a16:colId xmlns:a16="http://schemas.microsoft.com/office/drawing/2014/main" val="2435631434"/>
                    </a:ext>
                  </a:extLst>
                </a:gridCol>
                <a:gridCol w="1113602">
                  <a:extLst>
                    <a:ext uri="{9D8B030D-6E8A-4147-A177-3AD203B41FA5}">
                      <a16:colId xmlns:a16="http://schemas.microsoft.com/office/drawing/2014/main" val="29644754"/>
                    </a:ext>
                  </a:extLst>
                </a:gridCol>
                <a:gridCol w="938920">
                  <a:extLst>
                    <a:ext uri="{9D8B030D-6E8A-4147-A177-3AD203B41FA5}">
                      <a16:colId xmlns:a16="http://schemas.microsoft.com/office/drawing/2014/main" val="4080674438"/>
                    </a:ext>
                  </a:extLst>
                </a:gridCol>
                <a:gridCol w="938920">
                  <a:extLst>
                    <a:ext uri="{9D8B030D-6E8A-4147-A177-3AD203B41FA5}">
                      <a16:colId xmlns:a16="http://schemas.microsoft.com/office/drawing/2014/main" val="698492071"/>
                    </a:ext>
                  </a:extLst>
                </a:gridCol>
                <a:gridCol w="982589">
                  <a:extLst>
                    <a:ext uri="{9D8B030D-6E8A-4147-A177-3AD203B41FA5}">
                      <a16:colId xmlns:a16="http://schemas.microsoft.com/office/drawing/2014/main" val="465837057"/>
                    </a:ext>
                  </a:extLst>
                </a:gridCol>
                <a:gridCol w="960755">
                  <a:extLst>
                    <a:ext uri="{9D8B030D-6E8A-4147-A177-3AD203B41FA5}">
                      <a16:colId xmlns:a16="http://schemas.microsoft.com/office/drawing/2014/main" val="3341576163"/>
                    </a:ext>
                  </a:extLst>
                </a:gridCol>
                <a:gridCol w="1059013">
                  <a:extLst>
                    <a:ext uri="{9D8B030D-6E8A-4147-A177-3AD203B41FA5}">
                      <a16:colId xmlns:a16="http://schemas.microsoft.com/office/drawing/2014/main" val="3017957150"/>
                    </a:ext>
                  </a:extLst>
                </a:gridCol>
                <a:gridCol w="960755">
                  <a:extLst>
                    <a:ext uri="{9D8B030D-6E8A-4147-A177-3AD203B41FA5}">
                      <a16:colId xmlns:a16="http://schemas.microsoft.com/office/drawing/2014/main" val="173343411"/>
                    </a:ext>
                  </a:extLst>
                </a:gridCol>
                <a:gridCol w="993508">
                  <a:extLst>
                    <a:ext uri="{9D8B030D-6E8A-4147-A177-3AD203B41FA5}">
                      <a16:colId xmlns:a16="http://schemas.microsoft.com/office/drawing/2014/main" val="2895159929"/>
                    </a:ext>
                  </a:extLst>
                </a:gridCol>
              </a:tblGrid>
              <a:tr h="418619">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a:t>
                      </a:r>
                      <a:r>
                        <a:rPr lang="ru-RU" sz="1050" u="none" strike="noStrike" dirty="0">
                          <a:effectLst/>
                        </a:rPr>
                        <a:t>н 2021 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765760769"/>
                  </a:ext>
                </a:extLst>
              </a:tr>
              <a:tr h="418619">
                <a:tc>
                  <a:txBody>
                    <a:bodyPr/>
                    <a:lstStyle/>
                    <a:p>
                      <a:pPr algn="ctr" fontAlgn="ctr"/>
                      <a:r>
                        <a:rPr lang="ru-RU" sz="1050" u="none" strike="noStrike">
                          <a:effectLst/>
                        </a:rPr>
                        <a:t>7</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Муниципальная программа «Экология и окружающая среда»</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186029011"/>
                  </a:ext>
                </a:extLst>
              </a:tr>
              <a:tr h="627927">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dirty="0">
                          <a:effectLst/>
                        </a:rPr>
                        <a:t>Подпрограмма V «Региональная программа в области обращения с отходами, в том числе с твердыми коммунальными отходами»</a:t>
                      </a:r>
                      <a:endParaRPr lang="ru-RU" sz="1050" b="1"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35359428"/>
                  </a:ext>
                </a:extLst>
              </a:tr>
              <a:tr h="627927">
                <a:tc>
                  <a:txBody>
                    <a:bodyPr/>
                    <a:lstStyle/>
                    <a:p>
                      <a:pPr algn="ctr" fontAlgn="ctr"/>
                      <a:r>
                        <a:rPr lang="ru-RU" sz="1050" u="none" strike="noStrike">
                          <a:effectLst/>
                        </a:rPr>
                        <a:t>7.5.</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Ликвидировано  объектов накопленного вреда (в том числе наиболее опасных объектов накопленного вреда)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приоритетный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Штука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571718355"/>
                  </a:ext>
                </a:extLst>
              </a:tr>
              <a:tr h="1255855">
                <a:tc>
                  <a:txBody>
                    <a:bodyPr/>
                    <a:lstStyle/>
                    <a:p>
                      <a:pPr algn="ctr" fontAlgn="ctr"/>
                      <a:r>
                        <a:rPr lang="ru-RU" sz="1050" u="none" strike="noStrike">
                          <a:effectLst/>
                        </a:rPr>
                        <a:t>7.6.</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Соответствие расходов на природоохранную деятельность, установленных муниципальной экологической программой, нормативу расходов на природоохранную деятельность, установленному Правительством Московской области (28,6 руб./чел.)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214227573"/>
                  </a:ext>
                </a:extLst>
              </a:tr>
              <a:tr h="1255855">
                <a:tc>
                  <a:txBody>
                    <a:bodyPr/>
                    <a:lstStyle/>
                    <a:p>
                      <a:pPr algn="ctr" fontAlgn="ctr"/>
                      <a:r>
                        <a:rPr lang="ru-RU" sz="1050" u="none" strike="noStrike">
                          <a:effectLst/>
                        </a:rPr>
                        <a:t>7.7.</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2021 Численность населения, качество жизни которого улучшится в связи с ликвидацией выявленных на 1 января 2018 г. несанкционированных свалок в границах городов и наиболее опасных объектов накопленного экологического вреда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приоритетный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Тысяча человек</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344,5</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344,5</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344,5</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344,5</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344,5</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811688558"/>
                  </a:ext>
                </a:extLst>
              </a:tr>
              <a:tr h="837237">
                <a:tc>
                  <a:txBody>
                    <a:bodyPr/>
                    <a:lstStyle/>
                    <a:p>
                      <a:pPr algn="ctr" fontAlgn="ctr"/>
                      <a:r>
                        <a:rPr lang="ru-RU" sz="1050" u="none" strike="noStrike">
                          <a:effectLst/>
                        </a:rPr>
                        <a:t>7.8.</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2021 Общая площадь восстановленных, в том числе рекультивированных земель подверженных негативному воздействию накопленного вреда окружающей среде</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приоритетный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Гектар</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13,89</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dirty="0">
                          <a:effectLst/>
                        </a:rPr>
                        <a:t>-</a:t>
                      </a:r>
                      <a:endParaRPr lang="ru-RU" sz="105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714618598"/>
                  </a:ext>
                </a:extLst>
              </a:tr>
            </a:tbl>
          </a:graphicData>
        </a:graphic>
      </p:graphicFrame>
    </p:spTree>
    <p:extLst>
      <p:ext uri="{BB962C8B-B14F-4D97-AF65-F5344CB8AC3E}">
        <p14:creationId xmlns:p14="http://schemas.microsoft.com/office/powerpoint/2010/main" val="269563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t>Основные задачи и приоритеты  бюджетной политики </a:t>
            </a:r>
            <a:br>
              <a:rPr lang="ru-RU" sz="2800" dirty="0"/>
            </a:br>
            <a:r>
              <a:rPr lang="ru-RU" sz="2800" dirty="0"/>
              <a:t>на 2022 год и на плановый период 2023 и 2024 годов:</a:t>
            </a:r>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pPr>
            <a:r>
              <a:rPr lang="ru-RU" sz="1250" dirty="0"/>
              <a:t>неукоснительное исполнение основных социальных обязательств, в том числе публичных нормативных обязательств и сохранение показателей оплаты труда работников бюджетной сферы;</a:t>
            </a:r>
          </a:p>
          <a:p>
            <a:pPr>
              <a:lnSpc>
                <a:spcPct val="100000"/>
              </a:lnSpc>
              <a:spcBef>
                <a:spcPts val="600"/>
              </a:spcBef>
            </a:pPr>
            <a:r>
              <a:rPr lang="ru-RU" sz="1250" dirty="0"/>
              <a:t>повышение эффективности распределения бюджетных средств, ответственного подхода к принятию новых расходных обязательств с учетом их социально-экономической значимости и обеспеченности источниками финансирования;</a:t>
            </a:r>
          </a:p>
          <a:p>
            <a:pPr>
              <a:lnSpc>
                <a:spcPct val="100000"/>
              </a:lnSpc>
              <a:spcBef>
                <a:spcPts val="600"/>
              </a:spcBef>
            </a:pPr>
            <a:r>
              <a:rPr lang="ru-RU" sz="1250" dirty="0"/>
              <a:t>формирование мероприятий и показателей муниципальных программ городского округа Долгопрудный, позволяющих участвовать в федеральных проектах, входящих в состав национальных проектов, мероприятий государственных программ, с целью привлечения бюджетных средств других уровней на решение вопросов местного значения;</a:t>
            </a:r>
          </a:p>
          <a:p>
            <a:pPr>
              <a:lnSpc>
                <a:spcPct val="100000"/>
              </a:lnSpc>
              <a:spcBef>
                <a:spcPts val="600"/>
              </a:spcBef>
            </a:pPr>
            <a:r>
              <a:rPr lang="ru-RU" sz="1250" dirty="0"/>
              <a:t>проведение оценки целесообразности и актуальности мероприятий муниципальных программ городского округа Долгопрудный и их финансового обеспечения;</a:t>
            </a:r>
          </a:p>
          <a:p>
            <a:pPr>
              <a:lnSpc>
                <a:spcPct val="100000"/>
              </a:lnSpc>
              <a:spcBef>
                <a:spcPts val="600"/>
              </a:spcBef>
            </a:pPr>
            <a:r>
              <a:rPr lang="ru-RU" sz="1250" dirty="0"/>
              <a:t>осуществление закупок товаров, работ, услуг для обеспечения нужд городского округа Долгопрудный конкурентными способами, обеспечивающими наименьшие затраты при сохранении качественных характеристик приобретаемых товаров, работ, услуг;</a:t>
            </a:r>
          </a:p>
          <a:p>
            <a:pPr>
              <a:lnSpc>
                <a:spcPct val="100000"/>
              </a:lnSpc>
              <a:spcBef>
                <a:spcPts val="600"/>
              </a:spcBef>
            </a:pPr>
            <a:r>
              <a:rPr lang="ru-RU" sz="1250" dirty="0"/>
              <a:t>ведение претензионной работы с подрядными организациями, допустившими нарушения при исполнении муниципальных контрактов, устранение замечаний по объектам в рамках исполнения гарантийных обязательств;</a:t>
            </a:r>
          </a:p>
          <a:p>
            <a:pPr>
              <a:lnSpc>
                <a:spcPct val="100000"/>
              </a:lnSpc>
              <a:spcBef>
                <a:spcPts val="600"/>
              </a:spcBef>
            </a:pPr>
            <a:r>
              <a:rPr lang="ru-RU" sz="1250" dirty="0"/>
              <a:t>недопущение образования просроченной кредиторской задолженности по принятым обязательствам, в том числе по заработной плате и социальным выплатам;</a:t>
            </a:r>
          </a:p>
          <a:p>
            <a:pPr>
              <a:lnSpc>
                <a:spcPct val="100000"/>
              </a:lnSpc>
              <a:spcBef>
                <a:spcPts val="600"/>
              </a:spcBef>
            </a:pPr>
            <a:r>
              <a:rPr lang="ru-RU" sz="1250" dirty="0"/>
              <a:t>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a:t>
            </a:r>
          </a:p>
          <a:p>
            <a:pPr>
              <a:lnSpc>
                <a:spcPct val="100000"/>
              </a:lnSpc>
              <a:spcBef>
                <a:spcPts val="600"/>
              </a:spcBef>
            </a:pPr>
            <a:r>
              <a:rPr lang="ru-RU" sz="1250" dirty="0"/>
              <a:t>совершенствование деятельности муниципальных учреждений городского округа Долгопрудный;</a:t>
            </a:r>
          </a:p>
          <a:p>
            <a:pPr>
              <a:lnSpc>
                <a:spcPct val="100000"/>
              </a:lnSpc>
              <a:spcBef>
                <a:spcPts val="600"/>
              </a:spcBef>
            </a:pPr>
            <a:r>
              <a:rPr lang="ru-RU" sz="1250" dirty="0"/>
              <a:t>обеспечение органами, осуществляющими функции и полномочия учредителя, контроля за достижением показателей объема и качества муниципальных услуг (работ), оказываемых (выполняемых) муниципальными учреждениями городского округа Долгопрудный;</a:t>
            </a:r>
          </a:p>
          <a:p>
            <a:pPr>
              <a:lnSpc>
                <a:spcPct val="100000"/>
              </a:lnSpc>
              <a:spcBef>
                <a:spcPts val="600"/>
              </a:spcBef>
            </a:pPr>
            <a:r>
              <a:rPr lang="ru-RU" sz="1250" dirty="0"/>
              <a:t>повышение качества финансового менеджмента главных администраторов бюджетных средств городского округа Долгопрудный;</a:t>
            </a:r>
          </a:p>
          <a:p>
            <a:pPr>
              <a:lnSpc>
                <a:spcPct val="100000"/>
              </a:lnSpc>
              <a:spcBef>
                <a:spcPts val="600"/>
              </a:spcBef>
            </a:pPr>
            <a:r>
              <a:rPr lang="ru-RU" sz="1250" dirty="0"/>
              <a:t>создание условий для повышения качества предоставления муниципальных услуг и обеспечение их доступности в электронном виде;</a:t>
            </a:r>
          </a:p>
          <a:p>
            <a:pPr>
              <a:lnSpc>
                <a:spcPct val="100000"/>
              </a:lnSpc>
              <a:spcBef>
                <a:spcPts val="600"/>
              </a:spcBef>
            </a:pPr>
            <a:r>
              <a:rPr lang="ru-RU" sz="1250" dirty="0"/>
              <a:t>дальнейшее вовлечение институтов гражданского общества в бюджетный процесс;</a:t>
            </a:r>
          </a:p>
          <a:p>
            <a:pPr>
              <a:lnSpc>
                <a:spcPct val="100000"/>
              </a:lnSpc>
              <a:spcBef>
                <a:spcPts val="600"/>
              </a:spcBef>
            </a:pPr>
            <a:r>
              <a:rPr lang="ru-RU" sz="1250" dirty="0"/>
              <a:t>обеспечение высокого уровня открытости бюджетных данных, характеризующих прозрачность бюджетного процесса городского округа Долгопрудный.</a:t>
            </a: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5</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98895686"/>
      </p:ext>
    </p:extLst>
  </p:cSld>
  <p:clrMapOvr>
    <a:masterClrMapping/>
  </p:clrMapOvr>
  <p:transition spd="med">
    <p:wipe di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10" name="Объект 9">
            <a:extLst>
              <a:ext uri="{FF2B5EF4-FFF2-40B4-BE49-F238E27FC236}">
                <a16:creationId xmlns:a16="http://schemas.microsoft.com/office/drawing/2014/main" id="{B877E685-5093-4652-AE0C-8D92DB167CBC}"/>
              </a:ext>
            </a:extLst>
          </p:cNvPr>
          <p:cNvGraphicFramePr>
            <a:graphicFrameLocks noGrp="1"/>
          </p:cNvGraphicFramePr>
          <p:nvPr>
            <p:ph idx="1"/>
            <p:extLst>
              <p:ext uri="{D42A27DB-BD31-4B8C-83A1-F6EECF244321}">
                <p14:modId xmlns:p14="http://schemas.microsoft.com/office/powerpoint/2010/main" val="7878334"/>
              </p:ext>
            </p:extLst>
          </p:nvPr>
        </p:nvGraphicFramePr>
        <p:xfrm>
          <a:off x="153910" y="966382"/>
          <a:ext cx="11633700" cy="5499288"/>
        </p:xfrm>
        <a:graphic>
          <a:graphicData uri="http://schemas.openxmlformats.org/drawingml/2006/table">
            <a:tbl>
              <a:tblPr>
                <a:tableStyleId>{5C22544A-7EE6-4342-B048-85BDC9FD1C3A}</a:tableStyleId>
              </a:tblPr>
              <a:tblGrid>
                <a:gridCol w="554514">
                  <a:extLst>
                    <a:ext uri="{9D8B030D-6E8A-4147-A177-3AD203B41FA5}">
                      <a16:colId xmlns:a16="http://schemas.microsoft.com/office/drawing/2014/main" val="1239230207"/>
                    </a:ext>
                  </a:extLst>
                </a:gridCol>
                <a:gridCol w="3284154">
                  <a:extLst>
                    <a:ext uri="{9D8B030D-6E8A-4147-A177-3AD203B41FA5}">
                      <a16:colId xmlns:a16="http://schemas.microsoft.com/office/drawing/2014/main" val="1553721672"/>
                    </a:ext>
                  </a:extLst>
                </a:gridCol>
                <a:gridCol w="1167897">
                  <a:extLst>
                    <a:ext uri="{9D8B030D-6E8A-4147-A177-3AD203B41FA5}">
                      <a16:colId xmlns:a16="http://schemas.microsoft.com/office/drawing/2014/main" val="1247568029"/>
                    </a:ext>
                  </a:extLst>
                </a:gridCol>
                <a:gridCol w="950614">
                  <a:extLst>
                    <a:ext uri="{9D8B030D-6E8A-4147-A177-3AD203B41FA5}">
                      <a16:colId xmlns:a16="http://schemas.microsoft.com/office/drawing/2014/main" val="4084025544"/>
                    </a:ext>
                  </a:extLst>
                </a:gridCol>
                <a:gridCol w="641536">
                  <a:extLst>
                    <a:ext uri="{9D8B030D-6E8A-4147-A177-3AD203B41FA5}">
                      <a16:colId xmlns:a16="http://schemas.microsoft.com/office/drawing/2014/main" val="4007100656"/>
                    </a:ext>
                  </a:extLst>
                </a:gridCol>
                <a:gridCol w="998125">
                  <a:extLst>
                    <a:ext uri="{9D8B030D-6E8A-4147-A177-3AD203B41FA5}">
                      <a16:colId xmlns:a16="http://schemas.microsoft.com/office/drawing/2014/main" val="1386912279"/>
                    </a:ext>
                  </a:extLst>
                </a:gridCol>
                <a:gridCol w="975944">
                  <a:extLst>
                    <a:ext uri="{9D8B030D-6E8A-4147-A177-3AD203B41FA5}">
                      <a16:colId xmlns:a16="http://schemas.microsoft.com/office/drawing/2014/main" val="3965589857"/>
                    </a:ext>
                  </a:extLst>
                </a:gridCol>
                <a:gridCol w="1075757">
                  <a:extLst>
                    <a:ext uri="{9D8B030D-6E8A-4147-A177-3AD203B41FA5}">
                      <a16:colId xmlns:a16="http://schemas.microsoft.com/office/drawing/2014/main" val="2334975215"/>
                    </a:ext>
                  </a:extLst>
                </a:gridCol>
                <a:gridCol w="975944">
                  <a:extLst>
                    <a:ext uri="{9D8B030D-6E8A-4147-A177-3AD203B41FA5}">
                      <a16:colId xmlns:a16="http://schemas.microsoft.com/office/drawing/2014/main" val="3088992434"/>
                    </a:ext>
                  </a:extLst>
                </a:gridCol>
                <a:gridCol w="1009215">
                  <a:extLst>
                    <a:ext uri="{9D8B030D-6E8A-4147-A177-3AD203B41FA5}">
                      <a16:colId xmlns:a16="http://schemas.microsoft.com/office/drawing/2014/main" val="2218577162"/>
                    </a:ext>
                  </a:extLst>
                </a:gridCol>
              </a:tblGrid>
              <a:tr h="178204">
                <a:tc>
                  <a:txBody>
                    <a:bodyPr/>
                    <a:lstStyle/>
                    <a:p>
                      <a:pPr algn="ctr" fontAlgn="ctr"/>
                      <a:r>
                        <a:rPr lang="ru-RU" sz="850" u="none" strike="noStrike">
                          <a:effectLst/>
                        </a:rPr>
                        <a:t>№ п/п</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Наименование муниципальной программы/подпрограммы/показателя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Тип показателя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Единица измерения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Базовое значение</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dirty="0">
                          <a:effectLst/>
                        </a:rPr>
                        <a:t>Достигнутое </a:t>
                      </a:r>
                    </a:p>
                    <a:p>
                      <a:pPr algn="ctr" fontAlgn="ctr"/>
                      <a:r>
                        <a:rPr lang="ru-RU" sz="850" u="none" strike="noStrike" dirty="0">
                          <a:effectLst/>
                        </a:rPr>
                        <a:t>2020 года</a:t>
                      </a:r>
                      <a:endParaRPr lang="ru-RU" sz="8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en-US" sz="850" u="none" strike="noStrike" dirty="0">
                          <a:effectLst/>
                        </a:rPr>
                        <a:t>П</a:t>
                      </a:r>
                      <a:r>
                        <a:rPr lang="ru-RU" sz="850" u="none" strike="noStrike" dirty="0">
                          <a:effectLst/>
                        </a:rPr>
                        <a:t>л</a:t>
                      </a:r>
                      <a:r>
                        <a:rPr lang="en-US" sz="850" u="none" strike="noStrike" dirty="0">
                          <a:effectLst/>
                        </a:rPr>
                        <a:t>а</a:t>
                      </a:r>
                      <a:r>
                        <a:rPr lang="ru-RU" sz="850" u="none" strike="noStrike" dirty="0">
                          <a:effectLst/>
                        </a:rPr>
                        <a:t>н 2021 год</a:t>
                      </a:r>
                      <a:endParaRPr lang="ru-RU" sz="8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Оценка 2022 год</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Оценка 2023 год</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Оценка 2024 год</a:t>
                      </a:r>
                      <a:endParaRPr lang="ru-RU" sz="85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096501983"/>
                  </a:ext>
                </a:extLst>
              </a:tr>
              <a:tr h="178204">
                <a:tc>
                  <a:txBody>
                    <a:bodyPr/>
                    <a:lstStyle/>
                    <a:p>
                      <a:pPr algn="ctr" fontAlgn="ctr"/>
                      <a:r>
                        <a:rPr lang="ru-RU" sz="850" u="none" strike="noStrike">
                          <a:effectLst/>
                        </a:rPr>
                        <a:t>8</a:t>
                      </a:r>
                      <a:endParaRPr lang="ru-RU" sz="850" b="1"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Муниципальная программа «Безопасность и обеспечение безопасности жизнедеятельности населения»</a:t>
                      </a:r>
                      <a:endParaRPr lang="ru-RU" sz="850" b="1"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84743934"/>
                  </a:ext>
                </a:extLst>
              </a:tr>
              <a:tr h="178204">
                <a:tc>
                  <a:txBody>
                    <a:bodyPr/>
                    <a:lstStyle/>
                    <a:p>
                      <a:pPr algn="ctr" fontAlgn="ctr"/>
                      <a:r>
                        <a:rPr lang="ru-RU" sz="850" u="none" strike="noStrike">
                          <a:effectLst/>
                        </a:rPr>
                        <a:t> </a:t>
                      </a:r>
                      <a:endParaRPr lang="ru-RU" sz="850" b="1"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Подпрограмма I «Профилактика преступлений и иных правонарушений»</a:t>
                      </a:r>
                      <a:endParaRPr lang="ru-RU" sz="850" b="1"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 </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610963274"/>
                  </a:ext>
                </a:extLst>
              </a:tr>
              <a:tr h="266064">
                <a:tc>
                  <a:txBody>
                    <a:bodyPr/>
                    <a:lstStyle/>
                    <a:p>
                      <a:pPr algn="ctr" fontAlgn="ctr"/>
                      <a:r>
                        <a:rPr lang="ru-RU" sz="850" u="none" strike="noStrike">
                          <a:effectLst/>
                        </a:rPr>
                        <a:t>8.1.</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Снижение общего количества преступлений, совершенных на территории муниципального образования, не менее чем на 5 % ежегодно</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Приоритетный целевой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кол-во преступлений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638</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539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512</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486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462</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439</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2344867046"/>
                  </a:ext>
                </a:extLst>
              </a:tr>
              <a:tr h="266064">
                <a:tc>
                  <a:txBody>
                    <a:bodyPr/>
                    <a:lstStyle/>
                    <a:p>
                      <a:pPr algn="ctr" fontAlgn="ctr"/>
                      <a:r>
                        <a:rPr lang="ru-RU" sz="850" u="none" strike="noStrike">
                          <a:effectLst/>
                        </a:rPr>
                        <a:t>8.2.</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Увеличение доли социально значимых объектов (учреждений), оборудованных в целях антитеррористической защищенности средствами безопасности</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68</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76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84</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92</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1466336209"/>
                  </a:ext>
                </a:extLst>
              </a:tr>
              <a:tr h="266064">
                <a:tc>
                  <a:txBody>
                    <a:bodyPr/>
                    <a:lstStyle/>
                    <a:p>
                      <a:pPr algn="ctr" fontAlgn="ctr"/>
                      <a:r>
                        <a:rPr lang="ru-RU" sz="850" u="none" strike="noStrike">
                          <a:effectLst/>
                        </a:rPr>
                        <a:t>8.3.</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Увеличение доли от числа граждан, принимающих участие в деятельности народных дружин</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105</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110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115</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120</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125</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893924261"/>
                  </a:ext>
                </a:extLst>
              </a:tr>
              <a:tr h="266064">
                <a:tc>
                  <a:txBody>
                    <a:bodyPr/>
                    <a:lstStyle/>
                    <a:p>
                      <a:pPr algn="ctr" fontAlgn="ctr"/>
                      <a:r>
                        <a:rPr lang="ru-RU" sz="850" u="none" strike="noStrike">
                          <a:effectLst/>
                        </a:rPr>
                        <a:t>8.4.</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Снижение доли несовершеннолетних в общем числе лиц, совершивших преступления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99,9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99,8</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99,7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99,6</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99,5</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323656674"/>
                  </a:ext>
                </a:extLst>
              </a:tr>
              <a:tr h="266064">
                <a:tc>
                  <a:txBody>
                    <a:bodyPr/>
                    <a:lstStyle/>
                    <a:p>
                      <a:pPr algn="ctr" fontAlgn="ctr"/>
                      <a:r>
                        <a:rPr lang="ru-RU" sz="850" u="none" strike="noStrike">
                          <a:effectLst/>
                        </a:rPr>
                        <a:t>8.5.</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Количество отремонтированных зданий(помещений), находящихся в собственности муниципальных образований Московской области, в которых располагаются городские (районные) суды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единица</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645653555"/>
                  </a:ext>
                </a:extLst>
              </a:tr>
              <a:tr h="353924">
                <a:tc>
                  <a:txBody>
                    <a:bodyPr/>
                    <a:lstStyle/>
                    <a:p>
                      <a:pPr algn="ctr" fontAlgn="ctr"/>
                      <a:r>
                        <a:rPr lang="ru-RU" sz="850" u="none" strike="noStrike">
                          <a:effectLst/>
                        </a:rPr>
                        <a:t>8.6.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 ежегодно</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Приоритетный целевой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единица/процент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534</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1070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1123</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1179</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1238</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1809553392"/>
                  </a:ext>
                </a:extLst>
              </a:tr>
              <a:tr h="353924">
                <a:tc>
                  <a:txBody>
                    <a:bodyPr/>
                    <a:lstStyle/>
                    <a:p>
                      <a:pPr algn="ctr" fontAlgn="ctr"/>
                      <a:r>
                        <a:rPr lang="ru-RU" sz="850" u="none" strike="noStrike">
                          <a:effectLst/>
                        </a:rPr>
                        <a:t>8.7.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dirty="0">
                          <a:effectLst/>
                        </a:rPr>
                        <a:t>Рост числа лиц, состоящих на диспансерном наблюдении с диагнозом «Употребление наркотиков с вредными последствиями»</a:t>
                      </a:r>
                      <a:endParaRPr lang="ru-RU" sz="85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102</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104</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108</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110</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404124746"/>
                  </a:ext>
                </a:extLst>
              </a:tr>
              <a:tr h="90344">
                <a:tc>
                  <a:txBody>
                    <a:bodyPr/>
                    <a:lstStyle/>
                    <a:p>
                      <a:pPr algn="ctr" fontAlgn="ctr"/>
                      <a:r>
                        <a:rPr lang="ru-RU" sz="850" u="none" strike="noStrike">
                          <a:effectLst/>
                        </a:rPr>
                        <a:t>8.8.</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Инвентаризация мест захоронений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Приоритетный целевой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100</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1179562366"/>
                  </a:ext>
                </a:extLst>
              </a:tr>
              <a:tr h="178204">
                <a:tc>
                  <a:txBody>
                    <a:bodyPr/>
                    <a:lstStyle/>
                    <a:p>
                      <a:pPr algn="ctr" fontAlgn="ctr"/>
                      <a:r>
                        <a:rPr lang="ru-RU" sz="850" u="none" strike="noStrike">
                          <a:effectLst/>
                        </a:rPr>
                        <a:t>8.9.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Благоустроим кладбища «Доля кладбищ, соответствующих Региональному стандарту»</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Рейтинг-50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66,67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66,67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66,67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66,67</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66,67</a:t>
                      </a:r>
                      <a:endParaRPr lang="ru-RU" sz="85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209213237"/>
                  </a:ext>
                </a:extLst>
              </a:tr>
              <a:tr h="178204">
                <a:tc>
                  <a:txBody>
                    <a:bodyPr/>
                    <a:lstStyle/>
                    <a:p>
                      <a:pPr algn="ctr" fontAlgn="ctr"/>
                      <a:r>
                        <a:rPr lang="ru-RU" sz="850" u="none" strike="noStrike">
                          <a:effectLst/>
                        </a:rPr>
                        <a:t>8.10.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Количество восстановленных (ремонт, реставрация, благоустройство) воинских захоронений</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Соглашение</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едениц</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0</a:t>
                      </a:r>
                      <a:endParaRPr lang="ru-RU" sz="85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30322451"/>
                  </a:ext>
                </a:extLst>
              </a:tr>
              <a:tr h="266064">
                <a:tc>
                  <a:txBody>
                    <a:bodyPr/>
                    <a:lstStyle/>
                    <a:p>
                      <a:pPr algn="ctr" fontAlgn="ctr"/>
                      <a:r>
                        <a:rPr lang="ru-RU" sz="850" u="none" strike="noStrike">
                          <a:effectLst/>
                        </a:rPr>
                        <a:t>8.11.</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Доля транспортировок умерших в морг с мест обнаружения или происшествия для производства судебно-медицинской экспертизы, произведенных в соответствии с установленными требованиями</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Процент</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638</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539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512</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486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462</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439</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928116275"/>
                  </a:ext>
                </a:extLst>
              </a:tr>
              <a:tr h="266064">
                <a:tc>
                  <a:txBody>
                    <a:bodyPr/>
                    <a:lstStyle/>
                    <a:p>
                      <a:pPr algn="ctr" fontAlgn="ctr"/>
                      <a:r>
                        <a:rPr lang="ru-RU" sz="850" u="none" strike="noStrike">
                          <a:effectLst/>
                        </a:rPr>
                        <a:t>8.12.</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Снижение уровня вовлеченности населения в незаконный оборот наркотиков на 100 тыс. человек</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человек на 100 тыс. населения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70,5</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63,6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60,5</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a:effectLst/>
                        </a:rPr>
                        <a:t>57,4</a:t>
                      </a:r>
                      <a:endParaRPr lang="ru-RU" sz="85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282610711"/>
                  </a:ext>
                </a:extLst>
              </a:tr>
              <a:tr h="266064">
                <a:tc>
                  <a:txBody>
                    <a:bodyPr/>
                    <a:lstStyle/>
                    <a:p>
                      <a:pPr algn="ctr" fontAlgn="ctr"/>
                      <a:r>
                        <a:rPr lang="ru-RU" sz="850" u="none" strike="noStrike">
                          <a:effectLst/>
                        </a:rPr>
                        <a:t>8.13.</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850" u="none" strike="noStrike">
                          <a:effectLst/>
                        </a:rPr>
                        <a:t>Снижение уровня криминогенности наркомании на 100 тыс. человек</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Показатель муниципальной программы</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человек на 100 тыс. населения</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71,5</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66,9</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63,6</a:t>
                      </a:r>
                      <a:endParaRPr lang="ru-RU" sz="85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850" u="none" strike="noStrike">
                          <a:effectLst/>
                        </a:rPr>
                        <a:t>60,5</a:t>
                      </a:r>
                      <a:endParaRPr lang="ru-RU" sz="85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850" u="none" strike="noStrike" dirty="0">
                          <a:effectLst/>
                        </a:rPr>
                        <a:t>57,4</a:t>
                      </a:r>
                      <a:endParaRPr lang="ru-RU" sz="850" b="0" i="0" u="none" strike="noStrike" dirty="0">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464476265"/>
                  </a:ext>
                </a:extLst>
              </a:tr>
            </a:tbl>
          </a:graphicData>
        </a:graphic>
      </p:graphicFrame>
    </p:spTree>
    <p:extLst>
      <p:ext uri="{BB962C8B-B14F-4D97-AF65-F5344CB8AC3E}">
        <p14:creationId xmlns:p14="http://schemas.microsoft.com/office/powerpoint/2010/main" val="164302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C71821D9-F39F-4DB2-81E8-A901CDB02E11}"/>
              </a:ext>
            </a:extLst>
          </p:cNvPr>
          <p:cNvGraphicFramePr>
            <a:graphicFrameLocks noGrp="1"/>
          </p:cNvGraphicFramePr>
          <p:nvPr>
            <p:ph idx="1"/>
            <p:extLst>
              <p:ext uri="{D42A27DB-BD31-4B8C-83A1-F6EECF244321}">
                <p14:modId xmlns:p14="http://schemas.microsoft.com/office/powerpoint/2010/main" val="3921722029"/>
              </p:ext>
            </p:extLst>
          </p:nvPr>
        </p:nvGraphicFramePr>
        <p:xfrm>
          <a:off x="244444" y="878070"/>
          <a:ext cx="11543169" cy="5809236"/>
        </p:xfrm>
        <a:graphic>
          <a:graphicData uri="http://schemas.openxmlformats.org/drawingml/2006/table">
            <a:tbl>
              <a:tblPr>
                <a:tableStyleId>{5C22544A-7EE6-4342-B048-85BDC9FD1C3A}</a:tableStyleId>
              </a:tblPr>
              <a:tblGrid>
                <a:gridCol w="550199">
                  <a:extLst>
                    <a:ext uri="{9D8B030D-6E8A-4147-A177-3AD203B41FA5}">
                      <a16:colId xmlns:a16="http://schemas.microsoft.com/office/drawing/2014/main" val="1927474944"/>
                    </a:ext>
                  </a:extLst>
                </a:gridCol>
                <a:gridCol w="2982076">
                  <a:extLst>
                    <a:ext uri="{9D8B030D-6E8A-4147-A177-3AD203B41FA5}">
                      <a16:colId xmlns:a16="http://schemas.microsoft.com/office/drawing/2014/main" val="1549087464"/>
                    </a:ext>
                  </a:extLst>
                </a:gridCol>
                <a:gridCol w="1122405">
                  <a:extLst>
                    <a:ext uri="{9D8B030D-6E8A-4147-A177-3AD203B41FA5}">
                      <a16:colId xmlns:a16="http://schemas.microsoft.com/office/drawing/2014/main" val="2914859674"/>
                    </a:ext>
                  </a:extLst>
                </a:gridCol>
                <a:gridCol w="946342">
                  <a:extLst>
                    <a:ext uri="{9D8B030D-6E8A-4147-A177-3AD203B41FA5}">
                      <a16:colId xmlns:a16="http://schemas.microsoft.com/office/drawing/2014/main" val="3178880918"/>
                    </a:ext>
                  </a:extLst>
                </a:gridCol>
                <a:gridCol w="946342">
                  <a:extLst>
                    <a:ext uri="{9D8B030D-6E8A-4147-A177-3AD203B41FA5}">
                      <a16:colId xmlns:a16="http://schemas.microsoft.com/office/drawing/2014/main" val="960554198"/>
                    </a:ext>
                  </a:extLst>
                </a:gridCol>
                <a:gridCol w="990357">
                  <a:extLst>
                    <a:ext uri="{9D8B030D-6E8A-4147-A177-3AD203B41FA5}">
                      <a16:colId xmlns:a16="http://schemas.microsoft.com/office/drawing/2014/main" val="4201438245"/>
                    </a:ext>
                  </a:extLst>
                </a:gridCol>
                <a:gridCol w="968350">
                  <a:extLst>
                    <a:ext uri="{9D8B030D-6E8A-4147-A177-3AD203B41FA5}">
                      <a16:colId xmlns:a16="http://schemas.microsoft.com/office/drawing/2014/main" val="4184349756"/>
                    </a:ext>
                  </a:extLst>
                </a:gridCol>
                <a:gridCol w="1067386">
                  <a:extLst>
                    <a:ext uri="{9D8B030D-6E8A-4147-A177-3AD203B41FA5}">
                      <a16:colId xmlns:a16="http://schemas.microsoft.com/office/drawing/2014/main" val="3880554051"/>
                    </a:ext>
                  </a:extLst>
                </a:gridCol>
                <a:gridCol w="968350">
                  <a:extLst>
                    <a:ext uri="{9D8B030D-6E8A-4147-A177-3AD203B41FA5}">
                      <a16:colId xmlns:a16="http://schemas.microsoft.com/office/drawing/2014/main" val="4261699738"/>
                    </a:ext>
                  </a:extLst>
                </a:gridCol>
                <a:gridCol w="1001362">
                  <a:extLst>
                    <a:ext uri="{9D8B030D-6E8A-4147-A177-3AD203B41FA5}">
                      <a16:colId xmlns:a16="http://schemas.microsoft.com/office/drawing/2014/main" val="1098210738"/>
                    </a:ext>
                  </a:extLst>
                </a:gridCol>
              </a:tblGrid>
              <a:tr h="218767">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732" marR="3732" marT="3732" marB="0" anchor="ctr"/>
                </a:tc>
                <a:tc>
                  <a:txBody>
                    <a:bodyPr/>
                    <a:lstStyle/>
                    <a:p>
                      <a:pPr algn="ctr" fontAlgn="ctr"/>
                      <a:r>
                        <a:rPr lang="en-US" sz="900" u="none" strike="noStrike" dirty="0">
                          <a:effectLst/>
                        </a:rPr>
                        <a:t>Пла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542763859"/>
                  </a:ext>
                </a:extLst>
              </a:tr>
              <a:tr h="254819">
                <a:tc>
                  <a:txBody>
                    <a:bodyPr/>
                    <a:lstStyle/>
                    <a:p>
                      <a:pPr algn="ctr" fontAlgn="ctr"/>
                      <a:r>
                        <a:rPr lang="ru-RU" sz="900" u="none" strike="noStrike">
                          <a:effectLst/>
                        </a:rPr>
                        <a:t>8</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Муниципальная программа «Безопасность и обеспечение безопасности жизнедеятельности населения»</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516585535"/>
                  </a:ext>
                </a:extLst>
              </a:tr>
              <a:tr h="509638">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II «Снижение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267412253"/>
                  </a:ext>
                </a:extLst>
              </a:tr>
              <a:tr h="434597">
                <a:tc>
                  <a:txBody>
                    <a:bodyPr/>
                    <a:lstStyle/>
                    <a:p>
                      <a:pPr algn="ctr" fontAlgn="ctr"/>
                      <a:r>
                        <a:rPr lang="ru-RU" sz="900" u="none" strike="noStrike">
                          <a:effectLst/>
                        </a:rPr>
                        <a:t>8.1.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Процент готовности муниципального образования Московской области к действиям по предназначению при возникновении чрезвычайных ситуаций (происшествий) природного и техногенного характера</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82,5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77,5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75</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72,5</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960837300"/>
                  </a:ext>
                </a:extLst>
              </a:tr>
              <a:tr h="434597">
                <a:tc>
                  <a:txBody>
                    <a:bodyPr/>
                    <a:lstStyle/>
                    <a:p>
                      <a:pPr algn="ctr" fontAlgn="ctr"/>
                      <a:r>
                        <a:rPr lang="ru-RU" sz="900" u="none" strike="noStrike">
                          <a:effectLst/>
                        </a:rPr>
                        <a:t>8.2.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Степень готовности муниципального образования Московской области к действиям по предназначению при возникновении чрезвычайных ситуациях (происшествиях) природного и техногенного характера., 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7,3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12,5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23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28</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31,5</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4152893556"/>
                  </a:ext>
                </a:extLst>
              </a:tr>
              <a:tr h="434597">
                <a:tc>
                  <a:txBody>
                    <a:bodyPr/>
                    <a:lstStyle/>
                    <a:p>
                      <a:pPr algn="ctr" fontAlgn="ctr"/>
                      <a:r>
                        <a:rPr lang="ru-RU" sz="900" u="none" strike="noStrike">
                          <a:effectLst/>
                        </a:rPr>
                        <a:t>8.3.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Степень готовности муниципального образования Московской области к действиям по предназначению при возникновении чрезвычайных ситуациях (происшествиях) природного и техногенного характера., 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18</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22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24</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26</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2231507679"/>
                  </a:ext>
                </a:extLst>
              </a:tr>
              <a:tr h="33975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III «Развитие и совершенствование систем оповещения и информирования населения Московской области»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2152960025"/>
                  </a:ext>
                </a:extLst>
              </a:tr>
              <a:tr h="434597">
                <a:tc>
                  <a:txBody>
                    <a:bodyPr/>
                    <a:lstStyle/>
                    <a:p>
                      <a:pPr algn="ctr" fontAlgn="ctr"/>
                      <a:r>
                        <a:rPr lang="ru-RU" sz="900" u="none" strike="noStrike">
                          <a:effectLst/>
                        </a:rPr>
                        <a:t>8.1.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Увеличение процента покрытия, системой централизованного оповещения и информирования при чрезвычайных ситуациях или угрозе их возникновения, населения на территории муниципального образования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98</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72273208"/>
                  </a:ext>
                </a:extLst>
              </a:tr>
              <a:tr h="326682">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IV «Обеспечение пожарной безопасности на территории муниципального образования Московской области»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2503239317"/>
                  </a:ext>
                </a:extLst>
              </a:tr>
              <a:tr h="326682">
                <a:tc>
                  <a:txBody>
                    <a:bodyPr/>
                    <a:lstStyle/>
                    <a:p>
                      <a:pPr algn="ctr" fontAlgn="ctr"/>
                      <a:r>
                        <a:rPr lang="ru-RU" sz="900" u="none" strike="noStrike">
                          <a:effectLst/>
                        </a:rPr>
                        <a:t>8.1.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Повышение степени пожарной защищенности муниципального образования, по отношению к базовому периоду 2019 года</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15,5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17</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18,5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19,5</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20</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532039787"/>
                  </a:ext>
                </a:extLst>
              </a:tr>
              <a:tr h="33975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V «Обеспечение мероприятий гражданской обороны на территории муниципального образования Московской области»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463332465"/>
                  </a:ext>
                </a:extLst>
              </a:tr>
              <a:tr h="434597">
                <a:tc>
                  <a:txBody>
                    <a:bodyPr/>
                    <a:lstStyle/>
                    <a:p>
                      <a:pPr algn="ctr" fontAlgn="ctr"/>
                      <a:r>
                        <a:rPr lang="ru-RU" sz="900" u="none" strike="noStrike">
                          <a:effectLst/>
                        </a:rPr>
                        <a:t>8.1.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Степень готовности муниципального образования Московской области к действиям по предназначению при возникновении чрезвычайных ситуациях (происшествиях) природного и техногенного характера., 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4</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6</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266549627"/>
                  </a:ext>
                </a:extLst>
              </a:tr>
              <a:tr h="254819">
                <a:tc>
                  <a:txBody>
                    <a:bodyPr/>
                    <a:lstStyle/>
                    <a:p>
                      <a:pPr algn="ctr" fontAlgn="ctr"/>
                      <a:r>
                        <a:rPr lang="ru-RU" sz="900" u="none" strike="noStrike">
                          <a:effectLst/>
                        </a:rPr>
                        <a:t>8.2.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Увеличение степени готовности к использованию по предназначению защитных сооружений и иных объектов ГО</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Приоритетный целевой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14</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16</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dirty="0">
                          <a:effectLst/>
                        </a:rPr>
                        <a:t>18</a:t>
                      </a:r>
                      <a:endParaRPr lang="ru-RU" sz="900" b="0" i="0" u="none" strike="noStrike" dirty="0">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286645296"/>
                  </a:ext>
                </a:extLst>
              </a:tr>
            </a:tbl>
          </a:graphicData>
        </a:graphic>
      </p:graphicFrame>
    </p:spTree>
    <p:extLst>
      <p:ext uri="{BB962C8B-B14F-4D97-AF65-F5344CB8AC3E}">
        <p14:creationId xmlns:p14="http://schemas.microsoft.com/office/powerpoint/2010/main" val="19256948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ACB0588-3EE8-4716-80C8-5A8FE4683695}"/>
              </a:ext>
            </a:extLst>
          </p:cNvPr>
          <p:cNvGraphicFramePr>
            <a:graphicFrameLocks noGrp="1"/>
          </p:cNvGraphicFramePr>
          <p:nvPr>
            <p:ph idx="1"/>
            <p:extLst>
              <p:ext uri="{D42A27DB-BD31-4B8C-83A1-F6EECF244321}">
                <p14:modId xmlns:p14="http://schemas.microsoft.com/office/powerpoint/2010/main" val="2534519365"/>
              </p:ext>
            </p:extLst>
          </p:nvPr>
        </p:nvGraphicFramePr>
        <p:xfrm>
          <a:off x="153910" y="855733"/>
          <a:ext cx="11660864" cy="5819069"/>
        </p:xfrm>
        <a:graphic>
          <a:graphicData uri="http://schemas.openxmlformats.org/drawingml/2006/table">
            <a:tbl>
              <a:tblPr>
                <a:tableStyleId>{5C22544A-7EE6-4342-B048-85BDC9FD1C3A}</a:tableStyleId>
              </a:tblPr>
              <a:tblGrid>
                <a:gridCol w="555808">
                  <a:extLst>
                    <a:ext uri="{9D8B030D-6E8A-4147-A177-3AD203B41FA5}">
                      <a16:colId xmlns:a16="http://schemas.microsoft.com/office/drawing/2014/main" val="876561384"/>
                    </a:ext>
                  </a:extLst>
                </a:gridCol>
                <a:gridCol w="4885325">
                  <a:extLst>
                    <a:ext uri="{9D8B030D-6E8A-4147-A177-3AD203B41FA5}">
                      <a16:colId xmlns:a16="http://schemas.microsoft.com/office/drawing/2014/main" val="1538704736"/>
                    </a:ext>
                  </a:extLst>
                </a:gridCol>
                <a:gridCol w="1412340">
                  <a:extLst>
                    <a:ext uri="{9D8B030D-6E8A-4147-A177-3AD203B41FA5}">
                      <a16:colId xmlns:a16="http://schemas.microsoft.com/office/drawing/2014/main" val="4147526204"/>
                    </a:ext>
                  </a:extLst>
                </a:gridCol>
                <a:gridCol w="823866">
                  <a:extLst>
                    <a:ext uri="{9D8B030D-6E8A-4147-A177-3AD203B41FA5}">
                      <a16:colId xmlns:a16="http://schemas.microsoft.com/office/drawing/2014/main" val="2929378952"/>
                    </a:ext>
                  </a:extLst>
                </a:gridCol>
                <a:gridCol w="588474">
                  <a:extLst>
                    <a:ext uri="{9D8B030D-6E8A-4147-A177-3AD203B41FA5}">
                      <a16:colId xmlns:a16="http://schemas.microsoft.com/office/drawing/2014/main" val="611853726"/>
                    </a:ext>
                  </a:extLst>
                </a:gridCol>
                <a:gridCol w="941560">
                  <a:extLst>
                    <a:ext uri="{9D8B030D-6E8A-4147-A177-3AD203B41FA5}">
                      <a16:colId xmlns:a16="http://schemas.microsoft.com/office/drawing/2014/main" val="2808816176"/>
                    </a:ext>
                  </a:extLst>
                </a:gridCol>
                <a:gridCol w="633743">
                  <a:extLst>
                    <a:ext uri="{9D8B030D-6E8A-4147-A177-3AD203B41FA5}">
                      <a16:colId xmlns:a16="http://schemas.microsoft.com/office/drawing/2014/main" val="2329968278"/>
                    </a:ext>
                  </a:extLst>
                </a:gridCol>
                <a:gridCol w="633742">
                  <a:extLst>
                    <a:ext uri="{9D8B030D-6E8A-4147-A177-3AD203B41FA5}">
                      <a16:colId xmlns:a16="http://schemas.microsoft.com/office/drawing/2014/main" val="2118922845"/>
                    </a:ext>
                  </a:extLst>
                </a:gridCol>
                <a:gridCol w="651850">
                  <a:extLst>
                    <a:ext uri="{9D8B030D-6E8A-4147-A177-3AD203B41FA5}">
                      <a16:colId xmlns:a16="http://schemas.microsoft.com/office/drawing/2014/main" val="3734821041"/>
                    </a:ext>
                  </a:extLst>
                </a:gridCol>
                <a:gridCol w="534156">
                  <a:extLst>
                    <a:ext uri="{9D8B030D-6E8A-4147-A177-3AD203B41FA5}">
                      <a16:colId xmlns:a16="http://schemas.microsoft.com/office/drawing/2014/main" val="805900172"/>
                    </a:ext>
                  </a:extLst>
                </a:gridCol>
              </a:tblGrid>
              <a:tr h="186817">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Базовое значение</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2022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2023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2024 год</a:t>
                      </a:r>
                      <a:endParaRPr lang="ru-RU" sz="900" b="0" i="0" u="none" strike="noStrike" dirty="0">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322920497"/>
                  </a:ext>
                </a:extLst>
              </a:tr>
              <a:tr h="117570">
                <a:tc>
                  <a:txBody>
                    <a:bodyPr/>
                    <a:lstStyle/>
                    <a:p>
                      <a:pPr algn="ctr" fontAlgn="ctr"/>
                      <a:r>
                        <a:rPr lang="ru-RU" sz="900" u="none" strike="noStrike">
                          <a:effectLst/>
                        </a:rPr>
                        <a:t>9</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Муниципальная программа «Жилище»</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597844162"/>
                  </a:ext>
                </a:extLst>
              </a:tr>
              <a:tr h="232980">
                <a:tc>
                  <a:txBody>
                    <a:bodyPr/>
                    <a:lstStyle/>
                    <a:p>
                      <a:pPr algn="ctr" fontAlgn="ctr"/>
                      <a:r>
                        <a:rPr lang="ru-RU" sz="900" u="none" strike="noStrike">
                          <a:effectLst/>
                        </a:rPr>
                        <a:t> </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dirty="0">
                          <a:effectLst/>
                        </a:rPr>
                        <a:t>Подпрограмма I «Комплексное освоение  земельных участков  в целях жилищного строительства  и развитие застроенных территорий»</a:t>
                      </a:r>
                      <a:endParaRPr lang="ru-RU" sz="900" b="1"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3340812941"/>
                  </a:ext>
                </a:extLst>
              </a:tr>
              <a:tr h="232980">
                <a:tc>
                  <a:txBody>
                    <a:bodyPr/>
                    <a:lstStyle/>
                    <a:p>
                      <a:pPr algn="ctr" fontAlgn="ctr"/>
                      <a:r>
                        <a:rPr lang="ru-RU" sz="900" u="none" strike="noStrike">
                          <a:effectLst/>
                        </a:rPr>
                        <a:t>9.1.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Объем ввода индивидуального жилищного строительства, построенного населением за счет собственных и (или) кредитных средств.</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Тыс.кв.м</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2,1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8,4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8,4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8,4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8,4</a:t>
                      </a:r>
                      <a:endParaRPr lang="ru-RU" sz="900" b="0" i="0" u="none" strike="noStrike">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2466258806"/>
                  </a:ext>
                </a:extLst>
              </a:tr>
              <a:tr h="232980">
                <a:tc>
                  <a:txBody>
                    <a:bodyPr/>
                    <a:lstStyle/>
                    <a:p>
                      <a:pPr algn="ctr" fontAlgn="ctr"/>
                      <a:r>
                        <a:rPr lang="ru-RU" sz="900" u="none" strike="noStrike">
                          <a:effectLst/>
                        </a:rPr>
                        <a:t>9.2.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Общее количество семей, состоящих на учете в качестве нуждающихся в жилых помещениях</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Указ Президента Российской Федерации</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семей</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499</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464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495</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491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488</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486</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3338117407"/>
                  </a:ext>
                </a:extLst>
              </a:tr>
              <a:tr h="282646">
                <a:tc>
                  <a:txBody>
                    <a:bodyPr/>
                    <a:lstStyle/>
                    <a:p>
                      <a:pPr algn="ctr" fontAlgn="ctr"/>
                      <a:r>
                        <a:rPr lang="ru-RU" sz="900" u="none" strike="noStrike">
                          <a:effectLst/>
                        </a:rPr>
                        <a:t>9.3.</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Удельный вес числа семей, получивших жилые помещения и улучив жилищные условия, в числе семей, состоящих на учете в качестве нуждающихся в жилых помещениях</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Указ Президента Российской Федерации</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0,8</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0,6</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0,81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1,02</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1,23</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427001777"/>
                  </a:ext>
                </a:extLst>
              </a:tr>
              <a:tr h="232980">
                <a:tc>
                  <a:txBody>
                    <a:bodyPr/>
                    <a:lstStyle/>
                    <a:p>
                      <a:pPr algn="ctr" fontAlgn="ctr"/>
                      <a:r>
                        <a:rPr lang="ru-RU" sz="900" u="none" strike="noStrike">
                          <a:effectLst/>
                        </a:rPr>
                        <a:t>9.4.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Количество семей, улучшивших свои жилищные условия</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семей</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5</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6</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67507772"/>
                  </a:ext>
                </a:extLst>
              </a:tr>
              <a:tr h="579211">
                <a:tc>
                  <a:txBody>
                    <a:bodyPr/>
                    <a:lstStyle/>
                    <a:p>
                      <a:pPr algn="ctr" fontAlgn="ctr"/>
                      <a:r>
                        <a:rPr lang="ru-RU" sz="900" u="none" strike="noStrike">
                          <a:effectLst/>
                        </a:rPr>
                        <a:t>9.5.</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Количество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(далее – ИЖС) или садового дома установленным параметрам и допустимости размещения объекта ИЖС или садового дома на земельном участке, уведомлений о соответствии (несоответствии) построенных или реконструированных объектов ИЖС или садового дома</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единица</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162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090645931"/>
                  </a:ext>
                </a:extLst>
              </a:tr>
              <a:tr h="117570">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Подпрограмма II «Обеспечение жильем молодых семей»</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1682163377"/>
                  </a:ext>
                </a:extLst>
              </a:tr>
              <a:tr h="348390">
                <a:tc>
                  <a:txBody>
                    <a:bodyPr/>
                    <a:lstStyle/>
                    <a:p>
                      <a:pPr algn="ctr" fontAlgn="ctr"/>
                      <a:r>
                        <a:rPr lang="ru-RU" sz="900" u="none" strike="noStrike">
                          <a:effectLst/>
                        </a:rPr>
                        <a:t>9.1.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dirty="0">
                          <a:effectLst/>
                        </a:rPr>
                        <a:t>Количество молодых семей, получивших свидетельство о праве на получение социальной выплаты</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Соглашение с федеральным органом исполнительной власти</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семей</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7</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6</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3</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753644170"/>
                  </a:ext>
                </a:extLst>
              </a:tr>
              <a:tr h="282646">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Подпрограмма III «Обеспечение жильем детей-сирот и детей, оставшихся без попечения родителей, лиц из числа детей-сирот и детей, оставшихся без попечения родителей</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211127404"/>
                  </a:ext>
                </a:extLst>
              </a:tr>
              <a:tr h="469909">
                <a:tc>
                  <a:txBody>
                    <a:bodyPr/>
                    <a:lstStyle/>
                    <a:p>
                      <a:pPr algn="ctr" fontAlgn="ctr"/>
                      <a:r>
                        <a:rPr lang="ru-RU" sz="900" u="none" strike="noStrike">
                          <a:effectLst/>
                        </a:rPr>
                        <a:t>9.1.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Численность детей-сирот и детей, оставшихся без попечения родителей, лиц из числа детей-сирот и детей, оставшихся без попечения родителей,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Соглашение с федеральным органом исполнительной власти</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7</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4</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48598289"/>
                  </a:ext>
                </a:extLst>
              </a:tr>
              <a:tr h="810031">
                <a:tc>
                  <a:txBody>
                    <a:bodyPr/>
                    <a:lstStyle/>
                    <a:p>
                      <a:pPr algn="ctr" fontAlgn="ctr"/>
                      <a:r>
                        <a:rPr lang="ru-RU" sz="900" u="none" strike="noStrike">
                          <a:effectLst/>
                        </a:rPr>
                        <a:t>9.2.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Доля детей-сирот и детей, оставшихся без попечения родителей, лиц из числа детей-сирот и детей, оставшихся без попечения родителей, состоящих на учете на получение жилого помещения, включая лиц в возрасте от 23 лет и старше, обеспеченных жилыми помещениями за отчетный год, в общей численности детей-сирот и детей, оставшихся без попечения родителей, лиц из числа детей-сирот и детей, оставшихся без попечения родителей, включенных в список детей-сирот и детей, оставшихся без попечения родителей, лиц из их числа, которые подлежат обеспечению жильем</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862670142"/>
                  </a:ext>
                </a:extLst>
              </a:tr>
              <a:tr h="232980">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Подпрограмма VIII Обеспечение жильем отдельных категорий граждан, установленных федеральным законодательством</a:t>
                      </a:r>
                      <a:endParaRPr lang="ru-RU" sz="900" b="1"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567" marR="2567" marT="2567" marB="0" anchor="ctr"/>
                </a:tc>
                <a:extLst>
                  <a:ext uri="{0D108BD9-81ED-4DB2-BD59-A6C34878D82A}">
                    <a16:rowId xmlns:a16="http://schemas.microsoft.com/office/drawing/2014/main" val="4271919248"/>
                  </a:ext>
                </a:extLst>
              </a:tr>
              <a:tr h="282646">
                <a:tc>
                  <a:txBody>
                    <a:bodyPr/>
                    <a:lstStyle/>
                    <a:p>
                      <a:pPr algn="ctr" fontAlgn="ctr"/>
                      <a:r>
                        <a:rPr lang="ru-RU" sz="900" u="none" strike="noStrike">
                          <a:effectLst/>
                        </a:rPr>
                        <a:t>9.1.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Количество инвалидов и семей, имеющих детей-инвалидов, получивших государственную поддержку по обеспечению жилыми помещениями за счет средств федерального бюджета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537962905"/>
                  </a:ext>
                </a:extLst>
              </a:tr>
              <a:tr h="376277">
                <a:tc>
                  <a:txBody>
                    <a:bodyPr/>
                    <a:lstStyle/>
                    <a:p>
                      <a:pPr algn="ctr" fontAlgn="ctr"/>
                      <a:r>
                        <a:rPr lang="ru-RU" sz="900" u="none" strike="noStrike">
                          <a:effectLst/>
                        </a:rPr>
                        <a:t>9.2.</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l" fontAlgn="ctr"/>
                      <a:r>
                        <a:rPr lang="ru-RU" sz="900" u="none" strike="noStrike">
                          <a:effectLst/>
                        </a:rPr>
                        <a:t>Количество инвалидов и ветеранов боевых действий, членов семей погибших (умерших) инвалидов и ветеранов боевых действий, получивших государственную поддержку по обеспечению жилыми помещениями за счет средств федерального бюджета    </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2567" marR="2567" marT="2567" marB="0" anchor="ctr"/>
                </a:tc>
                <a:tc>
                  <a:txBody>
                    <a:bodyPr/>
                    <a:lstStyle/>
                    <a:p>
                      <a:pPr algn="ctr" fontAlgn="ctr"/>
                      <a:r>
                        <a:rPr lang="ru-RU" sz="900" u="none" strike="noStrike" dirty="0">
                          <a:effectLst/>
                        </a:rPr>
                        <a:t>-</a:t>
                      </a:r>
                      <a:endParaRPr lang="ru-RU" sz="900" b="0" i="0" u="none" strike="noStrike" dirty="0">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779178286"/>
                  </a:ext>
                </a:extLst>
              </a:tr>
            </a:tbl>
          </a:graphicData>
        </a:graphic>
      </p:graphicFrame>
    </p:spTree>
    <p:extLst>
      <p:ext uri="{BB962C8B-B14F-4D97-AF65-F5344CB8AC3E}">
        <p14:creationId xmlns:p14="http://schemas.microsoft.com/office/powerpoint/2010/main" val="27158905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7892D64-8D19-444D-AC21-67B8E432B778}"/>
              </a:ext>
            </a:extLst>
          </p:cNvPr>
          <p:cNvGraphicFramePr>
            <a:graphicFrameLocks noGrp="1"/>
          </p:cNvGraphicFramePr>
          <p:nvPr>
            <p:ph idx="1"/>
            <p:extLst>
              <p:ext uri="{D42A27DB-BD31-4B8C-83A1-F6EECF244321}">
                <p14:modId xmlns:p14="http://schemas.microsoft.com/office/powerpoint/2010/main" val="1296978630"/>
              </p:ext>
            </p:extLst>
          </p:nvPr>
        </p:nvGraphicFramePr>
        <p:xfrm>
          <a:off x="235389" y="1249961"/>
          <a:ext cx="11570328" cy="5572888"/>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587067471"/>
                    </a:ext>
                  </a:extLst>
                </a:gridCol>
                <a:gridCol w="2989094">
                  <a:extLst>
                    <a:ext uri="{9D8B030D-6E8A-4147-A177-3AD203B41FA5}">
                      <a16:colId xmlns:a16="http://schemas.microsoft.com/office/drawing/2014/main" val="1865382949"/>
                    </a:ext>
                  </a:extLst>
                </a:gridCol>
                <a:gridCol w="1125047">
                  <a:extLst>
                    <a:ext uri="{9D8B030D-6E8A-4147-A177-3AD203B41FA5}">
                      <a16:colId xmlns:a16="http://schemas.microsoft.com/office/drawing/2014/main" val="3227077419"/>
                    </a:ext>
                  </a:extLst>
                </a:gridCol>
                <a:gridCol w="948568">
                  <a:extLst>
                    <a:ext uri="{9D8B030D-6E8A-4147-A177-3AD203B41FA5}">
                      <a16:colId xmlns:a16="http://schemas.microsoft.com/office/drawing/2014/main" val="1882371566"/>
                    </a:ext>
                  </a:extLst>
                </a:gridCol>
                <a:gridCol w="948568">
                  <a:extLst>
                    <a:ext uri="{9D8B030D-6E8A-4147-A177-3AD203B41FA5}">
                      <a16:colId xmlns:a16="http://schemas.microsoft.com/office/drawing/2014/main" val="1325791829"/>
                    </a:ext>
                  </a:extLst>
                </a:gridCol>
                <a:gridCol w="992688">
                  <a:extLst>
                    <a:ext uri="{9D8B030D-6E8A-4147-A177-3AD203B41FA5}">
                      <a16:colId xmlns:a16="http://schemas.microsoft.com/office/drawing/2014/main" val="623282929"/>
                    </a:ext>
                  </a:extLst>
                </a:gridCol>
                <a:gridCol w="970628">
                  <a:extLst>
                    <a:ext uri="{9D8B030D-6E8A-4147-A177-3AD203B41FA5}">
                      <a16:colId xmlns:a16="http://schemas.microsoft.com/office/drawing/2014/main" val="4197123921"/>
                    </a:ext>
                  </a:extLst>
                </a:gridCol>
                <a:gridCol w="1069897">
                  <a:extLst>
                    <a:ext uri="{9D8B030D-6E8A-4147-A177-3AD203B41FA5}">
                      <a16:colId xmlns:a16="http://schemas.microsoft.com/office/drawing/2014/main" val="3064992950"/>
                    </a:ext>
                  </a:extLst>
                </a:gridCol>
                <a:gridCol w="970628">
                  <a:extLst>
                    <a:ext uri="{9D8B030D-6E8A-4147-A177-3AD203B41FA5}">
                      <a16:colId xmlns:a16="http://schemas.microsoft.com/office/drawing/2014/main" val="502327074"/>
                    </a:ext>
                  </a:extLst>
                </a:gridCol>
                <a:gridCol w="1003717">
                  <a:extLst>
                    <a:ext uri="{9D8B030D-6E8A-4147-A177-3AD203B41FA5}">
                      <a16:colId xmlns:a16="http://schemas.microsoft.com/office/drawing/2014/main" val="1678725499"/>
                    </a:ext>
                  </a:extLst>
                </a:gridCol>
              </a:tblGrid>
              <a:tr h="298864">
                <a:tc>
                  <a:txBody>
                    <a:bodyPr/>
                    <a:lstStyle/>
                    <a:p>
                      <a:pPr algn="ctr" fontAlgn="ctr"/>
                      <a:r>
                        <a:rPr lang="ru-RU" sz="900" u="none" strike="noStrike">
                          <a:effectLst/>
                        </a:rPr>
                        <a:t>10</a:t>
                      </a:r>
                      <a:endParaRPr lang="ru-RU" sz="900" b="1"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dirty="0">
                          <a:effectLst/>
                        </a:rPr>
                        <a:t>Муниципальная программа «Развитие инженерной инфраструктуры и энергоэффективности»</a:t>
                      </a:r>
                      <a:endParaRPr lang="ru-RU" sz="90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dirty="0">
                          <a:effectLst/>
                        </a:rPr>
                        <a:t> </a:t>
                      </a:r>
                      <a:endParaRPr lang="ru-RU" sz="900" b="0"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854038463"/>
                  </a:ext>
                </a:extLst>
              </a:tr>
              <a:tr h="13155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Подпрограмма </a:t>
                      </a:r>
                      <a:r>
                        <a:rPr lang="en-US" sz="900" u="none" strike="noStrike">
                          <a:effectLst/>
                        </a:rPr>
                        <a:t>I «</a:t>
                      </a:r>
                      <a:r>
                        <a:rPr lang="ru-RU" sz="900" u="none" strike="noStrike">
                          <a:effectLst/>
                        </a:rPr>
                        <a:t>Чистая вода»</a:t>
                      </a:r>
                      <a:endParaRPr lang="ru-RU" sz="900" b="1"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1525993976"/>
                  </a:ext>
                </a:extLst>
              </a:tr>
              <a:tr h="386861">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Увеличение доли населения, обеспеченного доброкачественной питьевой водой из централизованных источников водоснабжения</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2291928829"/>
                  </a:ext>
                </a:extLst>
              </a:tr>
              <a:tr h="13155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Подпрограмма </a:t>
                      </a:r>
                      <a:r>
                        <a:rPr lang="en-US" sz="900" u="none" strike="noStrike">
                          <a:effectLst/>
                        </a:rPr>
                        <a:t>II «</a:t>
                      </a:r>
                      <a:r>
                        <a:rPr lang="ru-RU" sz="900" u="none" strike="noStrike">
                          <a:effectLst/>
                        </a:rPr>
                        <a:t>Системы водоотведения»</a:t>
                      </a:r>
                      <a:endParaRPr lang="ru-RU" sz="900" b="1"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818537686"/>
                  </a:ext>
                </a:extLst>
              </a:tr>
              <a:tr h="298864">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канализационных насосных станций (далее-КНС) приведенных в надлежащее состояние</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636101378"/>
                  </a:ext>
                </a:extLst>
              </a:tr>
              <a:tr h="386861">
                <a:tc>
                  <a:txBody>
                    <a:bodyPr/>
                    <a:lstStyle/>
                    <a:p>
                      <a:pPr algn="ctr" fontAlgn="ctr"/>
                      <a:r>
                        <a:rPr lang="ru-RU" sz="900" u="none" strike="noStrike">
                          <a:effectLst/>
                        </a:rPr>
                        <a:t>10.2.</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построенных, реконструированных, отремонтированных коллекторов (участков), канализационных насосных станций</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1139186428"/>
                  </a:ext>
                </a:extLst>
              </a:tr>
              <a:tr h="386861">
                <a:tc>
                  <a:txBody>
                    <a:bodyPr/>
                    <a:lstStyle/>
                    <a:p>
                      <a:pPr algn="ctr" fontAlgn="ctr"/>
                      <a:r>
                        <a:rPr lang="ru-RU" sz="900" u="none" strike="noStrike">
                          <a:effectLst/>
                        </a:rPr>
                        <a:t>10.3.</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Удельный вес оборудования жилищного фонда централизованным водоотведением, в общей площади жилищного фонда</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2823485875"/>
                  </a:ext>
                </a:extLst>
              </a:tr>
              <a:tr h="259210">
                <a:tc>
                  <a:txBody>
                    <a:bodyPr/>
                    <a:lstStyle/>
                    <a:p>
                      <a:pPr algn="ctr" fontAlgn="ctr"/>
                      <a:r>
                        <a:rPr lang="ru-RU" sz="900" u="none" strike="noStrike">
                          <a:effectLst/>
                        </a:rPr>
                        <a:t>10.4.</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очистных сооружений, приведенных в надлежащее состояние и запущенных в работу</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588209334"/>
                  </a:ext>
                </a:extLst>
              </a:tr>
              <a:tr h="386861">
                <a:tc>
                  <a:txBody>
                    <a:bodyPr/>
                    <a:lstStyle/>
                    <a:p>
                      <a:pPr algn="ctr" fontAlgn="ctr"/>
                      <a:r>
                        <a:rPr lang="ru-RU" sz="900" u="none" strike="noStrike">
                          <a:effectLst/>
                        </a:rPr>
                        <a:t>10.5.</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Увеличение доли сточных вод, очищенных до нормативных значений, в общем объеме сточных вод, пропущенных через очистные сооружения</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2045310629"/>
                  </a:ext>
                </a:extLst>
              </a:tr>
              <a:tr h="300274">
                <a:tc>
                  <a:txBody>
                    <a:bodyPr/>
                    <a:lstStyle/>
                    <a:p>
                      <a:pPr algn="ctr" fontAlgn="ctr"/>
                      <a:r>
                        <a:rPr lang="ru-RU" sz="900" u="none" strike="noStrike">
                          <a:effectLst/>
                        </a:rPr>
                        <a:t>10.6.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созданных и восстановленных объектов очистки сточных вод суммарной производительностью</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1959303644"/>
                  </a:ext>
                </a:extLst>
              </a:tr>
              <a:tr h="300274">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Подпрограмма III «Создание условий для обеспечения качественными коммунальными услугами» </a:t>
                      </a:r>
                      <a:endParaRPr lang="ru-RU" sz="900" b="1"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1417252565"/>
                  </a:ext>
                </a:extLst>
              </a:tr>
              <a:tr h="259210">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Удельный расход топлива на единицу теплоэнергии</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кг.у.т./Гкал</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167,26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166,38</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165,5</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165,5</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165,5</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165,5</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333845379"/>
                  </a:ext>
                </a:extLst>
              </a:tr>
              <a:tr h="259210">
                <a:tc>
                  <a:txBody>
                    <a:bodyPr/>
                    <a:lstStyle/>
                    <a:p>
                      <a:pPr algn="ctr" fontAlgn="ctr"/>
                      <a:r>
                        <a:rPr lang="ru-RU" sz="900" u="none" strike="noStrike">
                          <a:effectLst/>
                        </a:rPr>
                        <a:t>10.2.</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Удельный вес потерь теплоэнергии в общем количестве поданного в сеть тепла</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9,12</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8,86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8,6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8,6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8,6</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8,6</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1047111680"/>
                  </a:ext>
                </a:extLst>
              </a:tr>
              <a:tr h="300274">
                <a:tc>
                  <a:txBody>
                    <a:bodyPr/>
                    <a:lstStyle/>
                    <a:p>
                      <a:pPr algn="ctr" fontAlgn="ctr"/>
                      <a:r>
                        <a:rPr lang="ru-RU" sz="900" u="none" strike="noStrike">
                          <a:effectLst/>
                        </a:rPr>
                        <a:t>10.3.</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созданных и восстановленных котельных, в том числе переведенных на природный газ</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едениц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143062599"/>
                  </a:ext>
                </a:extLst>
              </a:tr>
              <a:tr h="300274">
                <a:tc>
                  <a:txBody>
                    <a:bodyPr/>
                    <a:lstStyle/>
                    <a:p>
                      <a:pPr algn="ctr" fontAlgn="ctr"/>
                      <a:r>
                        <a:rPr lang="ru-RU" sz="900" u="none" strike="noStrike">
                          <a:effectLst/>
                        </a:rPr>
                        <a:t>10.4.</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Количество созданных и восстановленных объектов коммунальной инфраструктуры (котельные, ЦТП, сети)</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едениц</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510488675"/>
                  </a:ext>
                </a:extLst>
              </a:tr>
              <a:tr h="259210">
                <a:tc>
                  <a:txBody>
                    <a:bodyPr/>
                    <a:lstStyle/>
                    <a:p>
                      <a:pPr algn="ctr" fontAlgn="ctr"/>
                      <a:r>
                        <a:rPr lang="ru-RU" sz="900" u="none" strike="noStrike">
                          <a:effectLst/>
                        </a:rPr>
                        <a:t>10.5.</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Удельный вес оборудования частного жилищного фонда централизованным водоотведением</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4,3</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8,6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12,9</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19,4</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29,1</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38,8</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956156310"/>
                  </a:ext>
                </a:extLst>
              </a:tr>
              <a:tr h="398855">
                <a:tc>
                  <a:txBody>
                    <a:bodyPr/>
                    <a:lstStyle/>
                    <a:p>
                      <a:pPr algn="ctr" fontAlgn="ctr"/>
                      <a:r>
                        <a:rPr lang="ru-RU" sz="900" u="none" strike="noStrike">
                          <a:effectLst/>
                        </a:rPr>
                        <a:t>10.6.</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Уровень готовности объектов жилищно-коммунального хозяйства муниципальных образований Московской области к осенне-зимнему периоду</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4032834509"/>
                  </a:ext>
                </a:extLst>
              </a:tr>
              <a:tr h="298864">
                <a:tc>
                  <a:txBody>
                    <a:bodyPr/>
                    <a:lstStyle/>
                    <a:p>
                      <a:pPr algn="ctr" fontAlgn="ctr"/>
                      <a:r>
                        <a:rPr lang="ru-RU" sz="900" u="none" strike="noStrike" dirty="0">
                          <a:effectLst/>
                        </a:rPr>
                        <a:t>10.7.</a:t>
                      </a:r>
                      <a:endParaRPr lang="ru-RU" sz="900" b="0"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900" u="none" strike="noStrike">
                          <a:effectLst/>
                        </a:rPr>
                        <a:t>ЖКХ без долгов - Задолженность за потребленные топливно-энергетические ресурсы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тыс.руб. (на 1 тыс. населения)</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900" u="none" strike="noStrike" dirty="0">
                          <a:effectLst/>
                        </a:rPr>
                        <a:t>0</a:t>
                      </a:r>
                      <a:endParaRPr lang="ru-RU" sz="900" b="0" i="0" u="none" strike="noStrike" dirty="0">
                        <a:solidFill>
                          <a:srgbClr val="000000"/>
                        </a:solidFill>
                        <a:effectLst/>
                        <a:latin typeface="Arial" panose="020B0604020202020204" pitchFamily="34" charset="0"/>
                      </a:endParaRPr>
                    </a:p>
                  </a:txBody>
                  <a:tcPr marL="4200" marR="4200" marT="4200" marB="0" anchor="ctr"/>
                </a:tc>
                <a:extLst>
                  <a:ext uri="{0D108BD9-81ED-4DB2-BD59-A6C34878D82A}">
                    <a16:rowId xmlns:a16="http://schemas.microsoft.com/office/drawing/2014/main" val="3111924406"/>
                  </a:ext>
                </a:extLst>
              </a:tr>
            </a:tbl>
          </a:graphicData>
        </a:graphic>
      </p:graphicFrame>
      <p:graphicFrame>
        <p:nvGraphicFramePr>
          <p:cNvPr id="9" name="Таблица 8">
            <a:extLst>
              <a:ext uri="{FF2B5EF4-FFF2-40B4-BE49-F238E27FC236}">
                <a16:creationId xmlns:a16="http://schemas.microsoft.com/office/drawing/2014/main" id="{4804BD46-14FD-4C90-96FE-0A7D6C97D384}"/>
              </a:ext>
            </a:extLst>
          </p:cNvPr>
          <p:cNvGraphicFramePr>
            <a:graphicFrameLocks noGrp="1"/>
          </p:cNvGraphicFramePr>
          <p:nvPr>
            <p:extLst>
              <p:ext uri="{D42A27DB-BD31-4B8C-83A1-F6EECF244321}">
                <p14:modId xmlns:p14="http://schemas.microsoft.com/office/powerpoint/2010/main" val="2594334055"/>
              </p:ext>
            </p:extLst>
          </p:nvPr>
        </p:nvGraphicFramePr>
        <p:xfrm>
          <a:off x="235389" y="973074"/>
          <a:ext cx="11570329" cy="276887"/>
        </p:xfrm>
        <a:graphic>
          <a:graphicData uri="http://schemas.openxmlformats.org/drawingml/2006/table">
            <a:tbl>
              <a:tblPr>
                <a:tableStyleId>{5C22544A-7EE6-4342-B048-85BDC9FD1C3A}</a:tableStyleId>
              </a:tblPr>
              <a:tblGrid>
                <a:gridCol w="551493">
                  <a:extLst>
                    <a:ext uri="{9D8B030D-6E8A-4147-A177-3AD203B41FA5}">
                      <a16:colId xmlns:a16="http://schemas.microsoft.com/office/drawing/2014/main" val="3198852533"/>
                    </a:ext>
                  </a:extLst>
                </a:gridCol>
                <a:gridCol w="2979360">
                  <a:extLst>
                    <a:ext uri="{9D8B030D-6E8A-4147-A177-3AD203B41FA5}">
                      <a16:colId xmlns:a16="http://schemas.microsoft.com/office/drawing/2014/main" val="100462460"/>
                    </a:ext>
                  </a:extLst>
                </a:gridCol>
                <a:gridCol w="1131683">
                  <a:extLst>
                    <a:ext uri="{9D8B030D-6E8A-4147-A177-3AD203B41FA5}">
                      <a16:colId xmlns:a16="http://schemas.microsoft.com/office/drawing/2014/main" val="3839593264"/>
                    </a:ext>
                  </a:extLst>
                </a:gridCol>
                <a:gridCol w="950614">
                  <a:extLst>
                    <a:ext uri="{9D8B030D-6E8A-4147-A177-3AD203B41FA5}">
                      <a16:colId xmlns:a16="http://schemas.microsoft.com/office/drawing/2014/main" val="3772606846"/>
                    </a:ext>
                  </a:extLst>
                </a:gridCol>
                <a:gridCol w="950613">
                  <a:extLst>
                    <a:ext uri="{9D8B030D-6E8A-4147-A177-3AD203B41FA5}">
                      <a16:colId xmlns:a16="http://schemas.microsoft.com/office/drawing/2014/main" val="3274892508"/>
                    </a:ext>
                  </a:extLst>
                </a:gridCol>
                <a:gridCol w="995882">
                  <a:extLst>
                    <a:ext uri="{9D8B030D-6E8A-4147-A177-3AD203B41FA5}">
                      <a16:colId xmlns:a16="http://schemas.microsoft.com/office/drawing/2014/main" val="3259292306"/>
                    </a:ext>
                  </a:extLst>
                </a:gridCol>
                <a:gridCol w="959667">
                  <a:extLst>
                    <a:ext uri="{9D8B030D-6E8A-4147-A177-3AD203B41FA5}">
                      <a16:colId xmlns:a16="http://schemas.microsoft.com/office/drawing/2014/main" val="3785425180"/>
                    </a:ext>
                  </a:extLst>
                </a:gridCol>
                <a:gridCol w="1077362">
                  <a:extLst>
                    <a:ext uri="{9D8B030D-6E8A-4147-A177-3AD203B41FA5}">
                      <a16:colId xmlns:a16="http://schemas.microsoft.com/office/drawing/2014/main" val="2340479255"/>
                    </a:ext>
                  </a:extLst>
                </a:gridCol>
                <a:gridCol w="959668">
                  <a:extLst>
                    <a:ext uri="{9D8B030D-6E8A-4147-A177-3AD203B41FA5}">
                      <a16:colId xmlns:a16="http://schemas.microsoft.com/office/drawing/2014/main" val="4141696793"/>
                    </a:ext>
                  </a:extLst>
                </a:gridCol>
                <a:gridCol w="1013987">
                  <a:extLst>
                    <a:ext uri="{9D8B030D-6E8A-4147-A177-3AD203B41FA5}">
                      <a16:colId xmlns:a16="http://schemas.microsoft.com/office/drawing/2014/main" val="3629964221"/>
                    </a:ext>
                  </a:extLst>
                </a:gridCol>
              </a:tblGrid>
              <a:tr h="232980">
                <a:tc>
                  <a:txBody>
                    <a:bodyPr/>
                    <a:lstStyle/>
                    <a:p>
                      <a:pPr algn="ctr" fontAlgn="ctr"/>
                      <a:r>
                        <a:rPr lang="ru-RU" sz="900" u="none" strike="noStrike" dirty="0">
                          <a:effectLst/>
                        </a:rPr>
                        <a:t>№ п/п</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Наименование муниципальной программы/подпрограммы/показателя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Тип показателя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Единица измерения</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Базовое значение</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2022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2023 год</a:t>
                      </a:r>
                      <a:endParaRPr lang="ru-RU" sz="900" b="0" i="0" u="none" strike="noStrike" dirty="0">
                        <a:solidFill>
                          <a:srgbClr val="000000"/>
                        </a:solidFill>
                        <a:effectLst/>
                        <a:latin typeface="Arial" panose="020B0604020202020204" pitchFamily="34" charset="0"/>
                      </a:endParaRPr>
                    </a:p>
                  </a:txBody>
                  <a:tcPr marL="2567" marR="2567" marT="2567" marB="0" anchor="ctr"/>
                </a:tc>
                <a:tc>
                  <a:txBody>
                    <a:bodyPr/>
                    <a:lstStyle/>
                    <a:p>
                      <a:pPr algn="ctr" fontAlgn="ctr"/>
                      <a:r>
                        <a:rPr lang="ru-RU" sz="900" u="none" strike="noStrike" dirty="0">
                          <a:effectLst/>
                        </a:rPr>
                        <a:t>Оценка 2024 год</a:t>
                      </a:r>
                      <a:endParaRPr lang="ru-RU" sz="900" b="0" i="0" u="none" strike="noStrike" dirty="0">
                        <a:solidFill>
                          <a:srgbClr val="000000"/>
                        </a:solidFill>
                        <a:effectLst/>
                        <a:latin typeface="Arial" panose="020B0604020202020204" pitchFamily="34" charset="0"/>
                      </a:endParaRPr>
                    </a:p>
                  </a:txBody>
                  <a:tcPr marL="2567" marR="2567" marT="2567" marB="0" anchor="ctr"/>
                </a:tc>
                <a:extLst>
                  <a:ext uri="{0D108BD9-81ED-4DB2-BD59-A6C34878D82A}">
                    <a16:rowId xmlns:a16="http://schemas.microsoft.com/office/drawing/2014/main" val="1518240956"/>
                  </a:ext>
                </a:extLst>
              </a:tr>
            </a:tbl>
          </a:graphicData>
        </a:graphic>
      </p:graphicFrame>
    </p:spTree>
    <p:extLst>
      <p:ext uri="{BB962C8B-B14F-4D97-AF65-F5344CB8AC3E}">
        <p14:creationId xmlns:p14="http://schemas.microsoft.com/office/powerpoint/2010/main" val="5405646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E03E0EAE-4633-4BC7-83D5-2BF961F82755}"/>
              </a:ext>
            </a:extLst>
          </p:cNvPr>
          <p:cNvGraphicFramePr>
            <a:graphicFrameLocks noGrp="1"/>
          </p:cNvGraphicFramePr>
          <p:nvPr>
            <p:ph idx="1"/>
            <p:extLst>
              <p:ext uri="{D42A27DB-BD31-4B8C-83A1-F6EECF244321}">
                <p14:modId xmlns:p14="http://schemas.microsoft.com/office/powerpoint/2010/main" val="2320661754"/>
              </p:ext>
            </p:extLst>
          </p:nvPr>
        </p:nvGraphicFramePr>
        <p:xfrm>
          <a:off x="153910" y="860080"/>
          <a:ext cx="11633700" cy="5889917"/>
        </p:xfrm>
        <a:graphic>
          <a:graphicData uri="http://schemas.openxmlformats.org/drawingml/2006/table">
            <a:tbl>
              <a:tblPr>
                <a:tableStyleId>{5C22544A-7EE6-4342-B048-85BDC9FD1C3A}</a:tableStyleId>
              </a:tblPr>
              <a:tblGrid>
                <a:gridCol w="554514">
                  <a:extLst>
                    <a:ext uri="{9D8B030D-6E8A-4147-A177-3AD203B41FA5}">
                      <a16:colId xmlns:a16="http://schemas.microsoft.com/office/drawing/2014/main" val="3615331327"/>
                    </a:ext>
                  </a:extLst>
                </a:gridCol>
                <a:gridCol w="3005465">
                  <a:extLst>
                    <a:ext uri="{9D8B030D-6E8A-4147-A177-3AD203B41FA5}">
                      <a16:colId xmlns:a16="http://schemas.microsoft.com/office/drawing/2014/main" val="3161324884"/>
                    </a:ext>
                  </a:extLst>
                </a:gridCol>
                <a:gridCol w="1131208">
                  <a:extLst>
                    <a:ext uri="{9D8B030D-6E8A-4147-A177-3AD203B41FA5}">
                      <a16:colId xmlns:a16="http://schemas.microsoft.com/office/drawing/2014/main" val="4066772058"/>
                    </a:ext>
                  </a:extLst>
                </a:gridCol>
                <a:gridCol w="953764">
                  <a:extLst>
                    <a:ext uri="{9D8B030D-6E8A-4147-A177-3AD203B41FA5}">
                      <a16:colId xmlns:a16="http://schemas.microsoft.com/office/drawing/2014/main" val="3393607368"/>
                    </a:ext>
                  </a:extLst>
                </a:gridCol>
                <a:gridCol w="953764">
                  <a:extLst>
                    <a:ext uri="{9D8B030D-6E8A-4147-A177-3AD203B41FA5}">
                      <a16:colId xmlns:a16="http://schemas.microsoft.com/office/drawing/2014/main" val="1375381929"/>
                    </a:ext>
                  </a:extLst>
                </a:gridCol>
                <a:gridCol w="998125">
                  <a:extLst>
                    <a:ext uri="{9D8B030D-6E8A-4147-A177-3AD203B41FA5}">
                      <a16:colId xmlns:a16="http://schemas.microsoft.com/office/drawing/2014/main" val="3995988003"/>
                    </a:ext>
                  </a:extLst>
                </a:gridCol>
                <a:gridCol w="975945">
                  <a:extLst>
                    <a:ext uri="{9D8B030D-6E8A-4147-A177-3AD203B41FA5}">
                      <a16:colId xmlns:a16="http://schemas.microsoft.com/office/drawing/2014/main" val="4042217359"/>
                    </a:ext>
                  </a:extLst>
                </a:gridCol>
                <a:gridCol w="1075756">
                  <a:extLst>
                    <a:ext uri="{9D8B030D-6E8A-4147-A177-3AD203B41FA5}">
                      <a16:colId xmlns:a16="http://schemas.microsoft.com/office/drawing/2014/main" val="2245688226"/>
                    </a:ext>
                  </a:extLst>
                </a:gridCol>
                <a:gridCol w="975945">
                  <a:extLst>
                    <a:ext uri="{9D8B030D-6E8A-4147-A177-3AD203B41FA5}">
                      <a16:colId xmlns:a16="http://schemas.microsoft.com/office/drawing/2014/main" val="2046369124"/>
                    </a:ext>
                  </a:extLst>
                </a:gridCol>
                <a:gridCol w="1009214">
                  <a:extLst>
                    <a:ext uri="{9D8B030D-6E8A-4147-A177-3AD203B41FA5}">
                      <a16:colId xmlns:a16="http://schemas.microsoft.com/office/drawing/2014/main" val="3670994108"/>
                    </a:ext>
                  </a:extLst>
                </a:gridCol>
              </a:tblGrid>
              <a:tr h="279169">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dirty="0">
                          <a:effectLst/>
                        </a:rPr>
                        <a:t>Достигнутое</a:t>
                      </a:r>
                    </a:p>
                    <a:p>
                      <a:pPr algn="ctr" fontAlgn="ctr"/>
                      <a:r>
                        <a:rPr lang="ru-RU" sz="900" u="none" strike="noStrike" dirty="0">
                          <a:effectLst/>
                        </a:rPr>
                        <a:t> 2020 года</a:t>
                      </a:r>
                      <a:endParaRPr lang="ru-RU" sz="9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en-US" sz="900" u="none" strike="noStrike" dirty="0">
                          <a:effectLst/>
                        </a:rPr>
                        <a:t>План</a:t>
                      </a:r>
                      <a:r>
                        <a:rPr lang="ru-RU" sz="900" u="none" strike="noStrike" dirty="0">
                          <a:effectLst/>
                        </a:rPr>
                        <a:t> 2021 год</a:t>
                      </a:r>
                      <a:endParaRPr lang="ru-RU" sz="9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90192762"/>
                  </a:ext>
                </a:extLst>
              </a:tr>
              <a:tr h="367684">
                <a:tc>
                  <a:txBody>
                    <a:bodyPr/>
                    <a:lstStyle/>
                    <a:p>
                      <a:pPr algn="ctr" fontAlgn="ctr"/>
                      <a:r>
                        <a:rPr lang="ru-RU" sz="900" u="none" strike="noStrike">
                          <a:effectLst/>
                        </a:rPr>
                        <a:t>10</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Муниципальная программа «Развитие инженерной инфраструктуры и энергоэффективности»</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971474502"/>
                  </a:ext>
                </a:extLst>
              </a:tr>
              <a:tr h="367684">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Подпрограмма III «Создание условий для обеспечения качественными коммунальными услугами» </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775795120"/>
                  </a:ext>
                </a:extLst>
              </a:tr>
              <a:tr h="490245">
                <a:tc>
                  <a:txBody>
                    <a:bodyPr/>
                    <a:lstStyle/>
                    <a:p>
                      <a:pPr algn="ctr" fontAlgn="ctr"/>
                      <a:r>
                        <a:rPr lang="ru-RU" sz="900" u="none" strike="noStrike">
                          <a:effectLst/>
                        </a:rPr>
                        <a:t>10.8.</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Наличие определенной в установленном порядке Единой теплоснабжающей организации и гарантирующей организации в сфере водоснабжения.</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да/нет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да</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1057676492"/>
                  </a:ext>
                </a:extLst>
              </a:tr>
              <a:tr h="279169">
                <a:tc>
                  <a:txBody>
                    <a:bodyPr/>
                    <a:lstStyle/>
                    <a:p>
                      <a:pPr algn="ctr" fontAlgn="ctr"/>
                      <a:r>
                        <a:rPr lang="ru-RU" sz="900" u="none" strike="noStrike">
                          <a:effectLst/>
                        </a:rPr>
                        <a:t>10.9.</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Количество приобретенных электрогенераторных установок.</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едениц</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2741473884"/>
                  </a:ext>
                </a:extLst>
              </a:tr>
              <a:tr h="490245">
                <a:tc>
                  <a:txBody>
                    <a:bodyPr/>
                    <a:lstStyle/>
                    <a:p>
                      <a:pPr algn="ctr" fontAlgn="ctr"/>
                      <a:r>
                        <a:rPr lang="ru-RU" sz="900" u="none" strike="noStrike">
                          <a:effectLst/>
                        </a:rPr>
                        <a:t>10.10.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актуализированных схем тепло-, водоснабжения и водоотведения, программ комплексного развития коммунальной инфраструктуры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671904046"/>
                  </a:ext>
                </a:extLst>
              </a:tr>
              <a:tr h="279169">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Подпрограмма IV  «Энергосбережение и повышение энергетической эффективности»</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43629560"/>
                  </a:ext>
                </a:extLst>
              </a:tr>
              <a:tr h="612806">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установленных индивидуальных приборов учета потребления коммунальных услуг в муниципальных помещениях, находящихся в многоквартирных домах на территории г. Долгопрудного в отчетном году</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Мероприятие носит заявительный характер</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Мероприятие носит заявительный характер</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Мероприятие носит заявительный характер</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Мероприятие носит заявительный характер</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372672657"/>
                  </a:ext>
                </a:extLst>
              </a:tr>
              <a:tr h="367684">
                <a:tc>
                  <a:txBody>
                    <a:bodyPr/>
                    <a:lstStyle/>
                    <a:p>
                      <a:pPr algn="ctr" fontAlgn="ctr"/>
                      <a:r>
                        <a:rPr lang="ru-RU" sz="900" u="none" strike="noStrike">
                          <a:effectLst/>
                        </a:rPr>
                        <a:t>10.2.</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 Бережливый учет – Оснащенность  многоквартирных домов приборами учета ресурсов</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99,89</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63266904"/>
                  </a:ext>
                </a:extLst>
              </a:tr>
              <a:tr h="490245">
                <a:tc>
                  <a:txBody>
                    <a:bodyPr/>
                    <a:lstStyle/>
                    <a:p>
                      <a:pPr algn="ctr" fontAlgn="ctr"/>
                      <a:r>
                        <a:rPr lang="ru-RU" sz="900" u="none" strike="noStrike">
                          <a:effectLst/>
                        </a:rPr>
                        <a:t>10.3.</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зданий, строений, сооружений муниципальной собственности, соответствующих нормальному уровню энергетической эффективности и выше (A, B, C, D)</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61,81</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45</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67,27</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67,27</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67,27</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67,27</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3406157218"/>
                  </a:ext>
                </a:extLst>
              </a:tr>
              <a:tr h="490245">
                <a:tc>
                  <a:txBody>
                    <a:bodyPr/>
                    <a:lstStyle/>
                    <a:p>
                      <a:pPr algn="ctr" fontAlgn="ctr"/>
                      <a:r>
                        <a:rPr lang="ru-RU" sz="900" u="none" strike="noStrike">
                          <a:effectLst/>
                        </a:rPr>
                        <a:t>10.4.</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87,8</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112849614"/>
                  </a:ext>
                </a:extLst>
              </a:tr>
              <a:tr h="279169">
                <a:tc>
                  <a:txBody>
                    <a:bodyPr/>
                    <a:lstStyle/>
                    <a:p>
                      <a:pPr algn="ctr" fontAlgn="ctr"/>
                      <a:r>
                        <a:rPr lang="ru-RU" sz="900" u="none" strike="noStrike">
                          <a:effectLst/>
                        </a:rPr>
                        <a:t>10.5.</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многоквартирных домов с присвоенными классами энергоэффективности</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57,74</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62,8</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67</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72,2</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77,1</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82,2</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1274098602"/>
                  </a:ext>
                </a:extLst>
              </a:tr>
              <a:tr h="141737">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Подпрограмма </a:t>
                      </a:r>
                      <a:r>
                        <a:rPr lang="en-US" sz="900" u="none" strike="noStrike">
                          <a:effectLst/>
                        </a:rPr>
                        <a:t>VI «</a:t>
                      </a:r>
                      <a:r>
                        <a:rPr lang="ru-RU" sz="900" u="none" strike="noStrike">
                          <a:effectLst/>
                        </a:rPr>
                        <a:t>Развитие газификации» </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88498610"/>
                  </a:ext>
                </a:extLst>
              </a:tr>
              <a:tr h="279169">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Оплата счетов филиал АО «Мособлгаз» «Северо-Запад».</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Отраслевой приоритетный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месяц</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4</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12</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690020806"/>
                  </a:ext>
                </a:extLst>
              </a:tr>
              <a:tr h="245122">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Подпрограмма </a:t>
                      </a:r>
                      <a:r>
                        <a:rPr lang="en-US" sz="900" u="none" strike="noStrike">
                          <a:effectLst/>
                        </a:rPr>
                        <a:t>VIII «</a:t>
                      </a:r>
                      <a:r>
                        <a:rPr lang="ru-RU" sz="900" u="none" strike="noStrike">
                          <a:effectLst/>
                        </a:rPr>
                        <a:t>Обеспечивающая подпрограмма»</a:t>
                      </a:r>
                      <a:endParaRPr lang="ru-RU" sz="900" b="1"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96" marR="4296" marT="4296" marB="0" anchor="ctr"/>
                </a:tc>
                <a:extLst>
                  <a:ext uri="{0D108BD9-81ED-4DB2-BD59-A6C34878D82A}">
                    <a16:rowId xmlns:a16="http://schemas.microsoft.com/office/drawing/2014/main" val="899339490"/>
                  </a:ext>
                </a:extLst>
              </a:tr>
              <a:tr h="367684">
                <a:tc>
                  <a:txBody>
                    <a:bodyPr/>
                    <a:lstStyle/>
                    <a:p>
                      <a:pPr algn="ctr" fontAlgn="ctr"/>
                      <a:r>
                        <a:rPr lang="ru-RU" sz="900" u="none" strike="noStrike">
                          <a:effectLst/>
                        </a:rPr>
                        <a:t>10.1.</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l" fontAlgn="ctr"/>
                      <a:r>
                        <a:rPr lang="ru-RU" sz="900" u="none" strike="noStrike">
                          <a:effectLst/>
                        </a:rPr>
                        <a:t>Доля рассмотренных на административной комиссии жалоб граждан в сфере благоустройства</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  муниципальной программы</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900" u="none" strike="noStrike" dirty="0">
                          <a:effectLst/>
                        </a:rPr>
                        <a:t>100</a:t>
                      </a:r>
                      <a:endParaRPr lang="ru-RU" sz="900" b="0" i="0" u="none" strike="noStrike" dirty="0">
                        <a:solidFill>
                          <a:srgbClr val="000000"/>
                        </a:solidFill>
                        <a:effectLst/>
                        <a:latin typeface="Arial" panose="020B0604020202020204" pitchFamily="34" charset="0"/>
                      </a:endParaRPr>
                    </a:p>
                  </a:txBody>
                  <a:tcPr marL="4296" marR="4296" marT="4296" marB="0" anchor="ctr"/>
                </a:tc>
                <a:extLst>
                  <a:ext uri="{0D108BD9-81ED-4DB2-BD59-A6C34878D82A}">
                    <a16:rowId xmlns:a16="http://schemas.microsoft.com/office/drawing/2014/main" val="406941939"/>
                  </a:ext>
                </a:extLst>
              </a:tr>
            </a:tbl>
          </a:graphicData>
        </a:graphic>
      </p:graphicFrame>
    </p:spTree>
    <p:extLst>
      <p:ext uri="{BB962C8B-B14F-4D97-AF65-F5344CB8AC3E}">
        <p14:creationId xmlns:p14="http://schemas.microsoft.com/office/powerpoint/2010/main" val="12931959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EA93CF15-4291-4E57-97BB-9E45F5B6BCD8}"/>
              </a:ext>
            </a:extLst>
          </p:cNvPr>
          <p:cNvGraphicFramePr>
            <a:graphicFrameLocks noGrp="1"/>
          </p:cNvGraphicFramePr>
          <p:nvPr>
            <p:ph idx="1"/>
            <p:extLst>
              <p:ext uri="{D42A27DB-BD31-4B8C-83A1-F6EECF244321}">
                <p14:modId xmlns:p14="http://schemas.microsoft.com/office/powerpoint/2010/main" val="3326082530"/>
              </p:ext>
            </p:extLst>
          </p:nvPr>
        </p:nvGraphicFramePr>
        <p:xfrm>
          <a:off x="253497" y="783346"/>
          <a:ext cx="11516008" cy="6004752"/>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3905357529"/>
                    </a:ext>
                  </a:extLst>
                </a:gridCol>
                <a:gridCol w="2975060">
                  <a:extLst>
                    <a:ext uri="{9D8B030D-6E8A-4147-A177-3AD203B41FA5}">
                      <a16:colId xmlns:a16="http://schemas.microsoft.com/office/drawing/2014/main" val="477442020"/>
                    </a:ext>
                  </a:extLst>
                </a:gridCol>
                <a:gridCol w="1119765">
                  <a:extLst>
                    <a:ext uri="{9D8B030D-6E8A-4147-A177-3AD203B41FA5}">
                      <a16:colId xmlns:a16="http://schemas.microsoft.com/office/drawing/2014/main" val="3923417871"/>
                    </a:ext>
                  </a:extLst>
                </a:gridCol>
                <a:gridCol w="944115">
                  <a:extLst>
                    <a:ext uri="{9D8B030D-6E8A-4147-A177-3AD203B41FA5}">
                      <a16:colId xmlns:a16="http://schemas.microsoft.com/office/drawing/2014/main" val="2861421340"/>
                    </a:ext>
                  </a:extLst>
                </a:gridCol>
                <a:gridCol w="944115">
                  <a:extLst>
                    <a:ext uri="{9D8B030D-6E8A-4147-A177-3AD203B41FA5}">
                      <a16:colId xmlns:a16="http://schemas.microsoft.com/office/drawing/2014/main" val="2114002009"/>
                    </a:ext>
                  </a:extLst>
                </a:gridCol>
                <a:gridCol w="988027">
                  <a:extLst>
                    <a:ext uri="{9D8B030D-6E8A-4147-A177-3AD203B41FA5}">
                      <a16:colId xmlns:a16="http://schemas.microsoft.com/office/drawing/2014/main" val="408050901"/>
                    </a:ext>
                  </a:extLst>
                </a:gridCol>
                <a:gridCol w="966071">
                  <a:extLst>
                    <a:ext uri="{9D8B030D-6E8A-4147-A177-3AD203B41FA5}">
                      <a16:colId xmlns:a16="http://schemas.microsoft.com/office/drawing/2014/main" val="55095842"/>
                    </a:ext>
                  </a:extLst>
                </a:gridCol>
                <a:gridCol w="1064874">
                  <a:extLst>
                    <a:ext uri="{9D8B030D-6E8A-4147-A177-3AD203B41FA5}">
                      <a16:colId xmlns:a16="http://schemas.microsoft.com/office/drawing/2014/main" val="3231242699"/>
                    </a:ext>
                  </a:extLst>
                </a:gridCol>
                <a:gridCol w="966071">
                  <a:extLst>
                    <a:ext uri="{9D8B030D-6E8A-4147-A177-3AD203B41FA5}">
                      <a16:colId xmlns:a16="http://schemas.microsoft.com/office/drawing/2014/main" val="270525793"/>
                    </a:ext>
                  </a:extLst>
                </a:gridCol>
                <a:gridCol w="999006">
                  <a:extLst>
                    <a:ext uri="{9D8B030D-6E8A-4147-A177-3AD203B41FA5}">
                      <a16:colId xmlns:a16="http://schemas.microsoft.com/office/drawing/2014/main" val="1286723470"/>
                    </a:ext>
                  </a:extLst>
                </a:gridCol>
              </a:tblGrid>
              <a:tr h="210212">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a:effectLst/>
                        </a:rPr>
                        <a:t>Достигнутое </a:t>
                      </a:r>
                    </a:p>
                    <a:p>
                      <a:pPr algn="ctr" fontAlgn="ctr"/>
                      <a:r>
                        <a:rPr lang="ru-RU" sz="1000" u="none" strike="noStrike" dirty="0">
                          <a:effectLst/>
                        </a:rPr>
                        <a:t>2020 года</a:t>
                      </a:r>
                      <a:endParaRPr lang="ru-RU" sz="1000" b="0" i="0" u="none" strike="noStrike" dirty="0">
                        <a:solidFill>
                          <a:srgbClr val="000000"/>
                        </a:solidFill>
                        <a:effectLst/>
                        <a:latin typeface="Arial" panose="020B0604020202020204" pitchFamily="34" charset="0"/>
                      </a:endParaRPr>
                    </a:p>
                  </a:txBody>
                  <a:tcPr marL="4704" marR="4704" marT="4704" marB="0" anchor="ctr"/>
                </a:tc>
                <a:tc>
                  <a:txBody>
                    <a:bodyPr/>
                    <a:lstStyle/>
                    <a:p>
                      <a:pPr algn="ctr" fontAlgn="ctr"/>
                      <a:r>
                        <a:rPr lang="en-US" sz="1000" u="none" strike="noStrike" dirty="0">
                          <a:effectLst/>
                        </a:rPr>
                        <a:t>План</a:t>
                      </a:r>
                      <a:r>
                        <a:rPr lang="ru-RU" sz="1000" u="none" strike="noStrike" dirty="0">
                          <a:effectLst/>
                        </a:rPr>
                        <a:t> 2021 год</a:t>
                      </a:r>
                      <a:endParaRPr lang="ru-RU" sz="1000" b="0" i="0" u="none" strike="noStrike" dirty="0">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4704" marR="4704" marT="4704" marB="0" anchor="ctr"/>
                </a:tc>
                <a:extLst>
                  <a:ext uri="{0D108BD9-81ED-4DB2-BD59-A6C34878D82A}">
                    <a16:rowId xmlns:a16="http://schemas.microsoft.com/office/drawing/2014/main" val="1880537003"/>
                  </a:ext>
                </a:extLst>
              </a:tr>
              <a:tr h="106703">
                <a:tc>
                  <a:txBody>
                    <a:bodyPr/>
                    <a:lstStyle/>
                    <a:p>
                      <a:pPr algn="ctr" fontAlgn="ctr"/>
                      <a:r>
                        <a:rPr lang="ru-RU" sz="1000" u="none" strike="noStrike">
                          <a:effectLst/>
                        </a:rPr>
                        <a:t>11</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Муниципальная программа «Предпринимательство»</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551569063"/>
                  </a:ext>
                </a:extLst>
              </a:tr>
              <a:tr h="106703">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Подпрограмма </a:t>
                      </a:r>
                      <a:r>
                        <a:rPr lang="en-US" sz="1000" u="none" strike="noStrike">
                          <a:effectLst/>
                        </a:rPr>
                        <a:t>I «</a:t>
                      </a:r>
                      <a:r>
                        <a:rPr lang="ru-RU" sz="1000" u="none" strike="noStrike">
                          <a:effectLst/>
                        </a:rPr>
                        <a:t>Инвестиции»</a:t>
                      </a:r>
                      <a:endParaRPr lang="ru-RU" sz="1000" b="1"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998803548"/>
                  </a:ext>
                </a:extLst>
              </a:tr>
              <a:tr h="313720">
                <a:tc>
                  <a:txBody>
                    <a:bodyPr/>
                    <a:lstStyle/>
                    <a:p>
                      <a:pPr algn="ctr" fontAlgn="ctr"/>
                      <a:r>
                        <a:rPr lang="ru-RU" sz="1000" u="none" strike="noStrike">
                          <a:effectLst/>
                        </a:rPr>
                        <a:t>11.1.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Инвестиции в основной капитал за счет всех источников финансирования в ценах соответствующих лет</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Миллион рублей</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15184,54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18003,13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18 803,24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19 836,56</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20927,17</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22077,73</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906613264"/>
                  </a:ext>
                </a:extLst>
              </a:tr>
              <a:tr h="520737">
                <a:tc>
                  <a:txBody>
                    <a:bodyPr/>
                    <a:lstStyle/>
                    <a:p>
                      <a:pPr algn="ctr" fontAlgn="ctr"/>
                      <a:r>
                        <a:rPr lang="ru-RU" sz="1000" u="none" strike="noStrike">
                          <a:effectLst/>
                        </a:rPr>
                        <a:t>11.2.</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Темп роста (индекс роста) физического объема инвестиций в основной капитал, за исключением инвестиций инфраструктурных монополий (федеральные проекты) и бюджетных ассигнований федерального бюджета</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105,30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105,90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105,6</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105,7</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193781994"/>
                  </a:ext>
                </a:extLst>
              </a:tr>
              <a:tr h="313720">
                <a:tc>
                  <a:txBody>
                    <a:bodyPr/>
                    <a:lstStyle/>
                    <a:p>
                      <a:pPr algn="ctr" fontAlgn="ctr"/>
                      <a:r>
                        <a:rPr lang="ru-RU" sz="1000" u="none" strike="noStrike">
                          <a:effectLst/>
                        </a:rPr>
                        <a:t>11.3.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Объем инвестиций, привлеченных в основной капитал (без учета бюджетных инвестиций ), на душу населения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Тысяча рублей</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30,81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31,54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32,19</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32,96</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33,64</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34,39</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882508695"/>
                  </a:ext>
                </a:extLst>
              </a:tr>
              <a:tr h="313720">
                <a:tc>
                  <a:txBody>
                    <a:bodyPr/>
                    <a:lstStyle/>
                    <a:p>
                      <a:pPr algn="ctr" fontAlgn="ctr"/>
                      <a:r>
                        <a:rPr lang="ru-RU" sz="1000" u="none" strike="noStrike">
                          <a:effectLst/>
                        </a:rPr>
                        <a:t>11.4.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Процент заполняемости многофункциональных индустриальных парков, технологических парков, промышленных площадок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81,45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91,4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10,74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10,74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10,74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10,74</a:t>
                      </a:r>
                      <a:endParaRPr lang="ru-RU" sz="1000" b="0" i="0" u="none" strike="noStrike">
                        <a:solidFill>
                          <a:srgbClr val="000000"/>
                        </a:solidFill>
                        <a:effectLst/>
                        <a:latin typeface="Arial" panose="020B0604020202020204" pitchFamily="34" charset="0"/>
                      </a:endParaRPr>
                    </a:p>
                  </a:txBody>
                  <a:tcPr marL="4704" marR="4704" marT="4704" marB="0" anchor="ctr"/>
                </a:tc>
                <a:extLst>
                  <a:ext uri="{0D108BD9-81ED-4DB2-BD59-A6C34878D82A}">
                    <a16:rowId xmlns:a16="http://schemas.microsoft.com/office/drawing/2014/main" val="2155549666"/>
                  </a:ext>
                </a:extLst>
              </a:tr>
              <a:tr h="313720">
                <a:tc>
                  <a:txBody>
                    <a:bodyPr/>
                    <a:lstStyle/>
                    <a:p>
                      <a:pPr algn="ctr" fontAlgn="ctr"/>
                      <a:r>
                        <a:rPr lang="ru-RU" sz="1000" u="none" strike="noStrike">
                          <a:effectLst/>
                        </a:rPr>
                        <a:t>11.5.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Количество многофункциональных индустриальных парков, технологических парков, промышленных площадок</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4704" marR="4704" marT="4704" marB="0" anchor="ctr"/>
                </a:tc>
                <a:extLst>
                  <a:ext uri="{0D108BD9-81ED-4DB2-BD59-A6C34878D82A}">
                    <a16:rowId xmlns:a16="http://schemas.microsoft.com/office/drawing/2014/main" val="921297705"/>
                  </a:ext>
                </a:extLst>
              </a:tr>
              <a:tr h="417229">
                <a:tc>
                  <a:txBody>
                    <a:bodyPr/>
                    <a:lstStyle/>
                    <a:p>
                      <a:pPr algn="ctr" fontAlgn="ctr"/>
                      <a:r>
                        <a:rPr lang="ru-RU" sz="1000" u="none" strike="noStrike">
                          <a:effectLst/>
                        </a:rPr>
                        <a:t>11.6.</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Количество привлеченных резидентов на территории многофункциональных индустриальных парков, технологических парков, промышленных площадок муниципальных образований Московской области</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15</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15</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498750174"/>
                  </a:ext>
                </a:extLst>
              </a:tr>
              <a:tr h="313720">
                <a:tc>
                  <a:txBody>
                    <a:bodyPr/>
                    <a:lstStyle/>
                    <a:p>
                      <a:pPr algn="ctr" fontAlgn="ctr"/>
                      <a:r>
                        <a:rPr lang="ru-RU" sz="1000" u="none" strike="noStrike">
                          <a:effectLst/>
                        </a:rPr>
                        <a:t>11.7.</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Площадь территории, на которую привлечены новые резиденты</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Гектар</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0,52</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0,4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0,4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0,4</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0,4</a:t>
                      </a:r>
                      <a:endParaRPr lang="ru-RU" sz="1000" b="0" i="0" u="none" strike="noStrike">
                        <a:solidFill>
                          <a:srgbClr val="000000"/>
                        </a:solidFill>
                        <a:effectLst/>
                        <a:latin typeface="Arial" panose="020B0604020202020204" pitchFamily="34" charset="0"/>
                      </a:endParaRPr>
                    </a:p>
                  </a:txBody>
                  <a:tcPr marL="4704" marR="4704" marT="4704" marB="0" anchor="ctr"/>
                </a:tc>
                <a:extLst>
                  <a:ext uri="{0D108BD9-81ED-4DB2-BD59-A6C34878D82A}">
                    <a16:rowId xmlns:a16="http://schemas.microsoft.com/office/drawing/2014/main" val="2909709318"/>
                  </a:ext>
                </a:extLst>
              </a:tr>
              <a:tr h="313720">
                <a:tc>
                  <a:txBody>
                    <a:bodyPr/>
                    <a:lstStyle/>
                    <a:p>
                      <a:pPr algn="ctr" fontAlgn="ctr"/>
                      <a:r>
                        <a:rPr lang="ru-RU" sz="1000" u="none" strike="noStrike">
                          <a:effectLst/>
                        </a:rPr>
                        <a:t>11.8.</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Количество созданных рабочих мест</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1393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1412</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1 470,00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1 500,00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1574</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1652</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301713908"/>
                  </a:ext>
                </a:extLst>
              </a:tr>
              <a:tr h="520737">
                <a:tc>
                  <a:txBody>
                    <a:bodyPr/>
                    <a:lstStyle/>
                    <a:p>
                      <a:pPr algn="ctr" fontAlgn="ctr"/>
                      <a:r>
                        <a:rPr lang="ru-RU" sz="1000" u="none" strike="noStrike">
                          <a:effectLst/>
                        </a:rPr>
                        <a:t>11.9.</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Инвестиции в основной капитал по видам экономической деятельности: Растениеводство и животноводство, охота и предоставление соответствующих услуг в этих областях, Производство пищевых продуктов, Производство напитков</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Миллион рублей</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1500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1000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200</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190</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011638366"/>
                  </a:ext>
                </a:extLst>
              </a:tr>
              <a:tr h="313720">
                <a:tc>
                  <a:txBody>
                    <a:bodyPr/>
                    <a:lstStyle/>
                    <a:p>
                      <a:pPr algn="ctr" fontAlgn="ctr"/>
                      <a:r>
                        <a:rPr lang="ru-RU" sz="1000" u="none" strike="noStrike">
                          <a:effectLst/>
                        </a:rPr>
                        <a:t>11.10.</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l" fontAlgn="ctr"/>
                      <a:r>
                        <a:rPr lang="ru-RU" sz="1000" u="none" strike="noStrike">
                          <a:effectLst/>
                        </a:rPr>
                        <a:t>Увеличение среднемесячной заработной платы работников организаций, не относящихся к субъектам малого предпринимательства</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Приоритетный отраслевой показатель</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105,5</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105,3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103</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104,4</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dirty="0">
                          <a:effectLst/>
                        </a:rPr>
                        <a:t>104,4</a:t>
                      </a:r>
                      <a:endParaRPr lang="ru-RU" sz="1000" b="0" i="0" u="none" strike="noStrike" dirty="0">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2987838211"/>
                  </a:ext>
                </a:extLst>
              </a:tr>
            </a:tbl>
          </a:graphicData>
        </a:graphic>
      </p:graphicFrame>
    </p:spTree>
    <p:extLst>
      <p:ext uri="{BB962C8B-B14F-4D97-AF65-F5344CB8AC3E}">
        <p14:creationId xmlns:p14="http://schemas.microsoft.com/office/powerpoint/2010/main" val="535080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48763D28-D322-4904-AB17-4F8EFD5F3C63}"/>
              </a:ext>
            </a:extLst>
          </p:cNvPr>
          <p:cNvGraphicFramePr>
            <a:graphicFrameLocks noGrp="1"/>
          </p:cNvGraphicFramePr>
          <p:nvPr>
            <p:ph idx="1"/>
            <p:extLst>
              <p:ext uri="{D42A27DB-BD31-4B8C-83A1-F6EECF244321}">
                <p14:modId xmlns:p14="http://schemas.microsoft.com/office/powerpoint/2010/main" val="942141372"/>
              </p:ext>
            </p:extLst>
          </p:nvPr>
        </p:nvGraphicFramePr>
        <p:xfrm>
          <a:off x="153910" y="966116"/>
          <a:ext cx="11615598" cy="5590844"/>
        </p:xfrm>
        <a:graphic>
          <a:graphicData uri="http://schemas.openxmlformats.org/drawingml/2006/table">
            <a:tbl>
              <a:tblPr>
                <a:tableStyleId>{5C22544A-7EE6-4342-B048-85BDC9FD1C3A}</a:tableStyleId>
              </a:tblPr>
              <a:tblGrid>
                <a:gridCol w="553651">
                  <a:extLst>
                    <a:ext uri="{9D8B030D-6E8A-4147-A177-3AD203B41FA5}">
                      <a16:colId xmlns:a16="http://schemas.microsoft.com/office/drawing/2014/main" val="746986614"/>
                    </a:ext>
                  </a:extLst>
                </a:gridCol>
                <a:gridCol w="3000789">
                  <a:extLst>
                    <a:ext uri="{9D8B030D-6E8A-4147-A177-3AD203B41FA5}">
                      <a16:colId xmlns:a16="http://schemas.microsoft.com/office/drawing/2014/main" val="3518967108"/>
                    </a:ext>
                  </a:extLst>
                </a:gridCol>
                <a:gridCol w="1129447">
                  <a:extLst>
                    <a:ext uri="{9D8B030D-6E8A-4147-A177-3AD203B41FA5}">
                      <a16:colId xmlns:a16="http://schemas.microsoft.com/office/drawing/2014/main" val="717336439"/>
                    </a:ext>
                  </a:extLst>
                </a:gridCol>
                <a:gridCol w="952280">
                  <a:extLst>
                    <a:ext uri="{9D8B030D-6E8A-4147-A177-3AD203B41FA5}">
                      <a16:colId xmlns:a16="http://schemas.microsoft.com/office/drawing/2014/main" val="16564001"/>
                    </a:ext>
                  </a:extLst>
                </a:gridCol>
                <a:gridCol w="952280">
                  <a:extLst>
                    <a:ext uri="{9D8B030D-6E8A-4147-A177-3AD203B41FA5}">
                      <a16:colId xmlns:a16="http://schemas.microsoft.com/office/drawing/2014/main" val="854827010"/>
                    </a:ext>
                  </a:extLst>
                </a:gridCol>
                <a:gridCol w="996571">
                  <a:extLst>
                    <a:ext uri="{9D8B030D-6E8A-4147-A177-3AD203B41FA5}">
                      <a16:colId xmlns:a16="http://schemas.microsoft.com/office/drawing/2014/main" val="7415912"/>
                    </a:ext>
                  </a:extLst>
                </a:gridCol>
                <a:gridCol w="974426">
                  <a:extLst>
                    <a:ext uri="{9D8B030D-6E8A-4147-A177-3AD203B41FA5}">
                      <a16:colId xmlns:a16="http://schemas.microsoft.com/office/drawing/2014/main" val="500630314"/>
                    </a:ext>
                  </a:extLst>
                </a:gridCol>
                <a:gridCol w="1074083">
                  <a:extLst>
                    <a:ext uri="{9D8B030D-6E8A-4147-A177-3AD203B41FA5}">
                      <a16:colId xmlns:a16="http://schemas.microsoft.com/office/drawing/2014/main" val="2226587755"/>
                    </a:ext>
                  </a:extLst>
                </a:gridCol>
                <a:gridCol w="974426">
                  <a:extLst>
                    <a:ext uri="{9D8B030D-6E8A-4147-A177-3AD203B41FA5}">
                      <a16:colId xmlns:a16="http://schemas.microsoft.com/office/drawing/2014/main" val="827587623"/>
                    </a:ext>
                  </a:extLst>
                </a:gridCol>
                <a:gridCol w="1007645">
                  <a:extLst>
                    <a:ext uri="{9D8B030D-6E8A-4147-A177-3AD203B41FA5}">
                      <a16:colId xmlns:a16="http://schemas.microsoft.com/office/drawing/2014/main" val="526442544"/>
                    </a:ext>
                  </a:extLst>
                </a:gridCol>
              </a:tblGrid>
              <a:tr h="200812">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en-US" sz="900" u="none" strike="noStrike" dirty="0">
                          <a:effectLst/>
                        </a:rPr>
                        <a:t>План</a:t>
                      </a:r>
                      <a:r>
                        <a:rPr lang="ru-RU" sz="900" u="none" strike="noStrike" dirty="0">
                          <a:effectLst/>
                        </a:rPr>
                        <a:t> 2021 год</a:t>
                      </a:r>
                      <a:endParaRPr lang="ru-RU" sz="90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4273" marR="4273" marT="4273" marB="0" anchor="ctr"/>
                </a:tc>
                <a:extLst>
                  <a:ext uri="{0D108BD9-81ED-4DB2-BD59-A6C34878D82A}">
                    <a16:rowId xmlns:a16="http://schemas.microsoft.com/office/drawing/2014/main" val="3406739252"/>
                  </a:ext>
                </a:extLst>
              </a:tr>
              <a:tr h="181782">
                <a:tc>
                  <a:txBody>
                    <a:bodyPr/>
                    <a:lstStyle/>
                    <a:p>
                      <a:pPr algn="ctr" fontAlgn="ctr"/>
                      <a:r>
                        <a:rPr lang="ru-RU" sz="900" u="none" strike="noStrike">
                          <a:effectLst/>
                        </a:rPr>
                        <a:t>11</a:t>
                      </a:r>
                      <a:endParaRPr lang="ru-RU" sz="900" b="1"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Муниципальная программа «Предпринимательство»</a:t>
                      </a:r>
                      <a:endParaRPr lang="ru-RU" sz="900" b="1"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4047826251"/>
                  </a:ext>
                </a:extLst>
              </a:tr>
              <a:tr h="101946">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Подпрограмма </a:t>
                      </a:r>
                      <a:r>
                        <a:rPr lang="en-US" sz="900" u="none" strike="noStrike">
                          <a:effectLst/>
                        </a:rPr>
                        <a:t>II «</a:t>
                      </a:r>
                      <a:r>
                        <a:rPr lang="ru-RU" sz="900" u="none" strike="noStrike">
                          <a:effectLst/>
                        </a:rPr>
                        <a:t>Развитие конкуренции»</a:t>
                      </a:r>
                      <a:endParaRPr lang="ru-RU" sz="900" b="1"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1855870301"/>
                  </a:ext>
                </a:extLst>
              </a:tr>
              <a:tr h="363562">
                <a:tc>
                  <a:txBody>
                    <a:bodyPr/>
                    <a:lstStyle/>
                    <a:p>
                      <a:pPr algn="ctr" fontAlgn="ctr"/>
                      <a:r>
                        <a:rPr lang="ru-RU" sz="900" u="none" strike="noStrike">
                          <a:effectLst/>
                        </a:rPr>
                        <a:t>11.1.</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Доля обоснованных, частично обоснованных жалоб в Федеральную антимонопольную службу (ФАС России) (от общего количества опубликованных торгов)</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3,6</a:t>
                      </a:r>
                      <a:endParaRPr lang="ru-RU" sz="900" b="0" i="0" u="none" strike="noStrike">
                        <a:solidFill>
                          <a:srgbClr val="000000"/>
                        </a:solidFill>
                        <a:effectLst/>
                        <a:latin typeface="Arial" panose="020B0604020202020204" pitchFamily="34" charset="0"/>
                      </a:endParaRPr>
                    </a:p>
                  </a:txBody>
                  <a:tcPr marL="4273" marR="4273" marT="4273" marB="0" anchor="ctr"/>
                </a:tc>
                <a:extLst>
                  <a:ext uri="{0D108BD9-81ED-4DB2-BD59-A6C34878D82A}">
                    <a16:rowId xmlns:a16="http://schemas.microsoft.com/office/drawing/2014/main" val="1001622132"/>
                  </a:ext>
                </a:extLst>
              </a:tr>
              <a:tr h="200812">
                <a:tc>
                  <a:txBody>
                    <a:bodyPr/>
                    <a:lstStyle/>
                    <a:p>
                      <a:pPr algn="ctr" fontAlgn="ctr"/>
                      <a:r>
                        <a:rPr lang="ru-RU" sz="900" u="none" strike="noStrike">
                          <a:effectLst/>
                        </a:rPr>
                        <a:t>11.2.</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Доля несостоявшихся торгов от общего количества объявленных торгов</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40</a:t>
                      </a:r>
                      <a:endParaRPr lang="ru-RU" sz="900" b="0" i="0" u="none" strike="noStrike">
                        <a:solidFill>
                          <a:srgbClr val="000000"/>
                        </a:solidFill>
                        <a:effectLst/>
                        <a:latin typeface="Arial" panose="020B0604020202020204" pitchFamily="34" charset="0"/>
                      </a:endParaRPr>
                    </a:p>
                  </a:txBody>
                  <a:tcPr marL="4273" marR="4273" marT="4273" marB="0" anchor="ctr"/>
                </a:tc>
                <a:extLst>
                  <a:ext uri="{0D108BD9-81ED-4DB2-BD59-A6C34878D82A}">
                    <a16:rowId xmlns:a16="http://schemas.microsoft.com/office/drawing/2014/main" val="1050119761"/>
                  </a:ext>
                </a:extLst>
              </a:tr>
              <a:tr h="203557">
                <a:tc>
                  <a:txBody>
                    <a:bodyPr/>
                    <a:lstStyle/>
                    <a:p>
                      <a:pPr algn="ctr" fontAlgn="ctr"/>
                      <a:r>
                        <a:rPr lang="ru-RU" sz="900" u="none" strike="noStrike">
                          <a:effectLst/>
                        </a:rPr>
                        <a:t>11.3.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Среднее количество участников на состаявшихся торгах</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4,2</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3,4</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2238451465"/>
                  </a:ext>
                </a:extLst>
              </a:tr>
              <a:tr h="200812">
                <a:tc>
                  <a:txBody>
                    <a:bodyPr/>
                    <a:lstStyle/>
                    <a:p>
                      <a:pPr algn="ctr" fontAlgn="ctr"/>
                      <a:r>
                        <a:rPr lang="ru-RU" sz="900" u="none" strike="noStrike">
                          <a:effectLst/>
                        </a:rPr>
                        <a:t>11.4.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Доля общей экономии денежных средств от общей суммы объявленных торгов</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9</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7</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7</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7</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2643935508"/>
                  </a:ext>
                </a:extLst>
              </a:tr>
              <a:tr h="727124">
                <a:tc>
                  <a:txBody>
                    <a:bodyPr/>
                    <a:lstStyle/>
                    <a:p>
                      <a:pPr algn="ctr" fontAlgn="ctr"/>
                      <a:r>
                        <a:rPr lang="ru-RU" sz="900" u="none" strike="noStrike">
                          <a:effectLst/>
                        </a:rPr>
                        <a:t>11.5.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Доля закупок среди субъектов малого и среднего предпринимательства, социально ориентированных некоммерческих организаций, осуществляемых в соответствии с Федеральным законом от 05.04.2013 № 44-ФЗ "О контрактной системе в сфере закупок товаров, работ, услуг для обеспечения государственных и муниципальных нужд"</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25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4273" marR="4273" marT="4273" marB="0" anchor="ctr"/>
                </a:tc>
                <a:extLst>
                  <a:ext uri="{0D108BD9-81ED-4DB2-BD59-A6C34878D82A}">
                    <a16:rowId xmlns:a16="http://schemas.microsoft.com/office/drawing/2014/main" val="2294347922"/>
                  </a:ext>
                </a:extLst>
              </a:tr>
              <a:tr h="363562">
                <a:tc>
                  <a:txBody>
                    <a:bodyPr/>
                    <a:lstStyle/>
                    <a:p>
                      <a:pPr algn="ctr" fontAlgn="ctr"/>
                      <a:r>
                        <a:rPr lang="ru-RU" sz="900" u="none" strike="noStrike">
                          <a:effectLst/>
                        </a:rPr>
                        <a:t>11.6.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Количество реализованных требований Стандарта развития конкуренции в муниципальном образовании   Московской области</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4273" marR="4273" marT="4273" marB="0" anchor="ctr"/>
                </a:tc>
                <a:extLst>
                  <a:ext uri="{0D108BD9-81ED-4DB2-BD59-A6C34878D82A}">
                    <a16:rowId xmlns:a16="http://schemas.microsoft.com/office/drawing/2014/main" val="2902291520"/>
                  </a:ext>
                </a:extLst>
              </a:tr>
              <a:tr h="200812">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Подпрограмма III «Развитие малого и среднего предпринимательства»</a:t>
                      </a:r>
                      <a:endParaRPr lang="ru-RU" sz="900" b="1"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1132150478"/>
                  </a:ext>
                </a:extLst>
              </a:tr>
              <a:tr h="398545">
                <a:tc>
                  <a:txBody>
                    <a:bodyPr/>
                    <a:lstStyle/>
                    <a:p>
                      <a:pPr algn="ctr" fontAlgn="ctr"/>
                      <a:r>
                        <a:rPr lang="ru-RU" sz="900" u="none" strike="noStrike">
                          <a:effectLst/>
                        </a:rPr>
                        <a:t>11.1.</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Доля среднесписочной численности  работников (без внешних совместителей) малых предприятий в среднесписочной численности (без внешних совместителей всех предприятий и организаций</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dirty="0">
                          <a:effectLst/>
                        </a:rPr>
                        <a:t>Указной            </a:t>
                      </a:r>
                    </a:p>
                    <a:p>
                      <a:pPr algn="ctr" fontAlgn="ctr"/>
                      <a:r>
                        <a:rPr lang="ru-RU" sz="900" u="none" strike="noStrike" dirty="0">
                          <a:effectLst/>
                        </a:rPr>
                        <a:t> (Указ 607)</a:t>
                      </a:r>
                      <a:endParaRPr lang="ru-RU" sz="90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31,1</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41,51</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39,94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41,11</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42,41</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42,71</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886868341"/>
                  </a:ext>
                </a:extLst>
              </a:tr>
              <a:tr h="200812">
                <a:tc>
                  <a:txBody>
                    <a:bodyPr/>
                    <a:lstStyle/>
                    <a:p>
                      <a:pPr algn="ctr" fontAlgn="ctr"/>
                      <a:r>
                        <a:rPr lang="ru-RU" sz="900" u="none" strike="noStrike">
                          <a:effectLst/>
                        </a:rPr>
                        <a:t>11.2.</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Число субъектов МСП в расчете на 10 тыс. человек</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dirty="0">
                          <a:effectLst/>
                        </a:rPr>
                        <a:t>Указной             </a:t>
                      </a:r>
                    </a:p>
                    <a:p>
                      <a:pPr algn="ctr" fontAlgn="ctr"/>
                      <a:r>
                        <a:rPr lang="ru-RU" sz="900" u="none" strike="noStrike" dirty="0">
                          <a:effectLst/>
                        </a:rPr>
                        <a:t>(Указ 607)</a:t>
                      </a:r>
                      <a:endParaRPr lang="ru-RU" sz="90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513,8</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523,7</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492,86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570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600</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630</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3230824872"/>
                  </a:ext>
                </a:extLst>
              </a:tr>
              <a:tr h="363562">
                <a:tc>
                  <a:txBody>
                    <a:bodyPr/>
                    <a:lstStyle/>
                    <a:p>
                      <a:pPr algn="ctr" fontAlgn="ctr"/>
                      <a:r>
                        <a:rPr lang="ru-RU" sz="900" u="none" strike="noStrike">
                          <a:effectLst/>
                        </a:rPr>
                        <a:t>11.3.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Количество вновь созданных субъектов малого и среднего бизнеса</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Обращение Губернатора Московской области</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149</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155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834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165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170</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175</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565610954"/>
                  </a:ext>
                </a:extLst>
              </a:tr>
              <a:tr h="299678">
                <a:tc>
                  <a:txBody>
                    <a:bodyPr/>
                    <a:lstStyle/>
                    <a:p>
                      <a:pPr algn="ctr" fontAlgn="ctr"/>
                      <a:r>
                        <a:rPr lang="ru-RU" sz="900" u="none" strike="noStrike">
                          <a:effectLst/>
                        </a:rPr>
                        <a:t>11.4.</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Малый бизнес большого региона- Прирост количества субъектов малого и среднего предпринимательства на 10 тыс. населения</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Рейтинг-50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единиц</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76</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80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12,25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85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87</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a:effectLst/>
                        </a:rPr>
                        <a:t>90</a:t>
                      </a:r>
                      <a:endParaRPr lang="ru-RU" sz="900" b="0" i="0" u="none" strike="noStrike">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2135784579"/>
                  </a:ext>
                </a:extLst>
              </a:tr>
              <a:tr h="363562">
                <a:tc>
                  <a:txBody>
                    <a:bodyPr/>
                    <a:lstStyle/>
                    <a:p>
                      <a:pPr algn="ctr" fontAlgn="ctr"/>
                      <a:r>
                        <a:rPr lang="ru-RU" sz="900" u="none" strike="noStrike">
                          <a:effectLst/>
                        </a:rPr>
                        <a:t>11.5.</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l" fontAlgn="ctr"/>
                      <a:r>
                        <a:rPr lang="ru-RU" sz="900" u="none" strike="noStrike">
                          <a:effectLst/>
                        </a:rPr>
                        <a:t>Количество самозанятых граждан, зафиксированных свой статус, с учетом введения налогового режима для самозанятых нарастающих итогом</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ВДЛ (Указ президента РФ № 193)</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человек</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1257</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1664,9</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1400</a:t>
                      </a:r>
                      <a:endParaRPr lang="ru-RU" sz="90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900" u="none" strike="noStrike">
                          <a:effectLst/>
                        </a:rPr>
                        <a:t>1500</a:t>
                      </a:r>
                      <a:endParaRPr lang="ru-RU" sz="900" b="0" i="0" u="none" strike="noStrike">
                        <a:solidFill>
                          <a:srgbClr val="000000"/>
                        </a:solidFill>
                        <a:effectLst/>
                        <a:latin typeface="Calibri" panose="020F0502020204030204" pitchFamily="34" charset="0"/>
                      </a:endParaRPr>
                    </a:p>
                  </a:txBody>
                  <a:tcPr marL="4273" marR="4273" marT="4273" marB="0" anchor="ctr"/>
                </a:tc>
                <a:tc>
                  <a:txBody>
                    <a:bodyPr/>
                    <a:lstStyle/>
                    <a:p>
                      <a:pPr algn="ctr" fontAlgn="ctr"/>
                      <a:r>
                        <a:rPr lang="ru-RU" sz="900" u="none" strike="noStrike" dirty="0">
                          <a:effectLst/>
                        </a:rPr>
                        <a:t>1600</a:t>
                      </a:r>
                      <a:endParaRPr lang="ru-RU" sz="900" b="0" i="0" u="none" strike="noStrike" dirty="0">
                        <a:solidFill>
                          <a:srgbClr val="000000"/>
                        </a:solidFill>
                        <a:effectLst/>
                        <a:latin typeface="Calibri" panose="020F0502020204030204" pitchFamily="34" charset="0"/>
                      </a:endParaRPr>
                    </a:p>
                  </a:txBody>
                  <a:tcPr marL="4273" marR="4273" marT="4273" marB="0" anchor="ctr"/>
                </a:tc>
                <a:extLst>
                  <a:ext uri="{0D108BD9-81ED-4DB2-BD59-A6C34878D82A}">
                    <a16:rowId xmlns:a16="http://schemas.microsoft.com/office/drawing/2014/main" val="951274691"/>
                  </a:ext>
                </a:extLst>
              </a:tr>
            </a:tbl>
          </a:graphicData>
        </a:graphic>
      </p:graphicFrame>
    </p:spTree>
    <p:extLst>
      <p:ext uri="{BB962C8B-B14F-4D97-AF65-F5344CB8AC3E}">
        <p14:creationId xmlns:p14="http://schemas.microsoft.com/office/powerpoint/2010/main" val="1152434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0D6F408-8A50-44C6-9805-9F6F8033DB94}"/>
              </a:ext>
            </a:extLst>
          </p:cNvPr>
          <p:cNvGraphicFramePr>
            <a:graphicFrameLocks noGrp="1"/>
          </p:cNvGraphicFramePr>
          <p:nvPr>
            <p:ph idx="1"/>
            <p:extLst>
              <p:ext uri="{D42A27DB-BD31-4B8C-83A1-F6EECF244321}">
                <p14:modId xmlns:p14="http://schemas.microsoft.com/office/powerpoint/2010/main" val="1706647618"/>
              </p:ext>
            </p:extLst>
          </p:nvPr>
        </p:nvGraphicFramePr>
        <p:xfrm>
          <a:off x="262549" y="887240"/>
          <a:ext cx="11579383" cy="5800063"/>
        </p:xfrm>
        <a:graphic>
          <a:graphicData uri="http://schemas.openxmlformats.org/drawingml/2006/table">
            <a:tbl>
              <a:tblPr>
                <a:tableStyleId>{5C22544A-7EE6-4342-B048-85BDC9FD1C3A}</a:tableStyleId>
              </a:tblPr>
              <a:tblGrid>
                <a:gridCol w="551925">
                  <a:extLst>
                    <a:ext uri="{9D8B030D-6E8A-4147-A177-3AD203B41FA5}">
                      <a16:colId xmlns:a16="http://schemas.microsoft.com/office/drawing/2014/main" val="3961274246"/>
                    </a:ext>
                  </a:extLst>
                </a:gridCol>
                <a:gridCol w="2991433">
                  <a:extLst>
                    <a:ext uri="{9D8B030D-6E8A-4147-A177-3AD203B41FA5}">
                      <a16:colId xmlns:a16="http://schemas.microsoft.com/office/drawing/2014/main" val="474040565"/>
                    </a:ext>
                  </a:extLst>
                </a:gridCol>
                <a:gridCol w="1125926">
                  <a:extLst>
                    <a:ext uri="{9D8B030D-6E8A-4147-A177-3AD203B41FA5}">
                      <a16:colId xmlns:a16="http://schemas.microsoft.com/office/drawing/2014/main" val="3981792935"/>
                    </a:ext>
                  </a:extLst>
                </a:gridCol>
                <a:gridCol w="949311">
                  <a:extLst>
                    <a:ext uri="{9D8B030D-6E8A-4147-A177-3AD203B41FA5}">
                      <a16:colId xmlns:a16="http://schemas.microsoft.com/office/drawing/2014/main" val="757544979"/>
                    </a:ext>
                  </a:extLst>
                </a:gridCol>
                <a:gridCol w="949311">
                  <a:extLst>
                    <a:ext uri="{9D8B030D-6E8A-4147-A177-3AD203B41FA5}">
                      <a16:colId xmlns:a16="http://schemas.microsoft.com/office/drawing/2014/main" val="1953031697"/>
                    </a:ext>
                  </a:extLst>
                </a:gridCol>
                <a:gridCol w="993464">
                  <a:extLst>
                    <a:ext uri="{9D8B030D-6E8A-4147-A177-3AD203B41FA5}">
                      <a16:colId xmlns:a16="http://schemas.microsoft.com/office/drawing/2014/main" val="859758842"/>
                    </a:ext>
                  </a:extLst>
                </a:gridCol>
                <a:gridCol w="971388">
                  <a:extLst>
                    <a:ext uri="{9D8B030D-6E8A-4147-A177-3AD203B41FA5}">
                      <a16:colId xmlns:a16="http://schemas.microsoft.com/office/drawing/2014/main" val="2577074884"/>
                    </a:ext>
                  </a:extLst>
                </a:gridCol>
                <a:gridCol w="1070734">
                  <a:extLst>
                    <a:ext uri="{9D8B030D-6E8A-4147-A177-3AD203B41FA5}">
                      <a16:colId xmlns:a16="http://schemas.microsoft.com/office/drawing/2014/main" val="3534765993"/>
                    </a:ext>
                  </a:extLst>
                </a:gridCol>
                <a:gridCol w="971388">
                  <a:extLst>
                    <a:ext uri="{9D8B030D-6E8A-4147-A177-3AD203B41FA5}">
                      <a16:colId xmlns:a16="http://schemas.microsoft.com/office/drawing/2014/main" val="3679049624"/>
                    </a:ext>
                  </a:extLst>
                </a:gridCol>
                <a:gridCol w="1004503">
                  <a:extLst>
                    <a:ext uri="{9D8B030D-6E8A-4147-A177-3AD203B41FA5}">
                      <a16:colId xmlns:a16="http://schemas.microsoft.com/office/drawing/2014/main" val="113549904"/>
                    </a:ext>
                  </a:extLst>
                </a:gridCol>
              </a:tblGrid>
              <a:tr h="428917">
                <a:tc>
                  <a:txBody>
                    <a:bodyPr/>
                    <a:lstStyle/>
                    <a:p>
                      <a:pPr algn="ctr" fontAlgn="ctr"/>
                      <a:r>
                        <a:rPr lang="ru-RU" sz="1100" u="none" strike="noStrike">
                          <a:effectLst/>
                        </a:rPr>
                        <a:t>№ п/п</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Тип 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Достигнутое 2020 года</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100" u="none" strike="noStrike" dirty="0">
                          <a:effectLst/>
                        </a:rPr>
                        <a:t>План</a:t>
                      </a:r>
                      <a:r>
                        <a:rPr lang="ru-RU" sz="1100" u="none" strike="noStrike" dirty="0">
                          <a:effectLst/>
                        </a:rPr>
                        <a:t> 2021 год</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2022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2023 год</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Оценка 2024 год</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927071079"/>
                  </a:ext>
                </a:extLst>
              </a:tr>
              <a:tr h="428917">
                <a:tc>
                  <a:txBody>
                    <a:bodyPr/>
                    <a:lstStyle/>
                    <a:p>
                      <a:pPr algn="ctr" fontAlgn="ctr"/>
                      <a:r>
                        <a:rPr lang="ru-RU" sz="1100" u="none" strike="noStrike">
                          <a:effectLst/>
                        </a:rPr>
                        <a:t>11</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Муниципальная программа «Предпринимательство»</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609497033"/>
                  </a:ext>
                </a:extLst>
              </a:tr>
              <a:tr h="643376">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Подпрограмма IV «Развитие потребительского рынка и услуг на территории муниципального образования Московской области»</a:t>
                      </a:r>
                      <a:endParaRPr lang="ru-RU" sz="11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 </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616263926"/>
                  </a:ext>
                </a:extLst>
              </a:tr>
              <a:tr h="643376">
                <a:tc>
                  <a:txBody>
                    <a:bodyPr/>
                    <a:lstStyle/>
                    <a:p>
                      <a:pPr algn="ctr" fontAlgn="ctr"/>
                      <a:r>
                        <a:rPr lang="ru-RU" sz="1100" u="none" strike="noStrike">
                          <a:effectLst/>
                        </a:rPr>
                        <a:t>11.1.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Обеспеченность населения площадью торговых объектов</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630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765,2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785,9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770,4</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771,4</a:t>
                      </a:r>
                      <a:endParaRPr lang="ru-RU" sz="11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100" u="none" strike="noStrike">
                          <a:effectLst/>
                        </a:rPr>
                        <a:t>772,4</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266837080"/>
                  </a:ext>
                </a:extLst>
              </a:tr>
              <a:tr h="224138">
                <a:tc>
                  <a:txBody>
                    <a:bodyPr/>
                    <a:lstStyle/>
                    <a:p>
                      <a:pPr algn="ctr" fontAlgn="ctr"/>
                      <a:r>
                        <a:rPr lang="ru-RU" sz="1100" u="none" strike="noStrike">
                          <a:effectLst/>
                        </a:rPr>
                        <a:t>11.2.</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Стандарт потребительского рынка и услуг</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Рейтинг-50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баллы</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2566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2230,29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549209060"/>
                  </a:ext>
                </a:extLst>
              </a:tr>
              <a:tr h="643376">
                <a:tc>
                  <a:txBody>
                    <a:bodyPr/>
                    <a:lstStyle/>
                    <a:p>
                      <a:pPr algn="ctr" fontAlgn="ctr"/>
                      <a:r>
                        <a:rPr lang="ru-RU" sz="1100" u="none" strike="noStrike">
                          <a:effectLst/>
                        </a:rPr>
                        <a:t>11.3.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Прирост площадей торговых объектов</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Тыс.кв.м</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8,1</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1,9</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1,9</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215211418"/>
                  </a:ext>
                </a:extLst>
              </a:tr>
              <a:tr h="643376">
                <a:tc>
                  <a:txBody>
                    <a:bodyPr/>
                    <a:lstStyle/>
                    <a:p>
                      <a:pPr algn="ctr" fontAlgn="ctr"/>
                      <a:r>
                        <a:rPr lang="ru-RU" sz="1100" u="none" strike="noStrike">
                          <a:effectLst/>
                        </a:rPr>
                        <a:t>11.4.</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Прирост посадочных мест на объектах общественного питания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Место</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30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50</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194405270"/>
                  </a:ext>
                </a:extLst>
              </a:tr>
              <a:tr h="643376">
                <a:tc>
                  <a:txBody>
                    <a:bodyPr/>
                    <a:lstStyle/>
                    <a:p>
                      <a:pPr algn="ctr" fontAlgn="ctr"/>
                      <a:r>
                        <a:rPr lang="ru-RU" sz="1100" u="none" strike="noStrike">
                          <a:effectLst/>
                        </a:rPr>
                        <a:t>11.5.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Прирост рабочих мест на объектах бытового обслуживания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Рабочее место</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20</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25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30</a:t>
                      </a:r>
                      <a:endParaRPr lang="ru-RU" sz="11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3295596649"/>
                  </a:ext>
                </a:extLst>
              </a:tr>
              <a:tr h="643376">
                <a:tc>
                  <a:txBody>
                    <a:bodyPr/>
                    <a:lstStyle/>
                    <a:p>
                      <a:pPr algn="ctr" fontAlgn="ctr"/>
                      <a:r>
                        <a:rPr lang="ru-RU" sz="1100" u="none" strike="noStrike">
                          <a:effectLst/>
                        </a:rPr>
                        <a:t>11.6.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обращений по вопросу защиты прав потребителей от общего количества поступающих обращений</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0,36</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0,3</a:t>
                      </a:r>
                      <a:endParaRPr lang="ru-RU" sz="11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019493355"/>
                  </a:ext>
                </a:extLst>
              </a:tr>
              <a:tr h="857835">
                <a:tc>
                  <a:txBody>
                    <a:bodyPr/>
                    <a:lstStyle/>
                    <a:p>
                      <a:pPr algn="ctr" fontAlgn="ctr"/>
                      <a:r>
                        <a:rPr lang="ru-RU" sz="1100" u="none" strike="noStrike">
                          <a:effectLst/>
                        </a:rPr>
                        <a:t>11.7.</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100" u="none" strike="noStrike">
                          <a:effectLst/>
                        </a:rPr>
                        <a:t>Доля ОДС, соответствующих требованиям, нормам и стандартам действующего законодательства, от общего законодательства от общего количества ОДС</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Отраслевой приоритетный показатель </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Процент</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75</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75</a:t>
                      </a:r>
                      <a:endParaRPr lang="ru-RU" sz="11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40630516"/>
                  </a:ext>
                </a:extLst>
              </a:tr>
            </a:tbl>
          </a:graphicData>
        </a:graphic>
      </p:graphicFrame>
    </p:spTree>
    <p:extLst>
      <p:ext uri="{BB962C8B-B14F-4D97-AF65-F5344CB8AC3E}">
        <p14:creationId xmlns:p14="http://schemas.microsoft.com/office/powerpoint/2010/main" val="29418804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2F89F7BD-63AB-49E1-820E-31C9019A1DA8}"/>
              </a:ext>
            </a:extLst>
          </p:cNvPr>
          <p:cNvGraphicFramePr>
            <a:graphicFrameLocks noGrp="1"/>
          </p:cNvGraphicFramePr>
          <p:nvPr>
            <p:ph idx="1"/>
            <p:extLst>
              <p:ext uri="{D42A27DB-BD31-4B8C-83A1-F6EECF244321}">
                <p14:modId xmlns:p14="http://schemas.microsoft.com/office/powerpoint/2010/main" val="2489966353"/>
              </p:ext>
            </p:extLst>
          </p:nvPr>
        </p:nvGraphicFramePr>
        <p:xfrm>
          <a:off x="297255" y="850722"/>
          <a:ext cx="11597490" cy="5641518"/>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2701473057"/>
                    </a:ext>
                  </a:extLst>
                </a:gridCol>
                <a:gridCol w="2996110">
                  <a:extLst>
                    <a:ext uri="{9D8B030D-6E8A-4147-A177-3AD203B41FA5}">
                      <a16:colId xmlns:a16="http://schemas.microsoft.com/office/drawing/2014/main" val="4054689755"/>
                    </a:ext>
                  </a:extLst>
                </a:gridCol>
                <a:gridCol w="1127688">
                  <a:extLst>
                    <a:ext uri="{9D8B030D-6E8A-4147-A177-3AD203B41FA5}">
                      <a16:colId xmlns:a16="http://schemas.microsoft.com/office/drawing/2014/main" val="1614473602"/>
                    </a:ext>
                  </a:extLst>
                </a:gridCol>
                <a:gridCol w="950795">
                  <a:extLst>
                    <a:ext uri="{9D8B030D-6E8A-4147-A177-3AD203B41FA5}">
                      <a16:colId xmlns:a16="http://schemas.microsoft.com/office/drawing/2014/main" val="1766099596"/>
                    </a:ext>
                  </a:extLst>
                </a:gridCol>
                <a:gridCol w="950795">
                  <a:extLst>
                    <a:ext uri="{9D8B030D-6E8A-4147-A177-3AD203B41FA5}">
                      <a16:colId xmlns:a16="http://schemas.microsoft.com/office/drawing/2014/main" val="835824744"/>
                    </a:ext>
                  </a:extLst>
                </a:gridCol>
                <a:gridCol w="995019">
                  <a:extLst>
                    <a:ext uri="{9D8B030D-6E8A-4147-A177-3AD203B41FA5}">
                      <a16:colId xmlns:a16="http://schemas.microsoft.com/office/drawing/2014/main" val="3156466299"/>
                    </a:ext>
                  </a:extLst>
                </a:gridCol>
                <a:gridCol w="972906">
                  <a:extLst>
                    <a:ext uri="{9D8B030D-6E8A-4147-A177-3AD203B41FA5}">
                      <a16:colId xmlns:a16="http://schemas.microsoft.com/office/drawing/2014/main" val="1332563599"/>
                    </a:ext>
                  </a:extLst>
                </a:gridCol>
                <a:gridCol w="1072409">
                  <a:extLst>
                    <a:ext uri="{9D8B030D-6E8A-4147-A177-3AD203B41FA5}">
                      <a16:colId xmlns:a16="http://schemas.microsoft.com/office/drawing/2014/main" val="1485671205"/>
                    </a:ext>
                  </a:extLst>
                </a:gridCol>
                <a:gridCol w="972906">
                  <a:extLst>
                    <a:ext uri="{9D8B030D-6E8A-4147-A177-3AD203B41FA5}">
                      <a16:colId xmlns:a16="http://schemas.microsoft.com/office/drawing/2014/main" val="3215083634"/>
                    </a:ext>
                  </a:extLst>
                </a:gridCol>
                <a:gridCol w="1006074">
                  <a:extLst>
                    <a:ext uri="{9D8B030D-6E8A-4147-A177-3AD203B41FA5}">
                      <a16:colId xmlns:a16="http://schemas.microsoft.com/office/drawing/2014/main" val="3210373264"/>
                    </a:ext>
                  </a:extLst>
                </a:gridCol>
              </a:tblGrid>
              <a:tr h="232989">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3542719341"/>
                  </a:ext>
                </a:extLst>
              </a:tr>
              <a:tr h="232989">
                <a:tc>
                  <a:txBody>
                    <a:bodyPr/>
                    <a:lstStyle/>
                    <a:p>
                      <a:pPr algn="ctr" fontAlgn="ctr"/>
                      <a:r>
                        <a:rPr lang="ru-RU" sz="900" u="none" strike="noStrike">
                          <a:effectLst/>
                        </a:rPr>
                        <a:t>12</a:t>
                      </a:r>
                      <a:endParaRPr lang="ru-RU" sz="900" b="1"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Муниципальная программа «Управление имуществом и муниципальными финансами»</a:t>
                      </a:r>
                      <a:endParaRPr lang="ru-RU" sz="900" b="1"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3355815773"/>
                  </a:ext>
                </a:extLst>
              </a:tr>
              <a:tr h="192862">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Подпрограмма I «Развитие имущественного комплекса»</a:t>
                      </a:r>
                      <a:endParaRPr lang="ru-RU" sz="900" b="1"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2" marR="3952" marT="395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2479812421"/>
                  </a:ext>
                </a:extLst>
              </a:tr>
              <a:tr h="347829">
                <a:tc>
                  <a:txBody>
                    <a:bodyPr/>
                    <a:lstStyle/>
                    <a:p>
                      <a:pPr algn="ctr" fontAlgn="ctr"/>
                      <a:r>
                        <a:rPr lang="ru-RU" sz="900" u="none" strike="noStrike">
                          <a:effectLst/>
                        </a:rPr>
                        <a:t>12.1.</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Поступления доходов в бюджет муниципального образования от распоряжения муниципальным имуществом и землей</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576221495"/>
                  </a:ext>
                </a:extLst>
              </a:tr>
              <a:tr h="289294">
                <a:tc>
                  <a:txBody>
                    <a:bodyPr/>
                    <a:lstStyle/>
                    <a:p>
                      <a:pPr algn="ctr" fontAlgn="ctr"/>
                      <a:r>
                        <a:rPr lang="ru-RU" sz="900" u="none" strike="noStrike">
                          <a:effectLst/>
                        </a:rPr>
                        <a:t>12.2.</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Проверка использования земель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3453983606"/>
                  </a:ext>
                </a:extLst>
              </a:tr>
              <a:tr h="289294">
                <a:tc>
                  <a:txBody>
                    <a:bodyPr/>
                    <a:lstStyle/>
                    <a:p>
                      <a:pPr algn="ctr" fontAlgn="ctr"/>
                      <a:r>
                        <a:rPr lang="ru-RU" sz="900" u="none" strike="noStrike">
                          <a:effectLst/>
                        </a:rPr>
                        <a:t>12.3.</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Эффективность работы по взысканию задолженности по арендной плате за муниципальное имущество и землю</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708186318"/>
                  </a:ext>
                </a:extLst>
              </a:tr>
              <a:tr h="385724">
                <a:tc>
                  <a:txBody>
                    <a:bodyPr/>
                    <a:lstStyle/>
                    <a:p>
                      <a:pPr algn="ctr" fontAlgn="ctr"/>
                      <a:r>
                        <a:rPr lang="ru-RU" sz="900" u="none" strike="noStrike">
                          <a:effectLst/>
                        </a:rPr>
                        <a:t>12.4.</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2020 Доля объектов недвижимого имущества, поставленных на кадастровый учет от выявленных земельных участков с объектами без прав</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Рейтинг-50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33</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50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927841483"/>
                  </a:ext>
                </a:extLst>
              </a:tr>
              <a:tr h="385724">
                <a:tc>
                  <a:txBody>
                    <a:bodyPr/>
                    <a:lstStyle/>
                    <a:p>
                      <a:pPr algn="ctr" fontAlgn="ctr"/>
                      <a:r>
                        <a:rPr lang="ru-RU" sz="900" u="none" strike="noStrike">
                          <a:effectLst/>
                        </a:rPr>
                        <a:t>12.5.</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Эффективность работы по взысканию задолженности по арендной плате за земельные участки, государственная собственность на которые не разграничена</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276043594"/>
                  </a:ext>
                </a:extLst>
              </a:tr>
              <a:tr h="289294">
                <a:tc>
                  <a:txBody>
                    <a:bodyPr/>
                    <a:lstStyle/>
                    <a:p>
                      <a:pPr algn="ctr" fontAlgn="ctr"/>
                      <a:r>
                        <a:rPr lang="ru-RU" sz="900" u="none" strike="noStrike">
                          <a:effectLst/>
                        </a:rPr>
                        <a:t>12.6.</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Предоставление земельных участков многодетным семьям</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4002052135"/>
                  </a:ext>
                </a:extLst>
              </a:tr>
              <a:tr h="118149">
                <a:tc>
                  <a:txBody>
                    <a:bodyPr/>
                    <a:lstStyle/>
                    <a:p>
                      <a:pPr algn="ctr" fontAlgn="ctr"/>
                      <a:r>
                        <a:rPr lang="ru-RU" sz="900" u="none" strike="noStrike">
                          <a:effectLst/>
                        </a:rPr>
                        <a:t>12.7.</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Исключение незаконных решений по земле</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Рейтинг-50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Штука</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4054483742"/>
                  </a:ext>
                </a:extLst>
              </a:tr>
              <a:tr h="385724">
                <a:tc>
                  <a:txBody>
                    <a:bodyPr/>
                    <a:lstStyle/>
                    <a:p>
                      <a:pPr algn="ctr" fontAlgn="ctr"/>
                      <a:r>
                        <a:rPr lang="ru-RU" sz="900" u="none" strike="noStrike">
                          <a:effectLst/>
                        </a:rPr>
                        <a:t>12.8.</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Отраслевой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4273571252"/>
                  </a:ext>
                </a:extLst>
              </a:tr>
              <a:tr h="289294">
                <a:tc>
                  <a:txBody>
                    <a:bodyPr/>
                    <a:lstStyle/>
                    <a:p>
                      <a:pPr algn="ctr" fontAlgn="ctr"/>
                      <a:r>
                        <a:rPr lang="ru-RU" sz="900" u="none" strike="noStrike">
                          <a:effectLst/>
                        </a:rPr>
                        <a:t>12.9.</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Прирост земельного налога</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2571348632"/>
                  </a:ext>
                </a:extLst>
              </a:tr>
              <a:tr h="578587">
                <a:tc>
                  <a:txBody>
                    <a:bodyPr/>
                    <a:lstStyle/>
                    <a:p>
                      <a:pPr algn="ctr" fontAlgn="ctr"/>
                      <a:r>
                        <a:rPr lang="ru-RU" sz="900" u="none" strike="noStrike">
                          <a:effectLst/>
                        </a:rPr>
                        <a:t>12.10.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2020 Доля государственных и муниципальных услуг в области земельных отношений, по которым соблюдены регламентные сроки оказания услуг, к общему количеству государственных и муниципальных услуг в области земельных отношений, оказанных ОМС</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455560194"/>
                  </a:ext>
                </a:extLst>
              </a:tr>
              <a:tr h="577509">
                <a:tc>
                  <a:txBody>
                    <a:bodyPr/>
                    <a:lstStyle/>
                    <a:p>
                      <a:pPr algn="ctr" fontAlgn="ctr"/>
                      <a:r>
                        <a:rPr lang="ru-RU" sz="900" u="none" strike="noStrike">
                          <a:effectLst/>
                        </a:rPr>
                        <a:t>12.11.</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2020 Доля объектов недвижимости у которых адреса приведены структуре федеральной информационной адресной системе, внесены в федеральную информационную адресную систему и имеют географические координаты</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2220108341"/>
                  </a:ext>
                </a:extLst>
              </a:tr>
              <a:tr h="482155">
                <a:tc>
                  <a:txBody>
                    <a:bodyPr/>
                    <a:lstStyle/>
                    <a:p>
                      <a:pPr algn="ctr" fontAlgn="ctr"/>
                      <a:r>
                        <a:rPr lang="ru-RU" sz="900" u="none" strike="noStrike">
                          <a:effectLst/>
                        </a:rPr>
                        <a:t>12.12.</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l" fontAlgn="ctr"/>
                      <a:r>
                        <a:rPr lang="ru-RU" sz="900" u="none" strike="noStrike">
                          <a:effectLst/>
                        </a:rPr>
                        <a:t>2021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Приоритетный целевой показатель </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900" u="none" strike="noStrike" dirty="0">
                          <a:effectLst/>
                        </a:rPr>
                        <a:t>20</a:t>
                      </a:r>
                      <a:endParaRPr lang="ru-RU" sz="900" b="0" i="0" u="none" strike="noStrike" dirty="0">
                        <a:solidFill>
                          <a:srgbClr val="000000"/>
                        </a:solidFill>
                        <a:effectLst/>
                        <a:latin typeface="Arial" panose="020B0604020202020204" pitchFamily="34" charset="0"/>
                      </a:endParaRPr>
                    </a:p>
                  </a:txBody>
                  <a:tcPr marL="3952" marR="3952" marT="3952" marB="0" anchor="ctr"/>
                </a:tc>
                <a:extLst>
                  <a:ext uri="{0D108BD9-81ED-4DB2-BD59-A6C34878D82A}">
                    <a16:rowId xmlns:a16="http://schemas.microsoft.com/office/drawing/2014/main" val="346448470"/>
                  </a:ext>
                </a:extLst>
              </a:tr>
            </a:tbl>
          </a:graphicData>
        </a:graphic>
      </p:graphicFrame>
    </p:spTree>
    <p:extLst>
      <p:ext uri="{BB962C8B-B14F-4D97-AF65-F5344CB8AC3E}">
        <p14:creationId xmlns:p14="http://schemas.microsoft.com/office/powerpoint/2010/main" val="7212974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BE447E9B-A199-423A-9C53-43F22E4B09CE}"/>
              </a:ext>
            </a:extLst>
          </p:cNvPr>
          <p:cNvGraphicFramePr>
            <a:graphicFrameLocks noGrp="1"/>
          </p:cNvGraphicFramePr>
          <p:nvPr>
            <p:ph idx="1"/>
            <p:extLst>
              <p:ext uri="{D42A27DB-BD31-4B8C-83A1-F6EECF244321}">
                <p14:modId xmlns:p14="http://schemas.microsoft.com/office/powerpoint/2010/main" val="2260246028"/>
              </p:ext>
            </p:extLst>
          </p:nvPr>
        </p:nvGraphicFramePr>
        <p:xfrm>
          <a:off x="280657" y="851026"/>
          <a:ext cx="11552224" cy="5748951"/>
        </p:xfrm>
        <a:graphic>
          <a:graphicData uri="http://schemas.openxmlformats.org/drawingml/2006/table">
            <a:tbl>
              <a:tblPr>
                <a:tableStyleId>{5C22544A-7EE6-4342-B048-85BDC9FD1C3A}</a:tableStyleId>
              </a:tblPr>
              <a:tblGrid>
                <a:gridCol w="550630">
                  <a:extLst>
                    <a:ext uri="{9D8B030D-6E8A-4147-A177-3AD203B41FA5}">
                      <a16:colId xmlns:a16="http://schemas.microsoft.com/office/drawing/2014/main" val="2328597583"/>
                    </a:ext>
                  </a:extLst>
                </a:gridCol>
                <a:gridCol w="2984415">
                  <a:extLst>
                    <a:ext uri="{9D8B030D-6E8A-4147-A177-3AD203B41FA5}">
                      <a16:colId xmlns:a16="http://schemas.microsoft.com/office/drawing/2014/main" val="2260677149"/>
                    </a:ext>
                  </a:extLst>
                </a:gridCol>
                <a:gridCol w="1123285">
                  <a:extLst>
                    <a:ext uri="{9D8B030D-6E8A-4147-A177-3AD203B41FA5}">
                      <a16:colId xmlns:a16="http://schemas.microsoft.com/office/drawing/2014/main" val="1168792731"/>
                    </a:ext>
                  </a:extLst>
                </a:gridCol>
                <a:gridCol w="947085">
                  <a:extLst>
                    <a:ext uri="{9D8B030D-6E8A-4147-A177-3AD203B41FA5}">
                      <a16:colId xmlns:a16="http://schemas.microsoft.com/office/drawing/2014/main" val="3491624124"/>
                    </a:ext>
                  </a:extLst>
                </a:gridCol>
                <a:gridCol w="947085">
                  <a:extLst>
                    <a:ext uri="{9D8B030D-6E8A-4147-A177-3AD203B41FA5}">
                      <a16:colId xmlns:a16="http://schemas.microsoft.com/office/drawing/2014/main" val="1187162035"/>
                    </a:ext>
                  </a:extLst>
                </a:gridCol>
                <a:gridCol w="991134">
                  <a:extLst>
                    <a:ext uri="{9D8B030D-6E8A-4147-A177-3AD203B41FA5}">
                      <a16:colId xmlns:a16="http://schemas.microsoft.com/office/drawing/2014/main" val="1722246928"/>
                    </a:ext>
                  </a:extLst>
                </a:gridCol>
                <a:gridCol w="969110">
                  <a:extLst>
                    <a:ext uri="{9D8B030D-6E8A-4147-A177-3AD203B41FA5}">
                      <a16:colId xmlns:a16="http://schemas.microsoft.com/office/drawing/2014/main" val="2308220531"/>
                    </a:ext>
                  </a:extLst>
                </a:gridCol>
                <a:gridCol w="1068223">
                  <a:extLst>
                    <a:ext uri="{9D8B030D-6E8A-4147-A177-3AD203B41FA5}">
                      <a16:colId xmlns:a16="http://schemas.microsoft.com/office/drawing/2014/main" val="2958776191"/>
                    </a:ext>
                  </a:extLst>
                </a:gridCol>
                <a:gridCol w="969110">
                  <a:extLst>
                    <a:ext uri="{9D8B030D-6E8A-4147-A177-3AD203B41FA5}">
                      <a16:colId xmlns:a16="http://schemas.microsoft.com/office/drawing/2014/main" val="3181687445"/>
                    </a:ext>
                  </a:extLst>
                </a:gridCol>
                <a:gridCol w="1002147">
                  <a:extLst>
                    <a:ext uri="{9D8B030D-6E8A-4147-A177-3AD203B41FA5}">
                      <a16:colId xmlns:a16="http://schemas.microsoft.com/office/drawing/2014/main" val="1549368239"/>
                    </a:ext>
                  </a:extLst>
                </a:gridCol>
              </a:tblGrid>
              <a:tr h="410640">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a:t>
                      </a:r>
                      <a:r>
                        <a:rPr lang="ru-RU" sz="1050" u="none" strike="noStrike" dirty="0">
                          <a:effectLst/>
                        </a:rPr>
                        <a:t>н 2021 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107160890"/>
                  </a:ext>
                </a:extLst>
              </a:tr>
              <a:tr h="410640">
                <a:tc>
                  <a:txBody>
                    <a:bodyPr/>
                    <a:lstStyle/>
                    <a:p>
                      <a:pPr algn="ctr" fontAlgn="ctr"/>
                      <a:r>
                        <a:rPr lang="ru-RU" sz="1050" u="none" strike="noStrike">
                          <a:effectLst/>
                        </a:rPr>
                        <a:t>12</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Муниципальная программа «Управление имуществом и муниципальными финансами»</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668011755"/>
                  </a:ext>
                </a:extLst>
              </a:tr>
              <a:tr h="410640">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Подпрограмма III «Совершенствование муниципальной службы Московской области»</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616776516"/>
                  </a:ext>
                </a:extLst>
              </a:tr>
              <a:tr h="1026597">
                <a:tc>
                  <a:txBody>
                    <a:bodyPr/>
                    <a:lstStyle/>
                    <a:p>
                      <a:pPr algn="ctr" fontAlgn="ctr"/>
                      <a:r>
                        <a:rPr lang="ru-RU" sz="1050" u="none" strike="noStrike">
                          <a:effectLst/>
                        </a:rPr>
                        <a:t>12.1.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Доля муниципальных служащих, прошедших обучение по программам профессиональной переподготовки и повышения квалификации в соответствии с планом - заказом, от общего числа муниципальных служащих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13</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17</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19</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20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20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20</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14038215"/>
                  </a:ext>
                </a:extLst>
              </a:tr>
              <a:tr h="410640">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Подпрограмма IV «Управление муниципальными финансами»</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8674682"/>
                  </a:ext>
                </a:extLst>
              </a:tr>
              <a:tr h="615959">
                <a:tc>
                  <a:txBody>
                    <a:bodyPr/>
                    <a:lstStyle/>
                    <a:p>
                      <a:pPr algn="ctr" fontAlgn="ctr"/>
                      <a:r>
                        <a:rPr lang="ru-RU" sz="1050" u="none" strike="noStrike">
                          <a:effectLst/>
                        </a:rPr>
                        <a:t>12.1.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Исполнение бюджета городского округа Долгопрудный по налоговым и неналоговым доходам к первоначально утвержденному уровню</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≥100,3</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906658384"/>
                  </a:ext>
                </a:extLst>
              </a:tr>
              <a:tr h="821279">
                <a:tc>
                  <a:txBody>
                    <a:bodyPr/>
                    <a:lstStyle/>
                    <a:p>
                      <a:pPr algn="ctr" fontAlgn="ctr"/>
                      <a:r>
                        <a:rPr lang="ru-RU" sz="1050" u="none" strike="noStrike">
                          <a:effectLst/>
                        </a:rPr>
                        <a:t>12.2.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Отношение дефицита бюджета к доходам бюджета без учета безвозмездных поступлений и (или) поступлений налоговых доходов по дополнительным нормативам отчислений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≤10,3</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126706980"/>
                  </a:ext>
                </a:extLst>
              </a:tr>
              <a:tr h="1026597">
                <a:tc>
                  <a:txBody>
                    <a:bodyPr/>
                    <a:lstStyle/>
                    <a:p>
                      <a:pPr algn="ctr" fontAlgn="ctr"/>
                      <a:r>
                        <a:rPr lang="ru-RU" sz="1050" u="none" strike="noStrike">
                          <a:effectLst/>
                        </a:rPr>
                        <a:t>12.3.</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Отношение объема муниципального долга к годовому объему доходов  бюджета без учета безвозмездных поступлений и (или) поступлений налоговых доходов по дополнительным нормативам отчислений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092256592"/>
                  </a:ext>
                </a:extLst>
              </a:tr>
              <a:tr h="615959">
                <a:tc>
                  <a:txBody>
                    <a:bodyPr/>
                    <a:lstStyle/>
                    <a:p>
                      <a:pPr algn="ctr" fontAlgn="ctr"/>
                      <a:r>
                        <a:rPr lang="ru-RU" sz="1050" u="none" strike="noStrike">
                          <a:effectLst/>
                        </a:rPr>
                        <a:t>12.4.</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Доля просроченной кредиторской задолженности в расходах бюджета городского округа Долгопрудный</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a:effectLst/>
                        </a:rPr>
                        <a:t>0</a:t>
                      </a:r>
                      <a:endParaRPr lang="ru-RU" sz="105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646541925"/>
                  </a:ext>
                </a:extLst>
              </a:tr>
            </a:tbl>
          </a:graphicData>
        </a:graphic>
      </p:graphicFrame>
    </p:spTree>
    <p:extLst>
      <p:ext uri="{BB962C8B-B14F-4D97-AF65-F5344CB8AC3E}">
        <p14:creationId xmlns:p14="http://schemas.microsoft.com/office/powerpoint/2010/main" val="1590244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869C6-B09A-4555-9DB6-EA48C33B2418}"/>
              </a:ext>
            </a:extLst>
          </p:cNvPr>
          <p:cNvSpPr>
            <a:spLocks noGrp="1"/>
          </p:cNvSpPr>
          <p:nvPr>
            <p:ph type="title"/>
          </p:nvPr>
        </p:nvSpPr>
        <p:spPr>
          <a:xfrm>
            <a:off x="852054" y="116137"/>
            <a:ext cx="10515600" cy="1325562"/>
          </a:xfrm>
        </p:spPr>
        <p:txBody>
          <a:bodyPr>
            <a:noAutofit/>
          </a:bodyPr>
          <a:lstStyle/>
          <a:p>
            <a:pPr algn="ctr"/>
            <a:r>
              <a:rPr lang="ru-RU" sz="3600" dirty="0"/>
              <a:t>Основные направления бюджетной и налоговой политики на 2022 год </a:t>
            </a:r>
            <a:br>
              <a:rPr lang="ru-RU" sz="3600" dirty="0"/>
            </a:br>
            <a:r>
              <a:rPr lang="ru-RU" sz="3600" dirty="0"/>
              <a:t>и на плановый период 2023 и 2024 годов </a:t>
            </a:r>
          </a:p>
        </p:txBody>
      </p:sp>
      <p:sp>
        <p:nvSpPr>
          <p:cNvPr id="4" name="Прямоугольник 3">
            <a:extLst>
              <a:ext uri="{FF2B5EF4-FFF2-40B4-BE49-F238E27FC236}">
                <a16:creationId xmlns:a16="http://schemas.microsoft.com/office/drawing/2014/main" id="{9FD866B0-9F79-4235-AB18-995EEBEFE3DC}"/>
              </a:ext>
            </a:extLst>
          </p:cNvPr>
          <p:cNvSpPr/>
          <p:nvPr/>
        </p:nvSpPr>
        <p:spPr>
          <a:xfrm>
            <a:off x="13854" y="4712677"/>
            <a:ext cx="12192000" cy="464871"/>
          </a:xfrm>
          <a:prstGeom prst="rect">
            <a:avLst/>
          </a:prstGeom>
        </p:spPr>
        <p:txBody>
          <a:bodyPr wrap="square">
            <a:spAutoFit/>
          </a:bodyPr>
          <a:lstStyle/>
          <a:p>
            <a:pPr>
              <a:lnSpc>
                <a:spcPct val="150000"/>
              </a:lnSpc>
              <a:spcAft>
                <a:spcPts val="0"/>
              </a:spcAft>
            </a:pPr>
            <a:r>
              <a:rPr lang="ru-RU" dirty="0">
                <a:ea typeface="Times New Roman" panose="02020603050405020304" pitchFamily="18" charset="0"/>
              </a:rPr>
              <a:t>         </a:t>
            </a:r>
            <a:endParaRPr lang="ru-RU" dirty="0">
              <a:solidFill>
                <a:srgbClr val="FF5050"/>
              </a:solidFill>
              <a:ea typeface="Times New Roman" panose="02020603050405020304" pitchFamily="18" charset="0"/>
            </a:endParaRPr>
          </a:p>
        </p:txBody>
      </p:sp>
      <p:sp>
        <p:nvSpPr>
          <p:cNvPr id="5" name="Прямоугольник 4">
            <a:extLst>
              <a:ext uri="{FF2B5EF4-FFF2-40B4-BE49-F238E27FC236}">
                <a16:creationId xmlns:a16="http://schemas.microsoft.com/office/drawing/2014/main" id="{255B2AE3-5284-42EC-A6B8-423CCFFA3DB2}"/>
              </a:ext>
            </a:extLst>
          </p:cNvPr>
          <p:cNvSpPr/>
          <p:nvPr/>
        </p:nvSpPr>
        <p:spPr>
          <a:xfrm>
            <a:off x="284480" y="2044690"/>
            <a:ext cx="11623040" cy="4154984"/>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a:spAutoFit/>
          </a:bodyPr>
          <a:lstStyle/>
          <a:p>
            <a:pPr algn="ctr"/>
            <a:r>
              <a:rPr lang="ru-RU" sz="2400" dirty="0"/>
              <a:t>Основные направления бюджетной и налоговой  политики городского округа Долгопрудный  на 2022 год и плановый период 2023 и 2024 годов подготовлены:</a:t>
            </a:r>
          </a:p>
          <a:p>
            <a:pPr marL="342900" indent="-342900">
              <a:buFont typeface="Wingdings" panose="05000000000000000000" pitchFamily="2" charset="2"/>
              <a:buChar char="Ø"/>
            </a:pPr>
            <a:r>
              <a:rPr lang="ru-RU" sz="2400" dirty="0"/>
              <a:t> в соответствии со статьями 172, 184.2 Бюджетного кодекса Российской Федерации;</a:t>
            </a:r>
          </a:p>
          <a:p>
            <a:pPr marL="342900" indent="-342900">
              <a:buFont typeface="Wingdings" panose="05000000000000000000" pitchFamily="2" charset="2"/>
              <a:buChar char="Ø"/>
            </a:pPr>
            <a:r>
              <a:rPr lang="ru-RU" sz="2400" dirty="0"/>
              <a:t> с учетом итогов реализации бюджетной и налоговой политики на период 2021-2023 годов;</a:t>
            </a:r>
          </a:p>
          <a:p>
            <a:pPr marL="342900" indent="-342900">
              <a:buFont typeface="Wingdings" panose="05000000000000000000" pitchFamily="2" charset="2"/>
              <a:buChar char="Ø"/>
            </a:pPr>
            <a:r>
              <a:rPr lang="ru-RU" sz="2400" dirty="0"/>
              <a:t>в соответствии с Положением о бюджетном процессе в городском округе Долгопрудный, утвержденным решением Совета депутатов  городского округа Долгопрудный от 17.09.2021 № 69-нр;</a:t>
            </a:r>
          </a:p>
          <a:p>
            <a:pPr marL="342900" indent="-342900">
              <a:buFont typeface="Wingdings" panose="05000000000000000000" pitchFamily="2" charset="2"/>
              <a:buChar char="Ø"/>
            </a:pPr>
            <a:r>
              <a:rPr lang="ru-RU" sz="2400" dirty="0"/>
              <a:t>с учетом прогноза социально-экономического развития городского округа Долгопрудный на 2022-2024 годы, утвержденного постановлением администрации городского округа Долгопрудный  от 27.10.2021 № 716-ПА.</a:t>
            </a:r>
          </a:p>
        </p:txBody>
      </p:sp>
      <p:sp>
        <p:nvSpPr>
          <p:cNvPr id="6" name="Номер слайда 5">
            <a:extLst>
              <a:ext uri="{FF2B5EF4-FFF2-40B4-BE49-F238E27FC236}">
                <a16:creationId xmlns:a16="http://schemas.microsoft.com/office/drawing/2014/main" id="{6FABAF7D-E536-42A0-B214-2A2A148A0383}"/>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6</a:t>
            </a:fld>
            <a:endParaRPr lang="ru-RU" dirty="0"/>
          </a:p>
        </p:txBody>
      </p:sp>
      <p:pic>
        <p:nvPicPr>
          <p:cNvPr id="8" name="Объект 6">
            <a:extLst>
              <a:ext uri="{FF2B5EF4-FFF2-40B4-BE49-F238E27FC236}">
                <a16:creationId xmlns:a16="http://schemas.microsoft.com/office/drawing/2014/main" id="{49810A4C-763E-4D60-B5AA-F65970928C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44603834"/>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7C7EB03-5C64-4F3C-8F13-7E0A0BBF6BB4}"/>
              </a:ext>
            </a:extLst>
          </p:cNvPr>
          <p:cNvGraphicFramePr>
            <a:graphicFrameLocks noGrp="1"/>
          </p:cNvGraphicFramePr>
          <p:nvPr>
            <p:ph idx="1"/>
            <p:extLst>
              <p:ext uri="{D42A27DB-BD31-4B8C-83A1-F6EECF244321}">
                <p14:modId xmlns:p14="http://schemas.microsoft.com/office/powerpoint/2010/main" val="1222190834"/>
              </p:ext>
            </p:extLst>
          </p:nvPr>
        </p:nvGraphicFramePr>
        <p:xfrm>
          <a:off x="307818" y="867127"/>
          <a:ext cx="11461689" cy="5605825"/>
        </p:xfrm>
        <a:graphic>
          <a:graphicData uri="http://schemas.openxmlformats.org/drawingml/2006/table">
            <a:tbl>
              <a:tblPr>
                <a:tableStyleId>{5C22544A-7EE6-4342-B048-85BDC9FD1C3A}</a:tableStyleId>
              </a:tblPr>
              <a:tblGrid>
                <a:gridCol w="546315">
                  <a:extLst>
                    <a:ext uri="{9D8B030D-6E8A-4147-A177-3AD203B41FA5}">
                      <a16:colId xmlns:a16="http://schemas.microsoft.com/office/drawing/2014/main" val="2418663963"/>
                    </a:ext>
                  </a:extLst>
                </a:gridCol>
                <a:gridCol w="2961027">
                  <a:extLst>
                    <a:ext uri="{9D8B030D-6E8A-4147-A177-3AD203B41FA5}">
                      <a16:colId xmlns:a16="http://schemas.microsoft.com/office/drawing/2014/main" val="226521530"/>
                    </a:ext>
                  </a:extLst>
                </a:gridCol>
                <a:gridCol w="1114482">
                  <a:extLst>
                    <a:ext uri="{9D8B030D-6E8A-4147-A177-3AD203B41FA5}">
                      <a16:colId xmlns:a16="http://schemas.microsoft.com/office/drawing/2014/main" val="3112572790"/>
                    </a:ext>
                  </a:extLst>
                </a:gridCol>
                <a:gridCol w="939663">
                  <a:extLst>
                    <a:ext uri="{9D8B030D-6E8A-4147-A177-3AD203B41FA5}">
                      <a16:colId xmlns:a16="http://schemas.microsoft.com/office/drawing/2014/main" val="2342029125"/>
                    </a:ext>
                  </a:extLst>
                </a:gridCol>
                <a:gridCol w="939663">
                  <a:extLst>
                    <a:ext uri="{9D8B030D-6E8A-4147-A177-3AD203B41FA5}">
                      <a16:colId xmlns:a16="http://schemas.microsoft.com/office/drawing/2014/main" val="2401358849"/>
                    </a:ext>
                  </a:extLst>
                </a:gridCol>
                <a:gridCol w="983367">
                  <a:extLst>
                    <a:ext uri="{9D8B030D-6E8A-4147-A177-3AD203B41FA5}">
                      <a16:colId xmlns:a16="http://schemas.microsoft.com/office/drawing/2014/main" val="3630323590"/>
                    </a:ext>
                  </a:extLst>
                </a:gridCol>
                <a:gridCol w="961514">
                  <a:extLst>
                    <a:ext uri="{9D8B030D-6E8A-4147-A177-3AD203B41FA5}">
                      <a16:colId xmlns:a16="http://schemas.microsoft.com/office/drawing/2014/main" val="3579153101"/>
                    </a:ext>
                  </a:extLst>
                </a:gridCol>
                <a:gridCol w="1059851">
                  <a:extLst>
                    <a:ext uri="{9D8B030D-6E8A-4147-A177-3AD203B41FA5}">
                      <a16:colId xmlns:a16="http://schemas.microsoft.com/office/drawing/2014/main" val="3802733584"/>
                    </a:ext>
                  </a:extLst>
                </a:gridCol>
                <a:gridCol w="961514">
                  <a:extLst>
                    <a:ext uri="{9D8B030D-6E8A-4147-A177-3AD203B41FA5}">
                      <a16:colId xmlns:a16="http://schemas.microsoft.com/office/drawing/2014/main" val="1524333560"/>
                    </a:ext>
                  </a:extLst>
                </a:gridCol>
                <a:gridCol w="994293">
                  <a:extLst>
                    <a:ext uri="{9D8B030D-6E8A-4147-A177-3AD203B41FA5}">
                      <a16:colId xmlns:a16="http://schemas.microsoft.com/office/drawing/2014/main" val="881488776"/>
                    </a:ext>
                  </a:extLst>
                </a:gridCol>
              </a:tblGrid>
              <a:tr h="275716">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dirty="0">
                          <a:effectLst/>
                        </a:rPr>
                        <a:t>Достигнутое </a:t>
                      </a:r>
                    </a:p>
                    <a:p>
                      <a:pPr algn="ctr" fontAlgn="ctr"/>
                      <a:r>
                        <a:rPr lang="ru-RU" sz="1000" u="none" strike="noStrike" dirty="0">
                          <a:effectLst/>
                        </a:rPr>
                        <a:t>2020 года</a:t>
                      </a:r>
                      <a:endParaRPr lang="ru-RU" sz="1000" b="0" i="0" u="none" strike="noStrike" dirty="0">
                        <a:solidFill>
                          <a:srgbClr val="000000"/>
                        </a:solidFill>
                        <a:effectLst/>
                        <a:latin typeface="Arial" panose="020B0604020202020204" pitchFamily="34" charset="0"/>
                      </a:endParaRPr>
                    </a:p>
                  </a:txBody>
                  <a:tcPr marL="5346" marR="5346" marT="5346"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1871487314"/>
                  </a:ext>
                </a:extLst>
              </a:tr>
              <a:tr h="275716">
                <a:tc>
                  <a:txBody>
                    <a:bodyPr/>
                    <a:lstStyle/>
                    <a:p>
                      <a:pPr algn="ctr" fontAlgn="ctr"/>
                      <a:r>
                        <a:rPr lang="ru-RU" sz="1000" u="none" strike="noStrike">
                          <a:effectLst/>
                        </a:rPr>
                        <a:t>12</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Муниципальная программа «Управление имуществом и муниципальными финансами»</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44864936"/>
                  </a:ext>
                </a:extLst>
              </a:tr>
              <a:tr h="275716">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Подпрограмма </a:t>
                      </a:r>
                      <a:r>
                        <a:rPr lang="en-US" sz="1000" u="none" strike="noStrike">
                          <a:effectLst/>
                        </a:rPr>
                        <a:t>V «</a:t>
                      </a:r>
                      <a:r>
                        <a:rPr lang="ru-RU" sz="1000" u="none" strike="noStrike">
                          <a:effectLst/>
                        </a:rPr>
                        <a:t>Обеспечивающая подпрограмма»</a:t>
                      </a:r>
                      <a:endParaRPr lang="ru-RU" sz="1000" b="1"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5346" marR="5346" marT="5346" marB="0" anchor="ctr"/>
                </a:tc>
                <a:extLst>
                  <a:ext uri="{0D108BD9-81ED-4DB2-BD59-A6C34878D82A}">
                    <a16:rowId xmlns:a16="http://schemas.microsoft.com/office/drawing/2014/main" val="2638376347"/>
                  </a:ext>
                </a:extLst>
              </a:tr>
              <a:tr h="546903">
                <a:tc>
                  <a:txBody>
                    <a:bodyPr/>
                    <a:lstStyle/>
                    <a:p>
                      <a:pPr algn="ctr" fontAlgn="ctr"/>
                      <a:r>
                        <a:rPr lang="ru-RU" sz="1000" u="none" strike="noStrike">
                          <a:effectLst/>
                        </a:rPr>
                        <a:t>12.1.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dirty="0">
                          <a:effectLst/>
                        </a:rPr>
                        <a:t>Доля проведенной диспансеризации муниципальных служащих в общем количестве запланированной диспансеризации муниципальных служащих</a:t>
                      </a:r>
                      <a:endParaRPr lang="ru-RU" sz="1000" b="0" i="0" u="none" strike="noStrike" dirty="0">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2012519713"/>
                  </a:ext>
                </a:extLst>
              </a:tr>
              <a:tr h="411309">
                <a:tc>
                  <a:txBody>
                    <a:bodyPr/>
                    <a:lstStyle/>
                    <a:p>
                      <a:pPr algn="ctr" fontAlgn="ctr"/>
                      <a:r>
                        <a:rPr lang="ru-RU" sz="1000" u="none" strike="noStrike">
                          <a:effectLst/>
                        </a:rPr>
                        <a:t>12.2.</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проведенной стажировки студентов в общем количестве запланированной стажировки студентов</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3885586825"/>
                  </a:ext>
                </a:extLst>
              </a:tr>
              <a:tr h="411309">
                <a:tc>
                  <a:txBody>
                    <a:bodyPr/>
                    <a:lstStyle/>
                    <a:p>
                      <a:pPr algn="ctr" fontAlgn="ctr"/>
                      <a:r>
                        <a:rPr lang="ru-RU" sz="1000" u="none" strike="noStrike">
                          <a:effectLst/>
                        </a:rPr>
                        <a:t>12.3.</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отправленной грифованной корреспонденции в общем количестве запланированной</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1115410172"/>
                  </a:ext>
                </a:extLst>
              </a:tr>
              <a:tr h="411309">
                <a:tc>
                  <a:txBody>
                    <a:bodyPr/>
                    <a:lstStyle/>
                    <a:p>
                      <a:pPr algn="ctr" fontAlgn="ctr"/>
                      <a:r>
                        <a:rPr lang="ru-RU" sz="1000" u="none" strike="noStrike">
                          <a:effectLst/>
                        </a:rPr>
                        <a:t>12.4.</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производственного травматизма в общем количестве работников администрации</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393567503"/>
                  </a:ext>
                </a:extLst>
              </a:tr>
              <a:tr h="411309">
                <a:tc>
                  <a:txBody>
                    <a:bodyPr/>
                    <a:lstStyle/>
                    <a:p>
                      <a:pPr algn="ctr" fontAlgn="ctr"/>
                      <a:r>
                        <a:rPr lang="ru-RU" sz="1000" u="none" strike="noStrike">
                          <a:effectLst/>
                        </a:rPr>
                        <a:t>12.5.</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Заключение контракта на получение официальной статистической информации</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Единица </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2699484281"/>
                  </a:ext>
                </a:extLst>
              </a:tr>
              <a:tr h="411309">
                <a:tc>
                  <a:txBody>
                    <a:bodyPr/>
                    <a:lstStyle/>
                    <a:p>
                      <a:pPr algn="ctr" fontAlgn="ctr"/>
                      <a:r>
                        <a:rPr lang="ru-RU" sz="1000" u="none" strike="noStrike">
                          <a:effectLst/>
                        </a:rPr>
                        <a:t>12.6.</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Обеспечение разработки нового мобилизационного плана экономики городского округа Долгопрудный</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да/нет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нет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да</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нет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нет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нет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нет</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3805613797"/>
                  </a:ext>
                </a:extLst>
              </a:tr>
              <a:tr h="411309">
                <a:tc>
                  <a:txBody>
                    <a:bodyPr/>
                    <a:lstStyle/>
                    <a:p>
                      <a:pPr algn="ctr" fontAlgn="ctr"/>
                      <a:r>
                        <a:rPr lang="ru-RU" sz="1000" u="none" strike="noStrike">
                          <a:effectLst/>
                        </a:rPr>
                        <a:t>12.7.</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обращений граждан, рассмотренных без нарушений установленных сроков, в общем числе обращений граждан</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1947826600"/>
                  </a:ext>
                </a:extLst>
              </a:tr>
              <a:tr h="411309">
                <a:tc>
                  <a:txBody>
                    <a:bodyPr/>
                    <a:lstStyle/>
                    <a:p>
                      <a:pPr algn="ctr" fontAlgn="ctr"/>
                      <a:r>
                        <a:rPr lang="ru-RU" sz="1000" u="none" strike="noStrike">
                          <a:effectLst/>
                        </a:rPr>
                        <a:t>12.8.</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выплаченных объемов денежного содержания, прочих и иных выплат от запланированных к выплате</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2706999919"/>
                  </a:ext>
                </a:extLst>
              </a:tr>
              <a:tr h="411309">
                <a:tc>
                  <a:txBody>
                    <a:bodyPr/>
                    <a:lstStyle/>
                    <a:p>
                      <a:pPr algn="ctr" fontAlgn="ctr"/>
                      <a:r>
                        <a:rPr lang="ru-RU" sz="1000" u="none" strike="noStrike">
                          <a:effectLst/>
                        </a:rPr>
                        <a:t>12.9.</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проведенных процедур закупок в общем количестве запланированных процедур закупок</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2442270073"/>
                  </a:ext>
                </a:extLst>
              </a:tr>
              <a:tr h="411309">
                <a:tc>
                  <a:txBody>
                    <a:bodyPr/>
                    <a:lstStyle/>
                    <a:p>
                      <a:pPr algn="ctr" fontAlgn="ctr"/>
                      <a:r>
                        <a:rPr lang="ru-RU" sz="1000" u="none" strike="noStrike">
                          <a:effectLst/>
                        </a:rPr>
                        <a:t>12.10.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l" fontAlgn="ctr"/>
                      <a:r>
                        <a:rPr lang="ru-RU" sz="1000" u="none" strike="noStrike">
                          <a:effectLst/>
                        </a:rPr>
                        <a:t>Доля уплаченных взносов в общем количестве от запланированных к уплате</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5346" marR="5346" marT="5346" marB="0" anchor="ctr"/>
                </a:tc>
                <a:tc>
                  <a:txBody>
                    <a:bodyPr/>
                    <a:lstStyle/>
                    <a:p>
                      <a:pPr algn="ctr" fontAlgn="ctr"/>
                      <a:r>
                        <a:rPr lang="ru-RU" sz="1000" u="none" strike="noStrike" dirty="0">
                          <a:effectLst/>
                        </a:rPr>
                        <a:t>100</a:t>
                      </a:r>
                      <a:endParaRPr lang="ru-RU" sz="1000" b="0" i="0" u="none" strike="noStrike" dirty="0">
                        <a:solidFill>
                          <a:srgbClr val="000000"/>
                        </a:solidFill>
                        <a:effectLst/>
                        <a:latin typeface="Arial" panose="020B0604020202020204" pitchFamily="34" charset="0"/>
                      </a:endParaRPr>
                    </a:p>
                  </a:txBody>
                  <a:tcPr marL="5346" marR="5346" marT="5346" marB="0" anchor="ctr"/>
                </a:tc>
                <a:extLst>
                  <a:ext uri="{0D108BD9-81ED-4DB2-BD59-A6C34878D82A}">
                    <a16:rowId xmlns:a16="http://schemas.microsoft.com/office/drawing/2014/main" val="255407009"/>
                  </a:ext>
                </a:extLst>
              </a:tr>
            </a:tbl>
          </a:graphicData>
        </a:graphic>
      </p:graphicFrame>
    </p:spTree>
    <p:extLst>
      <p:ext uri="{BB962C8B-B14F-4D97-AF65-F5344CB8AC3E}">
        <p14:creationId xmlns:p14="http://schemas.microsoft.com/office/powerpoint/2010/main" val="10611063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7CE260B6-0AC8-48C8-83E1-2B7FF4042629}"/>
              </a:ext>
            </a:extLst>
          </p:cNvPr>
          <p:cNvGraphicFramePr>
            <a:graphicFrameLocks noGrp="1"/>
          </p:cNvGraphicFramePr>
          <p:nvPr>
            <p:ph idx="1"/>
            <p:extLst>
              <p:ext uri="{D42A27DB-BD31-4B8C-83A1-F6EECF244321}">
                <p14:modId xmlns:p14="http://schemas.microsoft.com/office/powerpoint/2010/main" val="1843726194"/>
              </p:ext>
            </p:extLst>
          </p:nvPr>
        </p:nvGraphicFramePr>
        <p:xfrm>
          <a:off x="289712" y="999648"/>
          <a:ext cx="11443579" cy="5492592"/>
        </p:xfrm>
        <a:graphic>
          <a:graphicData uri="http://schemas.openxmlformats.org/drawingml/2006/table">
            <a:tbl>
              <a:tblPr>
                <a:tableStyleId>{5C22544A-7EE6-4342-B048-85BDC9FD1C3A}</a:tableStyleId>
              </a:tblPr>
              <a:tblGrid>
                <a:gridCol w="545451">
                  <a:extLst>
                    <a:ext uri="{9D8B030D-6E8A-4147-A177-3AD203B41FA5}">
                      <a16:colId xmlns:a16="http://schemas.microsoft.com/office/drawing/2014/main" val="3054606468"/>
                    </a:ext>
                  </a:extLst>
                </a:gridCol>
                <a:gridCol w="3438074">
                  <a:extLst>
                    <a:ext uri="{9D8B030D-6E8A-4147-A177-3AD203B41FA5}">
                      <a16:colId xmlns:a16="http://schemas.microsoft.com/office/drawing/2014/main" val="289384207"/>
                    </a:ext>
                  </a:extLst>
                </a:gridCol>
                <a:gridCol w="1131683">
                  <a:extLst>
                    <a:ext uri="{9D8B030D-6E8A-4147-A177-3AD203B41FA5}">
                      <a16:colId xmlns:a16="http://schemas.microsoft.com/office/drawing/2014/main" val="938674211"/>
                    </a:ext>
                  </a:extLst>
                </a:gridCol>
                <a:gridCol w="724277">
                  <a:extLst>
                    <a:ext uri="{9D8B030D-6E8A-4147-A177-3AD203B41FA5}">
                      <a16:colId xmlns:a16="http://schemas.microsoft.com/office/drawing/2014/main" val="2571162253"/>
                    </a:ext>
                  </a:extLst>
                </a:gridCol>
                <a:gridCol w="651392">
                  <a:extLst>
                    <a:ext uri="{9D8B030D-6E8A-4147-A177-3AD203B41FA5}">
                      <a16:colId xmlns:a16="http://schemas.microsoft.com/office/drawing/2014/main" val="1310296353"/>
                    </a:ext>
                  </a:extLst>
                </a:gridCol>
                <a:gridCol w="981813">
                  <a:extLst>
                    <a:ext uri="{9D8B030D-6E8A-4147-A177-3AD203B41FA5}">
                      <a16:colId xmlns:a16="http://schemas.microsoft.com/office/drawing/2014/main" val="1303468196"/>
                    </a:ext>
                  </a:extLst>
                </a:gridCol>
                <a:gridCol w="959995">
                  <a:extLst>
                    <a:ext uri="{9D8B030D-6E8A-4147-A177-3AD203B41FA5}">
                      <a16:colId xmlns:a16="http://schemas.microsoft.com/office/drawing/2014/main" val="3042368692"/>
                    </a:ext>
                  </a:extLst>
                </a:gridCol>
                <a:gridCol w="1058177">
                  <a:extLst>
                    <a:ext uri="{9D8B030D-6E8A-4147-A177-3AD203B41FA5}">
                      <a16:colId xmlns:a16="http://schemas.microsoft.com/office/drawing/2014/main" val="924486237"/>
                    </a:ext>
                  </a:extLst>
                </a:gridCol>
                <a:gridCol w="959995">
                  <a:extLst>
                    <a:ext uri="{9D8B030D-6E8A-4147-A177-3AD203B41FA5}">
                      <a16:colId xmlns:a16="http://schemas.microsoft.com/office/drawing/2014/main" val="2915610932"/>
                    </a:ext>
                  </a:extLst>
                </a:gridCol>
                <a:gridCol w="992722">
                  <a:extLst>
                    <a:ext uri="{9D8B030D-6E8A-4147-A177-3AD203B41FA5}">
                      <a16:colId xmlns:a16="http://schemas.microsoft.com/office/drawing/2014/main" val="1919861385"/>
                    </a:ext>
                  </a:extLst>
                </a:gridCol>
              </a:tblGrid>
              <a:tr h="266768">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dirty="0">
                          <a:effectLst/>
                        </a:rPr>
                        <a:t>Достигнутое</a:t>
                      </a:r>
                    </a:p>
                    <a:p>
                      <a:pPr algn="ctr" fontAlgn="ctr"/>
                      <a:r>
                        <a:rPr lang="ru-RU" sz="1000" u="none" strike="noStrike" dirty="0">
                          <a:effectLst/>
                        </a:rPr>
                        <a:t> 2020 года</a:t>
                      </a:r>
                      <a:endParaRPr lang="ru-RU" sz="10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3809809769"/>
                  </a:ext>
                </a:extLst>
              </a:tr>
              <a:tr h="456316">
                <a:tc>
                  <a:txBody>
                    <a:bodyPr/>
                    <a:lstStyle/>
                    <a:p>
                      <a:pPr algn="ctr" fontAlgn="ctr"/>
                      <a:r>
                        <a:rPr lang="ru-RU" sz="1000" u="none" strike="noStrike">
                          <a:effectLst/>
                        </a:rPr>
                        <a:t>13</a:t>
                      </a:r>
                      <a:endParaRPr lang="ru-RU" sz="1000" b="1"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endParaRPr lang="ru-RU" sz="1000" b="1"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dirty="0">
                          <a:effectLst/>
                        </a:rPr>
                        <a:t> </a:t>
                      </a:r>
                      <a:endParaRPr lang="ru-RU" sz="10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dirty="0">
                          <a:effectLst/>
                        </a:rPr>
                        <a:t> </a:t>
                      </a:r>
                      <a:endParaRPr lang="ru-RU" sz="1000" b="0" i="0" u="none" strike="noStrike" dirty="0">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844329475"/>
                  </a:ext>
                </a:extLst>
              </a:tr>
              <a:tr h="529824">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Подпрограмма I «Развитие системы информирования населения о деятельности органов местного самоуправления Московской области, создание доступной современной медиасреды»</a:t>
                      </a:r>
                      <a:endParaRPr lang="ru-RU" sz="1000" b="1"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991335689"/>
                  </a:ext>
                </a:extLst>
              </a:tr>
              <a:tr h="266768">
                <a:tc>
                  <a:txBody>
                    <a:bodyPr/>
                    <a:lstStyle/>
                    <a:p>
                      <a:pPr algn="ctr" fontAlgn="ctr"/>
                      <a:r>
                        <a:rPr lang="ru-RU" sz="1000" u="none" strike="noStrike">
                          <a:effectLst/>
                        </a:rPr>
                        <a:t>13.1.</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Информирование населения через СМИ </a:t>
                      </a:r>
                      <a:br>
                        <a:rPr lang="ru-RU" sz="1000" u="none" strike="noStrike">
                          <a:effectLst/>
                        </a:rPr>
                      </a:b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Приоритетный целевой показатель</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115,92</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150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121,13</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125,36</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a:effectLst/>
                        </a:rPr>
                        <a:t>129,59</a:t>
                      </a:r>
                      <a:endParaRPr lang="ru-RU" sz="10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975464111"/>
                  </a:ext>
                </a:extLst>
              </a:tr>
              <a:tr h="343036">
                <a:tc>
                  <a:txBody>
                    <a:bodyPr/>
                    <a:lstStyle/>
                    <a:p>
                      <a:pPr algn="ctr" fontAlgn="ctr"/>
                      <a:r>
                        <a:rPr lang="ru-RU" sz="1000" u="none" strike="noStrike">
                          <a:effectLst/>
                        </a:rPr>
                        <a:t>13.2.</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Уровень информированности населения в социальных сетях.</a:t>
                      </a:r>
                      <a:br>
                        <a:rPr lang="ru-RU" sz="1000" u="none" strike="noStrike">
                          <a:effectLst/>
                        </a:rPr>
                      </a:b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Приоритетный целевой показатель</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балл</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8</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8</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8</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8</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8</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3483615271"/>
                  </a:ext>
                </a:extLst>
              </a:tr>
              <a:tr h="456316">
                <a:tc>
                  <a:txBody>
                    <a:bodyPr/>
                    <a:lstStyle/>
                    <a:p>
                      <a:pPr algn="ctr" fontAlgn="ctr"/>
                      <a:r>
                        <a:rPr lang="ru-RU" sz="1000" u="none" strike="noStrike">
                          <a:effectLst/>
                        </a:rPr>
                        <a:t>13.3.</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Наличие незаконных рекламных  конструкций, установленных на территории муниципального образования</a:t>
                      </a:r>
                      <a:br>
                        <a:rPr lang="ru-RU" sz="1000" u="none" strike="noStrike">
                          <a:effectLst/>
                        </a:rPr>
                      </a:b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Приоритетный целевой показатель</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2161970305"/>
                  </a:ext>
                </a:extLst>
              </a:tr>
              <a:tr h="529824">
                <a:tc>
                  <a:txBody>
                    <a:bodyPr/>
                    <a:lstStyle/>
                    <a:p>
                      <a:pPr algn="ctr" fontAlgn="ctr"/>
                      <a:r>
                        <a:rPr lang="ru-RU" sz="1000" u="none" strike="noStrike">
                          <a:effectLst/>
                        </a:rPr>
                        <a:t>13.4.</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Наличие задолженности </a:t>
                      </a:r>
                      <a:br>
                        <a:rPr lang="ru-RU" sz="1000" u="none" strike="noStrike">
                          <a:effectLst/>
                        </a:rPr>
                      </a:br>
                      <a:r>
                        <a:rPr lang="ru-RU" sz="1000" u="none" strike="noStrike">
                          <a:effectLst/>
                        </a:rPr>
                        <a:t>в муниципальный бюджет по платежам за установку и эксплуатацию рекламных конструкций</a:t>
                      </a:r>
                      <a:br>
                        <a:rPr lang="ru-RU" sz="1000" u="none" strike="noStrike">
                          <a:effectLst/>
                        </a:rPr>
                      </a:b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Приоритетный целевой показатель</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27,4</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4130310664"/>
                  </a:ext>
                </a:extLst>
              </a:tr>
              <a:tr h="229756">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Подпрограмма II «Мир и согласие. Новые возможности»</a:t>
                      </a:r>
                      <a:endParaRPr lang="ru-RU" sz="1000" b="1"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845182222"/>
                  </a:ext>
                </a:extLst>
              </a:tr>
              <a:tr h="456316">
                <a:tc>
                  <a:txBody>
                    <a:bodyPr/>
                    <a:lstStyle/>
                    <a:p>
                      <a:pPr algn="ctr" fontAlgn="ctr"/>
                      <a:r>
                        <a:rPr lang="ru-RU" sz="1000" u="none" strike="noStrike">
                          <a:effectLst/>
                        </a:rPr>
                        <a:t>13.1.</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Количество граждан, вовлеченных в реализацию социально значимых проектов в рамках проведения конкурса на соискание ежегодных премий главы города Долгопрудного</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Человек</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53</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55</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204370371"/>
                  </a:ext>
                </a:extLst>
              </a:tr>
              <a:tr h="792880">
                <a:tc>
                  <a:txBody>
                    <a:bodyPr/>
                    <a:lstStyle/>
                    <a:p>
                      <a:pPr algn="ctr" fontAlgn="ctr"/>
                      <a:r>
                        <a:rPr lang="ru-RU" sz="1000" u="none" strike="noStrike">
                          <a:effectLst/>
                        </a:rPr>
                        <a:t>13.2.</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Доля проведенных  мероприятий, направленных на укрепление межэтнических и межконфессиональных отношений, обеспечение преемственности городских традиций, способствующих социальной стабильности на территории городского округа Долгопрудный от общего числа запланированных</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300" marR="4300" marT="4300" marB="0" anchor="ctr"/>
                </a:tc>
                <a:extLst>
                  <a:ext uri="{0D108BD9-81ED-4DB2-BD59-A6C34878D82A}">
                    <a16:rowId xmlns:a16="http://schemas.microsoft.com/office/drawing/2014/main" val="875514762"/>
                  </a:ext>
                </a:extLst>
              </a:tr>
              <a:tr h="266768">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Подпрограмма III  «Эффективное местное самоуправление Московской области»</a:t>
                      </a:r>
                      <a:endParaRPr lang="ru-RU" sz="1000" b="1" i="0" u="none" strike="noStrike">
                        <a:solidFill>
                          <a:srgbClr val="2E2E2E"/>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373389531"/>
                  </a:ext>
                </a:extLst>
              </a:tr>
              <a:tr h="456316">
                <a:tc>
                  <a:txBody>
                    <a:bodyPr/>
                    <a:lstStyle/>
                    <a:p>
                      <a:pPr algn="ctr" fontAlgn="ctr"/>
                      <a:r>
                        <a:rPr lang="ru-RU" sz="1000" u="none" strike="noStrike">
                          <a:effectLst/>
                        </a:rPr>
                        <a:t>13.1.</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l" fontAlgn="ctr"/>
                      <a:r>
                        <a:rPr lang="ru-RU" sz="1000" u="none" strike="noStrike">
                          <a:effectLst/>
                        </a:rPr>
                        <a:t>Количество проектов, реализованных на основании заявок жителей Московской области в рамках применения практик инициативного бюджетирования</a:t>
                      </a:r>
                      <a:endParaRPr lang="ru-RU" sz="1000" b="0" i="0" u="none" strike="noStrike">
                        <a:solidFill>
                          <a:srgbClr val="2E2E2E"/>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Штука</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Arial" panose="020B0604020202020204" pitchFamily="34" charset="0"/>
                      </a:endParaRPr>
                    </a:p>
                  </a:txBody>
                  <a:tcPr marL="4300" marR="4300" marT="4300" marB="0" anchor="ctr"/>
                </a:tc>
                <a:tc>
                  <a:txBody>
                    <a:bodyPr/>
                    <a:lstStyle/>
                    <a:p>
                      <a:pPr algn="ctr" fontAlgn="ctr"/>
                      <a:r>
                        <a:rPr lang="ru-RU" sz="1000" u="none" strike="noStrike">
                          <a:effectLst/>
                        </a:rPr>
                        <a:t>0</a:t>
                      </a:r>
                      <a:endParaRPr lang="ru-RU" sz="1000" b="0" i="0" u="none" strike="noStrike">
                        <a:solidFill>
                          <a:srgbClr val="000000"/>
                        </a:solidFill>
                        <a:effectLst/>
                        <a:latin typeface="Calibri" panose="020F0502020204030204" pitchFamily="34" charset="0"/>
                      </a:endParaRPr>
                    </a:p>
                  </a:txBody>
                  <a:tcPr marL="4300" marR="4300" marT="4300" marB="0" anchor="ctr"/>
                </a:tc>
                <a:tc>
                  <a:txBody>
                    <a:bodyPr/>
                    <a:lstStyle/>
                    <a:p>
                      <a:pPr algn="ctr" fontAlgn="ctr"/>
                      <a:r>
                        <a:rPr lang="ru-RU" sz="1000" u="none" strike="noStrike" dirty="0">
                          <a:effectLst/>
                        </a:rPr>
                        <a:t>0</a:t>
                      </a:r>
                      <a:endParaRPr lang="ru-RU" sz="1000" b="0" i="0" u="none" strike="noStrike" dirty="0">
                        <a:solidFill>
                          <a:srgbClr val="000000"/>
                        </a:solidFill>
                        <a:effectLst/>
                        <a:latin typeface="Calibri" panose="020F0502020204030204" pitchFamily="34" charset="0"/>
                      </a:endParaRPr>
                    </a:p>
                  </a:txBody>
                  <a:tcPr marL="4300" marR="4300" marT="4300" marB="0" anchor="ctr"/>
                </a:tc>
                <a:extLst>
                  <a:ext uri="{0D108BD9-81ED-4DB2-BD59-A6C34878D82A}">
                    <a16:rowId xmlns:a16="http://schemas.microsoft.com/office/drawing/2014/main" val="2374535939"/>
                  </a:ext>
                </a:extLst>
              </a:tr>
            </a:tbl>
          </a:graphicData>
        </a:graphic>
      </p:graphicFrame>
    </p:spTree>
    <p:extLst>
      <p:ext uri="{BB962C8B-B14F-4D97-AF65-F5344CB8AC3E}">
        <p14:creationId xmlns:p14="http://schemas.microsoft.com/office/powerpoint/2010/main" val="22889612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955152-A8C3-425E-B84F-295029B0A5F6}"/>
              </a:ext>
            </a:extLst>
          </p:cNvPr>
          <p:cNvGraphicFramePr>
            <a:graphicFrameLocks noGrp="1"/>
          </p:cNvGraphicFramePr>
          <p:nvPr>
            <p:ph idx="1"/>
            <p:extLst>
              <p:ext uri="{D42A27DB-BD31-4B8C-83A1-F6EECF244321}">
                <p14:modId xmlns:p14="http://schemas.microsoft.com/office/powerpoint/2010/main" val="608002367"/>
              </p:ext>
            </p:extLst>
          </p:nvPr>
        </p:nvGraphicFramePr>
        <p:xfrm>
          <a:off x="310835" y="787653"/>
          <a:ext cx="11570329" cy="5996609"/>
        </p:xfrm>
        <a:graphic>
          <a:graphicData uri="http://schemas.openxmlformats.org/drawingml/2006/table">
            <a:tbl>
              <a:tblPr>
                <a:tableStyleId>{5C22544A-7EE6-4342-B048-85BDC9FD1C3A}</a:tableStyleId>
              </a:tblPr>
              <a:tblGrid>
                <a:gridCol w="551492">
                  <a:extLst>
                    <a:ext uri="{9D8B030D-6E8A-4147-A177-3AD203B41FA5}">
                      <a16:colId xmlns:a16="http://schemas.microsoft.com/office/drawing/2014/main" val="1812811174"/>
                    </a:ext>
                  </a:extLst>
                </a:gridCol>
                <a:gridCol w="2989094">
                  <a:extLst>
                    <a:ext uri="{9D8B030D-6E8A-4147-A177-3AD203B41FA5}">
                      <a16:colId xmlns:a16="http://schemas.microsoft.com/office/drawing/2014/main" val="959112292"/>
                    </a:ext>
                  </a:extLst>
                </a:gridCol>
                <a:gridCol w="1125047">
                  <a:extLst>
                    <a:ext uri="{9D8B030D-6E8A-4147-A177-3AD203B41FA5}">
                      <a16:colId xmlns:a16="http://schemas.microsoft.com/office/drawing/2014/main" val="3621849813"/>
                    </a:ext>
                  </a:extLst>
                </a:gridCol>
                <a:gridCol w="948568">
                  <a:extLst>
                    <a:ext uri="{9D8B030D-6E8A-4147-A177-3AD203B41FA5}">
                      <a16:colId xmlns:a16="http://schemas.microsoft.com/office/drawing/2014/main" val="3821907407"/>
                    </a:ext>
                  </a:extLst>
                </a:gridCol>
                <a:gridCol w="948568">
                  <a:extLst>
                    <a:ext uri="{9D8B030D-6E8A-4147-A177-3AD203B41FA5}">
                      <a16:colId xmlns:a16="http://schemas.microsoft.com/office/drawing/2014/main" val="3354057423"/>
                    </a:ext>
                  </a:extLst>
                </a:gridCol>
                <a:gridCol w="992688">
                  <a:extLst>
                    <a:ext uri="{9D8B030D-6E8A-4147-A177-3AD203B41FA5}">
                      <a16:colId xmlns:a16="http://schemas.microsoft.com/office/drawing/2014/main" val="2750603693"/>
                    </a:ext>
                  </a:extLst>
                </a:gridCol>
                <a:gridCol w="970628">
                  <a:extLst>
                    <a:ext uri="{9D8B030D-6E8A-4147-A177-3AD203B41FA5}">
                      <a16:colId xmlns:a16="http://schemas.microsoft.com/office/drawing/2014/main" val="883452867"/>
                    </a:ext>
                  </a:extLst>
                </a:gridCol>
                <a:gridCol w="1069898">
                  <a:extLst>
                    <a:ext uri="{9D8B030D-6E8A-4147-A177-3AD203B41FA5}">
                      <a16:colId xmlns:a16="http://schemas.microsoft.com/office/drawing/2014/main" val="2555119315"/>
                    </a:ext>
                  </a:extLst>
                </a:gridCol>
                <a:gridCol w="970628">
                  <a:extLst>
                    <a:ext uri="{9D8B030D-6E8A-4147-A177-3AD203B41FA5}">
                      <a16:colId xmlns:a16="http://schemas.microsoft.com/office/drawing/2014/main" val="4274193615"/>
                    </a:ext>
                  </a:extLst>
                </a:gridCol>
                <a:gridCol w="1003718">
                  <a:extLst>
                    <a:ext uri="{9D8B030D-6E8A-4147-A177-3AD203B41FA5}">
                      <a16:colId xmlns:a16="http://schemas.microsoft.com/office/drawing/2014/main" val="383334393"/>
                    </a:ext>
                  </a:extLst>
                </a:gridCol>
              </a:tblGrid>
              <a:tr h="237465">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dirty="0">
                          <a:effectLst/>
                        </a:rPr>
                        <a:t>Достигнутое</a:t>
                      </a:r>
                    </a:p>
                    <a:p>
                      <a:pPr algn="ctr" fontAlgn="ctr"/>
                      <a:r>
                        <a:rPr lang="ru-RU" sz="1000" u="none" strike="noStrike" dirty="0">
                          <a:effectLst/>
                        </a:rPr>
                        <a:t> 2020 года</a:t>
                      </a:r>
                      <a:endParaRPr lang="ru-RU" sz="1000" b="0" i="0" u="none" strike="noStrike" dirty="0">
                        <a:solidFill>
                          <a:srgbClr val="000000"/>
                        </a:solidFill>
                        <a:effectLst/>
                        <a:latin typeface="Arial" panose="020B0604020202020204" pitchFamily="34" charset="0"/>
                      </a:endParaRPr>
                    </a:p>
                  </a:txBody>
                  <a:tcPr marL="4819" marR="4819" marT="4819"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3416815079"/>
                  </a:ext>
                </a:extLst>
              </a:tr>
              <a:tr h="120581">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Подпрограмма </a:t>
                      </a:r>
                      <a:r>
                        <a:rPr lang="en-US" sz="1000" u="none" strike="noStrike">
                          <a:effectLst/>
                        </a:rPr>
                        <a:t>IV «</a:t>
                      </a:r>
                      <a:r>
                        <a:rPr lang="ru-RU" sz="1000" u="none" strike="noStrike">
                          <a:effectLst/>
                        </a:rPr>
                        <a:t>Молодежь Подмосковья»</a:t>
                      </a:r>
                      <a:endParaRPr lang="ru-RU" sz="1000" b="1"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819" marR="4819" marT="4819"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819" marR="4819" marT="4819" marB="0" anchor="ctr"/>
                </a:tc>
                <a:extLst>
                  <a:ext uri="{0D108BD9-81ED-4DB2-BD59-A6C34878D82A}">
                    <a16:rowId xmlns:a16="http://schemas.microsoft.com/office/drawing/2014/main" val="1377955482"/>
                  </a:ext>
                </a:extLst>
              </a:tr>
              <a:tr h="588119">
                <a:tc>
                  <a:txBody>
                    <a:bodyPr/>
                    <a:lstStyle/>
                    <a:p>
                      <a:pPr algn="ctr" fontAlgn="ctr"/>
                      <a:r>
                        <a:rPr lang="ru-RU" sz="1000" u="none" strike="noStrike">
                          <a:effectLst/>
                        </a:rPr>
                        <a:t>13.1.</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специалистов, работающих в сфере молодежной политики, принявших участие в мероприятиях по обучению, переобучению, повышению квалификации и обмену опытом, к общему числу специалистов, занятых в сфере работы с молодежью</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65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70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3001524259"/>
                  </a:ext>
                </a:extLst>
              </a:tr>
              <a:tr h="471235">
                <a:tc>
                  <a:txBody>
                    <a:bodyPr/>
                    <a:lstStyle/>
                    <a:p>
                      <a:pPr algn="ctr" fontAlgn="ctr"/>
                      <a:r>
                        <a:rPr lang="ru-RU" sz="1000" u="none" strike="noStrike">
                          <a:effectLst/>
                        </a:rPr>
                        <a:t>13.2.</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молодых граждан, принявших участие в международных, межрегиональных и межмуниципальных молодежных мероприятиях, к общему числу молодых граждан</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4</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4</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4</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4</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305185630"/>
                  </a:ext>
                </a:extLst>
              </a:tr>
              <a:tr h="588119">
                <a:tc>
                  <a:txBody>
                    <a:bodyPr/>
                    <a:lstStyle/>
                    <a:p>
                      <a:pPr algn="ctr" fontAlgn="ctr"/>
                      <a:r>
                        <a:rPr lang="ru-RU" sz="1000" u="none" strike="noStrike">
                          <a:effectLst/>
                        </a:rPr>
                        <a:t>13.3.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Уровень соответствия учреждений (организаций) по работе с молодежью муниципального образования нормативам минимального обеспечения молодежи учреждениями (организациями) по работе с молодежью по месту жительства  </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240658197"/>
                  </a:ext>
                </a:extLst>
              </a:tr>
              <a:tr h="471235">
                <a:tc>
                  <a:txBody>
                    <a:bodyPr/>
                    <a:lstStyle/>
                    <a:p>
                      <a:pPr algn="ctr" fontAlgn="ctr"/>
                      <a:r>
                        <a:rPr lang="ru-RU" sz="1000" u="none" strike="noStrike">
                          <a:effectLst/>
                        </a:rPr>
                        <a:t>13.4.</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мероприятий с участием молодых граждан, оказавшихся в трудной жизненной ситуации, нуждающихся в особой заботе государства, к общему числу мероприятий</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18</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21</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21</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21</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21</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3624130855"/>
                  </a:ext>
                </a:extLst>
              </a:tr>
              <a:tr h="471235">
                <a:tc>
                  <a:txBody>
                    <a:bodyPr/>
                    <a:lstStyle/>
                    <a:p>
                      <a:pPr algn="ctr" fontAlgn="ctr"/>
                      <a:r>
                        <a:rPr lang="ru-RU" sz="1000" u="none" strike="noStrike">
                          <a:effectLst/>
                        </a:rPr>
                        <a:t>13.5.</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молодых граждан, принимающих участие в мероприятиях по гражданско-патриотическому, духовно-нравственному воспитанию, к общему числу молодых граждан</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26</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29</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29</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29</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29</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410574802"/>
                  </a:ext>
                </a:extLst>
              </a:tr>
              <a:tr h="354350">
                <a:tc>
                  <a:txBody>
                    <a:bodyPr/>
                    <a:lstStyle/>
                    <a:p>
                      <a:pPr algn="ctr" fontAlgn="ctr"/>
                      <a:r>
                        <a:rPr lang="ru-RU" sz="1000" u="none" strike="noStrike">
                          <a:effectLst/>
                        </a:rPr>
                        <a:t>13.6.</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граждан, вовлеченных в добровольческую деятельность</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0,14</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0,16</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0,17</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0,18</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0,19</a:t>
                      </a:r>
                      <a:endParaRPr lang="ru-RU" sz="1000" b="0" i="0" u="none" strike="noStrike">
                        <a:solidFill>
                          <a:srgbClr val="000000"/>
                        </a:solidFill>
                        <a:effectLst/>
                        <a:latin typeface="Calibri" panose="020F0502020204030204" pitchFamily="34" charset="0"/>
                      </a:endParaRPr>
                    </a:p>
                  </a:txBody>
                  <a:tcPr marL="4819" marR="4819" marT="4819" marB="0" anchor="ctr"/>
                </a:tc>
                <a:tc>
                  <a:txBody>
                    <a:bodyPr/>
                    <a:lstStyle/>
                    <a:p>
                      <a:pPr algn="ctr" fontAlgn="ctr"/>
                      <a:r>
                        <a:rPr lang="ru-RU" sz="1000" u="none" strike="noStrike">
                          <a:effectLst/>
                        </a:rPr>
                        <a:t>0,2</a:t>
                      </a:r>
                      <a:endParaRPr lang="ru-RU" sz="1000" b="0" i="0" u="none" strike="noStrike">
                        <a:solidFill>
                          <a:srgbClr val="000000"/>
                        </a:solidFill>
                        <a:effectLst/>
                        <a:latin typeface="Calibri" panose="020F0502020204030204" pitchFamily="34" charset="0"/>
                      </a:endParaRPr>
                    </a:p>
                  </a:txBody>
                  <a:tcPr marL="4819" marR="4819" marT="4819" marB="0" anchor="ctr"/>
                </a:tc>
                <a:extLst>
                  <a:ext uri="{0D108BD9-81ED-4DB2-BD59-A6C34878D82A}">
                    <a16:rowId xmlns:a16="http://schemas.microsoft.com/office/drawing/2014/main" val="280206516"/>
                  </a:ext>
                </a:extLst>
              </a:tr>
              <a:tr h="588119">
                <a:tc>
                  <a:txBody>
                    <a:bodyPr/>
                    <a:lstStyle/>
                    <a:p>
                      <a:pPr algn="ctr" fontAlgn="ctr"/>
                      <a:r>
                        <a:rPr lang="ru-RU" sz="1000" u="none" strike="noStrike">
                          <a:effectLst/>
                        </a:rPr>
                        <a:t>13.7.</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молодых граждан, принимающих участие в мероприятиях, направленных на поддержку талантливой молодежи, молодежных социально значимых инициатив и предпринимательства, к общему числу молодых граждан</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Человек</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14,1</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15,7</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17,3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17,3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17,3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17,3</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3306486466"/>
                  </a:ext>
                </a:extLst>
              </a:tr>
              <a:tr h="354350">
                <a:tc>
                  <a:txBody>
                    <a:bodyPr/>
                    <a:lstStyle/>
                    <a:p>
                      <a:pPr algn="ctr" fontAlgn="ctr"/>
                      <a:r>
                        <a:rPr lang="ru-RU" sz="1000" u="none" strike="noStrike">
                          <a:effectLst/>
                        </a:rPr>
                        <a:t>13.8.</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Численность участников молодежных медиацентров</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a:t>
                      </a:r>
                      <a:endParaRPr lang="ru-RU" sz="1000" b="0" i="0" u="none" strike="noStrike">
                        <a:solidFill>
                          <a:srgbClr val="000000"/>
                        </a:solidFill>
                        <a:effectLst/>
                        <a:latin typeface="Arial" panose="020B0604020202020204" pitchFamily="34" charset="0"/>
                      </a:endParaRPr>
                    </a:p>
                  </a:txBody>
                  <a:tcPr marL="4819" marR="4819" marT="4819" marB="0" anchor="ctr"/>
                </a:tc>
                <a:extLst>
                  <a:ext uri="{0D108BD9-81ED-4DB2-BD59-A6C34878D82A}">
                    <a16:rowId xmlns:a16="http://schemas.microsoft.com/office/drawing/2014/main" val="2740389164"/>
                  </a:ext>
                </a:extLst>
              </a:tr>
              <a:tr h="354350">
                <a:tc>
                  <a:txBody>
                    <a:bodyPr/>
                    <a:lstStyle/>
                    <a:p>
                      <a:pPr algn="ctr" fontAlgn="ctr"/>
                      <a:r>
                        <a:rPr lang="ru-RU" sz="1000" u="none" strike="noStrike">
                          <a:effectLst/>
                        </a:rPr>
                        <a:t>13.9.</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l" fontAlgn="ctr"/>
                      <a:r>
                        <a:rPr lang="ru-RU" sz="1000" u="none" strike="noStrike">
                          <a:effectLst/>
                        </a:rPr>
                        <a:t>Доля молодежи, задействованной в мероприятиях по вовлечению в творческую деятельность</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Показатель муниципальной программы</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30</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33</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36</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39</a:t>
                      </a:r>
                      <a:endParaRPr lang="ru-RU" sz="1000" b="0" i="0" u="none" strike="noStrike">
                        <a:solidFill>
                          <a:srgbClr val="000000"/>
                        </a:solidFill>
                        <a:effectLst/>
                        <a:latin typeface="Arial" panose="020B0604020202020204" pitchFamily="34" charset="0"/>
                      </a:endParaRPr>
                    </a:p>
                  </a:txBody>
                  <a:tcPr marL="4819" marR="4819" marT="4819" marB="0" anchor="ctr"/>
                </a:tc>
                <a:tc>
                  <a:txBody>
                    <a:bodyPr/>
                    <a:lstStyle/>
                    <a:p>
                      <a:pPr algn="ctr" fontAlgn="ctr"/>
                      <a:r>
                        <a:rPr lang="ru-RU" sz="1000" u="none" strike="noStrike">
                          <a:effectLst/>
                        </a:rPr>
                        <a:t>42</a:t>
                      </a:r>
                      <a:endParaRPr lang="ru-RU" sz="1000" b="0" i="0" u="none" strike="noStrike">
                        <a:solidFill>
                          <a:srgbClr val="000000"/>
                        </a:solidFill>
                        <a:effectLst/>
                        <a:latin typeface="Calibri" panose="020F0502020204030204" pitchFamily="34" charset="0"/>
                      </a:endParaRPr>
                    </a:p>
                  </a:txBody>
                  <a:tcPr marL="4819" marR="4819" marT="4819" marB="0" anchor="ctr"/>
                </a:tc>
                <a:tc>
                  <a:txBody>
                    <a:bodyPr/>
                    <a:lstStyle/>
                    <a:p>
                      <a:pPr algn="ctr" fontAlgn="ctr"/>
                      <a:r>
                        <a:rPr lang="ru-RU" sz="1000" u="none" strike="noStrike" dirty="0">
                          <a:effectLst/>
                        </a:rPr>
                        <a:t>45</a:t>
                      </a:r>
                      <a:endParaRPr lang="ru-RU" sz="1000" b="0" i="0" u="none" strike="noStrike" dirty="0">
                        <a:solidFill>
                          <a:srgbClr val="000000"/>
                        </a:solidFill>
                        <a:effectLst/>
                        <a:latin typeface="Calibri" panose="020F0502020204030204" pitchFamily="34" charset="0"/>
                      </a:endParaRPr>
                    </a:p>
                  </a:txBody>
                  <a:tcPr marL="4819" marR="4819" marT="4819" marB="0" anchor="ctr"/>
                </a:tc>
                <a:extLst>
                  <a:ext uri="{0D108BD9-81ED-4DB2-BD59-A6C34878D82A}">
                    <a16:rowId xmlns:a16="http://schemas.microsoft.com/office/drawing/2014/main" val="2561939133"/>
                  </a:ext>
                </a:extLst>
              </a:tr>
            </a:tbl>
          </a:graphicData>
        </a:graphic>
      </p:graphicFrame>
    </p:spTree>
    <p:extLst>
      <p:ext uri="{BB962C8B-B14F-4D97-AF65-F5344CB8AC3E}">
        <p14:creationId xmlns:p14="http://schemas.microsoft.com/office/powerpoint/2010/main" val="1921354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36892AE0-0AA1-460E-AAAA-4623B6B4D424}"/>
              </a:ext>
            </a:extLst>
          </p:cNvPr>
          <p:cNvGraphicFramePr>
            <a:graphicFrameLocks noGrp="1"/>
          </p:cNvGraphicFramePr>
          <p:nvPr>
            <p:ph idx="1"/>
            <p:extLst>
              <p:ext uri="{D42A27DB-BD31-4B8C-83A1-F6EECF244321}">
                <p14:modId xmlns:p14="http://schemas.microsoft.com/office/powerpoint/2010/main" val="1762324329"/>
              </p:ext>
            </p:extLst>
          </p:nvPr>
        </p:nvGraphicFramePr>
        <p:xfrm>
          <a:off x="289710" y="860080"/>
          <a:ext cx="11497902" cy="5721788"/>
        </p:xfrm>
        <a:graphic>
          <a:graphicData uri="http://schemas.openxmlformats.org/drawingml/2006/table">
            <a:tbl>
              <a:tblPr>
                <a:tableStyleId>{5C22544A-7EE6-4342-B048-85BDC9FD1C3A}</a:tableStyleId>
              </a:tblPr>
              <a:tblGrid>
                <a:gridCol w="548042">
                  <a:extLst>
                    <a:ext uri="{9D8B030D-6E8A-4147-A177-3AD203B41FA5}">
                      <a16:colId xmlns:a16="http://schemas.microsoft.com/office/drawing/2014/main" val="2721676149"/>
                    </a:ext>
                  </a:extLst>
                </a:gridCol>
                <a:gridCol w="2970382">
                  <a:extLst>
                    <a:ext uri="{9D8B030D-6E8A-4147-A177-3AD203B41FA5}">
                      <a16:colId xmlns:a16="http://schemas.microsoft.com/office/drawing/2014/main" val="1180869105"/>
                    </a:ext>
                  </a:extLst>
                </a:gridCol>
                <a:gridCol w="1118004">
                  <a:extLst>
                    <a:ext uri="{9D8B030D-6E8A-4147-A177-3AD203B41FA5}">
                      <a16:colId xmlns:a16="http://schemas.microsoft.com/office/drawing/2014/main" val="1139627578"/>
                    </a:ext>
                  </a:extLst>
                </a:gridCol>
                <a:gridCol w="942631">
                  <a:extLst>
                    <a:ext uri="{9D8B030D-6E8A-4147-A177-3AD203B41FA5}">
                      <a16:colId xmlns:a16="http://schemas.microsoft.com/office/drawing/2014/main" val="2364863890"/>
                    </a:ext>
                  </a:extLst>
                </a:gridCol>
                <a:gridCol w="942631">
                  <a:extLst>
                    <a:ext uri="{9D8B030D-6E8A-4147-A177-3AD203B41FA5}">
                      <a16:colId xmlns:a16="http://schemas.microsoft.com/office/drawing/2014/main" val="3782856765"/>
                    </a:ext>
                  </a:extLst>
                </a:gridCol>
                <a:gridCol w="986474">
                  <a:extLst>
                    <a:ext uri="{9D8B030D-6E8A-4147-A177-3AD203B41FA5}">
                      <a16:colId xmlns:a16="http://schemas.microsoft.com/office/drawing/2014/main" val="1104319382"/>
                    </a:ext>
                  </a:extLst>
                </a:gridCol>
                <a:gridCol w="964552">
                  <a:extLst>
                    <a:ext uri="{9D8B030D-6E8A-4147-A177-3AD203B41FA5}">
                      <a16:colId xmlns:a16="http://schemas.microsoft.com/office/drawing/2014/main" val="2696522667"/>
                    </a:ext>
                  </a:extLst>
                </a:gridCol>
                <a:gridCol w="1063199">
                  <a:extLst>
                    <a:ext uri="{9D8B030D-6E8A-4147-A177-3AD203B41FA5}">
                      <a16:colId xmlns:a16="http://schemas.microsoft.com/office/drawing/2014/main" val="798172643"/>
                    </a:ext>
                  </a:extLst>
                </a:gridCol>
                <a:gridCol w="964552">
                  <a:extLst>
                    <a:ext uri="{9D8B030D-6E8A-4147-A177-3AD203B41FA5}">
                      <a16:colId xmlns:a16="http://schemas.microsoft.com/office/drawing/2014/main" val="355045471"/>
                    </a:ext>
                  </a:extLst>
                </a:gridCol>
                <a:gridCol w="997435">
                  <a:extLst>
                    <a:ext uri="{9D8B030D-6E8A-4147-A177-3AD203B41FA5}">
                      <a16:colId xmlns:a16="http://schemas.microsoft.com/office/drawing/2014/main" val="13045543"/>
                    </a:ext>
                  </a:extLst>
                </a:gridCol>
              </a:tblGrid>
              <a:tr h="336576">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a:t>
                      </a:r>
                      <a:r>
                        <a:rPr lang="ru-RU" sz="1050" u="none" strike="noStrike" dirty="0">
                          <a:effectLst/>
                        </a:rPr>
                        <a:t>н 2021 год</a:t>
                      </a:r>
                      <a:endParaRPr lang="ru-RU" sz="1050" b="0" i="0" u="none" strike="noStrike" dirty="0">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4145490611"/>
                  </a:ext>
                </a:extLst>
              </a:tr>
              <a:tr h="336576">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Подпрограмма </a:t>
                      </a:r>
                      <a:r>
                        <a:rPr lang="en-US" sz="1050" u="none" strike="noStrike">
                          <a:effectLst/>
                        </a:rPr>
                        <a:t>V «</a:t>
                      </a:r>
                      <a:r>
                        <a:rPr lang="ru-RU" sz="1050" u="none" strike="noStrike">
                          <a:effectLst/>
                        </a:rPr>
                        <a:t>Обеспечивающая подпрограмма»</a:t>
                      </a:r>
                      <a:endParaRPr lang="ru-RU" sz="1050" b="1"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817" marR="5817" marT="5817" marB="0" anchor="ctr"/>
                </a:tc>
                <a:extLst>
                  <a:ext uri="{0D108BD9-81ED-4DB2-BD59-A6C34878D82A}">
                    <a16:rowId xmlns:a16="http://schemas.microsoft.com/office/drawing/2014/main" val="2059538660"/>
                  </a:ext>
                </a:extLst>
              </a:tr>
              <a:tr h="673151">
                <a:tc>
                  <a:txBody>
                    <a:bodyPr/>
                    <a:lstStyle/>
                    <a:p>
                      <a:pPr algn="ctr" fontAlgn="ctr"/>
                      <a:r>
                        <a:rPr lang="ru-RU" sz="1050" u="none" strike="noStrike">
                          <a:effectLst/>
                        </a:rPr>
                        <a:t>13.1.</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Выполнение мероприятий по контролю за ведением воинского учета в организациях, предприятиях и учреждениях, находящихся на территории городского округа Долгопрудный</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2680586492"/>
                  </a:ext>
                </a:extLst>
              </a:tr>
              <a:tr h="673151">
                <a:tc>
                  <a:txBody>
                    <a:bodyPr/>
                    <a:lstStyle/>
                    <a:p>
                      <a:pPr algn="ctr" fontAlgn="ctr"/>
                      <a:r>
                        <a:rPr lang="ru-RU" sz="1050" u="none" strike="noStrike">
                          <a:effectLst/>
                        </a:rPr>
                        <a:t>13.2.</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Выполнение мероприятия по корректировке и формированию списков кандидатов в присяжные заседатели федеральных судов общей юрисдикции в Российской Федерации</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3026226061"/>
                  </a:ext>
                </a:extLst>
              </a:tr>
              <a:tr h="673151">
                <a:tc>
                  <a:txBody>
                    <a:bodyPr/>
                    <a:lstStyle/>
                    <a:p>
                      <a:pPr algn="ctr" fontAlgn="ctr"/>
                      <a:r>
                        <a:rPr lang="ru-RU" sz="1050" u="none" strike="noStrike">
                          <a:effectLst/>
                        </a:rPr>
                        <a:t>13.3.</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Соответствие данных первичного воинского учета военно-учетного стола с документами отдела военного комиссариата Московской области по городам Химки, Долгопрудный и Лобня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3953818843"/>
                  </a:ext>
                </a:extLst>
              </a:tr>
              <a:tr h="673151">
                <a:tc>
                  <a:txBody>
                    <a:bodyPr/>
                    <a:lstStyle/>
                    <a:p>
                      <a:pPr algn="ctr" fontAlgn="ctr"/>
                      <a:r>
                        <a:rPr lang="ru-RU" sz="1050" u="none" strike="noStrike">
                          <a:effectLst/>
                        </a:rPr>
                        <a:t>13.4.</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Выполнение мероприятий по оповещению граждан о вызовах в отдел военного комиссариата Московской области по городам Химки, Долгопрудный и Лобня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3994891819"/>
                  </a:ext>
                </a:extLst>
              </a:tr>
              <a:tr h="504864">
                <a:tc>
                  <a:txBody>
                    <a:bodyPr/>
                    <a:lstStyle/>
                    <a:p>
                      <a:pPr algn="ctr" fontAlgn="ctr"/>
                      <a:r>
                        <a:rPr lang="ru-RU" sz="1050" u="none" strike="noStrike">
                          <a:effectLst/>
                        </a:rPr>
                        <a:t>13.5.</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Выполнение мероприятий по подготовке и проведению Всероссийской переписи населения 2020 года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Процент</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100</a:t>
                      </a:r>
                      <a:endParaRPr lang="ru-RU" sz="1050" b="0" i="0" u="none" strike="noStrike">
                        <a:solidFill>
                          <a:srgbClr val="000000"/>
                        </a:solidFill>
                        <a:effectLst/>
                        <a:latin typeface="Arial" panose="020B0604020202020204" pitchFamily="34" charset="0"/>
                      </a:endParaRPr>
                    </a:p>
                  </a:txBody>
                  <a:tcPr marL="5817" marR="5817" marT="5817" marB="0" anchor="ctr"/>
                </a:tc>
                <a:extLst>
                  <a:ext uri="{0D108BD9-81ED-4DB2-BD59-A6C34878D82A}">
                    <a16:rowId xmlns:a16="http://schemas.microsoft.com/office/drawing/2014/main" val="1514636612"/>
                  </a:ext>
                </a:extLst>
              </a:tr>
              <a:tr h="336576">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Подпрограмма VI «Развитие туризма в Московской области»</a:t>
                      </a:r>
                      <a:endParaRPr lang="ru-RU" sz="1050" b="1"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817" marR="5817" marT="5817"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5817" marR="5817" marT="5817" marB="0" anchor="ctr"/>
                </a:tc>
                <a:extLst>
                  <a:ext uri="{0D108BD9-81ED-4DB2-BD59-A6C34878D82A}">
                    <a16:rowId xmlns:a16="http://schemas.microsoft.com/office/drawing/2014/main" val="1041705100"/>
                  </a:ext>
                </a:extLst>
              </a:tr>
              <a:tr h="504864">
                <a:tc>
                  <a:txBody>
                    <a:bodyPr/>
                    <a:lstStyle/>
                    <a:p>
                      <a:pPr algn="ctr" fontAlgn="ctr"/>
                      <a:r>
                        <a:rPr lang="ru-RU" sz="1050" u="none" strike="noStrike">
                          <a:effectLst/>
                        </a:rPr>
                        <a:t>13.1.</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Увеличение туристского и экскурсионного потока в Московскую область</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Миллион человек</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0,00375</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0,00394</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0,00413</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0,00433</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0,00455</a:t>
                      </a:r>
                      <a:endParaRPr lang="ru-RU" sz="1050" b="0" i="0" u="none" strike="noStrike">
                        <a:solidFill>
                          <a:srgbClr val="000000"/>
                        </a:solidFill>
                        <a:effectLst/>
                        <a:latin typeface="Calibri" panose="020F0502020204030204" pitchFamily="34" charset="0"/>
                      </a:endParaRPr>
                    </a:p>
                  </a:txBody>
                  <a:tcPr marL="5817" marR="5817" marT="5817" marB="0" anchor="ctr"/>
                </a:tc>
                <a:tc>
                  <a:txBody>
                    <a:bodyPr/>
                    <a:lstStyle/>
                    <a:p>
                      <a:pPr algn="ctr" fontAlgn="ctr"/>
                      <a:r>
                        <a:rPr lang="ru-RU" sz="1050" u="none" strike="noStrike">
                          <a:effectLst/>
                        </a:rPr>
                        <a:t>0,00488</a:t>
                      </a:r>
                      <a:endParaRPr lang="ru-RU" sz="1050" b="0" i="0" u="none" strike="noStrike">
                        <a:solidFill>
                          <a:srgbClr val="000000"/>
                        </a:solidFill>
                        <a:effectLst/>
                        <a:latin typeface="Calibri" panose="020F0502020204030204" pitchFamily="34" charset="0"/>
                      </a:endParaRPr>
                    </a:p>
                  </a:txBody>
                  <a:tcPr marL="5817" marR="5817" marT="5817" marB="0" anchor="ctr"/>
                </a:tc>
                <a:extLst>
                  <a:ext uri="{0D108BD9-81ED-4DB2-BD59-A6C34878D82A}">
                    <a16:rowId xmlns:a16="http://schemas.microsoft.com/office/drawing/2014/main" val="2176547925"/>
                  </a:ext>
                </a:extLst>
              </a:tr>
              <a:tr h="504864">
                <a:tc>
                  <a:txBody>
                    <a:bodyPr/>
                    <a:lstStyle/>
                    <a:p>
                      <a:pPr algn="ctr" fontAlgn="ctr"/>
                      <a:r>
                        <a:rPr lang="ru-RU" sz="1050" u="none" strike="noStrike">
                          <a:effectLst/>
                        </a:rPr>
                        <a:t>13.2.</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Количество благоустроенных пешеходных туристских маршрутов и пешеходных зон, включая велосипедные дорожки </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Единица</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4</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4</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6</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6</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6</a:t>
                      </a:r>
                      <a:endParaRPr lang="ru-RU" sz="1050" b="0" i="0" u="none" strike="noStrike">
                        <a:solidFill>
                          <a:srgbClr val="000000"/>
                        </a:solidFill>
                        <a:effectLst/>
                        <a:latin typeface="Calibri" panose="020F0502020204030204" pitchFamily="34" charset="0"/>
                      </a:endParaRPr>
                    </a:p>
                  </a:txBody>
                  <a:tcPr marL="5817" marR="5817" marT="5817" marB="0" anchor="ctr"/>
                </a:tc>
                <a:tc>
                  <a:txBody>
                    <a:bodyPr/>
                    <a:lstStyle/>
                    <a:p>
                      <a:pPr algn="ctr" fontAlgn="ctr"/>
                      <a:r>
                        <a:rPr lang="ru-RU" sz="1050" u="none" strike="noStrike">
                          <a:effectLst/>
                        </a:rPr>
                        <a:t>6</a:t>
                      </a:r>
                      <a:endParaRPr lang="ru-RU" sz="1050" b="0" i="0" u="none" strike="noStrike">
                        <a:solidFill>
                          <a:srgbClr val="000000"/>
                        </a:solidFill>
                        <a:effectLst/>
                        <a:latin typeface="Calibri" panose="020F0502020204030204" pitchFamily="34" charset="0"/>
                      </a:endParaRPr>
                    </a:p>
                  </a:txBody>
                  <a:tcPr marL="5817" marR="5817" marT="5817" marB="0" anchor="ctr"/>
                </a:tc>
                <a:extLst>
                  <a:ext uri="{0D108BD9-81ED-4DB2-BD59-A6C34878D82A}">
                    <a16:rowId xmlns:a16="http://schemas.microsoft.com/office/drawing/2014/main" val="4182434518"/>
                  </a:ext>
                </a:extLst>
              </a:tr>
              <a:tr h="504864">
                <a:tc>
                  <a:txBody>
                    <a:bodyPr/>
                    <a:lstStyle/>
                    <a:p>
                      <a:pPr algn="ctr" fontAlgn="ctr"/>
                      <a:r>
                        <a:rPr lang="ru-RU" sz="1050" u="none" strike="noStrike">
                          <a:effectLst/>
                        </a:rPr>
                        <a:t>13.3.</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l" fontAlgn="ctr"/>
                      <a:r>
                        <a:rPr lang="ru-RU" sz="1050" u="none" strike="noStrike">
                          <a:effectLst/>
                        </a:rPr>
                        <a:t>Численность лиц, размещенных в коллективных средствах размещения</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Показатель муниципальной программы</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Тысяча человек</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6,15</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6,89</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7,71</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8,64</a:t>
                      </a:r>
                      <a:endParaRPr lang="ru-RU" sz="1050" b="0" i="0" u="none" strike="noStrike">
                        <a:solidFill>
                          <a:srgbClr val="000000"/>
                        </a:solidFill>
                        <a:effectLst/>
                        <a:latin typeface="Arial" panose="020B0604020202020204" pitchFamily="34" charset="0"/>
                      </a:endParaRPr>
                    </a:p>
                  </a:txBody>
                  <a:tcPr marL="5817" marR="5817" marT="5817" marB="0" anchor="ctr"/>
                </a:tc>
                <a:tc>
                  <a:txBody>
                    <a:bodyPr/>
                    <a:lstStyle/>
                    <a:p>
                      <a:pPr algn="ctr" fontAlgn="ctr"/>
                      <a:r>
                        <a:rPr lang="ru-RU" sz="1050" u="none" strike="noStrike">
                          <a:effectLst/>
                        </a:rPr>
                        <a:t>9,68</a:t>
                      </a:r>
                      <a:endParaRPr lang="ru-RU" sz="1050" b="0" i="0" u="none" strike="noStrike">
                        <a:solidFill>
                          <a:srgbClr val="000000"/>
                        </a:solidFill>
                        <a:effectLst/>
                        <a:latin typeface="Calibri" panose="020F0502020204030204" pitchFamily="34" charset="0"/>
                      </a:endParaRPr>
                    </a:p>
                  </a:txBody>
                  <a:tcPr marL="5817" marR="5817" marT="5817" marB="0" anchor="ctr"/>
                </a:tc>
                <a:tc>
                  <a:txBody>
                    <a:bodyPr/>
                    <a:lstStyle/>
                    <a:p>
                      <a:pPr algn="ctr" fontAlgn="ctr"/>
                      <a:r>
                        <a:rPr lang="ru-RU" sz="1050" u="none" strike="noStrike" dirty="0">
                          <a:effectLst/>
                        </a:rPr>
                        <a:t>10,84</a:t>
                      </a:r>
                      <a:endParaRPr lang="ru-RU" sz="1050" b="0" i="0" u="none" strike="noStrike" dirty="0">
                        <a:solidFill>
                          <a:srgbClr val="000000"/>
                        </a:solidFill>
                        <a:effectLst/>
                        <a:latin typeface="Calibri" panose="020F0502020204030204" pitchFamily="34" charset="0"/>
                      </a:endParaRPr>
                    </a:p>
                  </a:txBody>
                  <a:tcPr marL="5817" marR="5817" marT="5817" marB="0" anchor="ctr"/>
                </a:tc>
                <a:extLst>
                  <a:ext uri="{0D108BD9-81ED-4DB2-BD59-A6C34878D82A}">
                    <a16:rowId xmlns:a16="http://schemas.microsoft.com/office/drawing/2014/main" val="3027431553"/>
                  </a:ext>
                </a:extLst>
              </a:tr>
            </a:tbl>
          </a:graphicData>
        </a:graphic>
      </p:graphicFrame>
    </p:spTree>
    <p:extLst>
      <p:ext uri="{BB962C8B-B14F-4D97-AF65-F5344CB8AC3E}">
        <p14:creationId xmlns:p14="http://schemas.microsoft.com/office/powerpoint/2010/main" val="28802368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9FBA5EA-5AF6-4873-A1F9-8F20AEB78A89}"/>
              </a:ext>
            </a:extLst>
          </p:cNvPr>
          <p:cNvGraphicFramePr>
            <a:graphicFrameLocks noGrp="1"/>
          </p:cNvGraphicFramePr>
          <p:nvPr>
            <p:ph idx="1"/>
            <p:extLst>
              <p:ext uri="{D42A27DB-BD31-4B8C-83A1-F6EECF244321}">
                <p14:modId xmlns:p14="http://schemas.microsoft.com/office/powerpoint/2010/main" val="75285671"/>
              </p:ext>
            </p:extLst>
          </p:nvPr>
        </p:nvGraphicFramePr>
        <p:xfrm>
          <a:off x="380245" y="1013988"/>
          <a:ext cx="11425474" cy="5582945"/>
        </p:xfrm>
        <a:graphic>
          <a:graphicData uri="http://schemas.openxmlformats.org/drawingml/2006/table">
            <a:tbl>
              <a:tblPr>
                <a:tableStyleId>{5C22544A-7EE6-4342-B048-85BDC9FD1C3A}</a:tableStyleId>
              </a:tblPr>
              <a:tblGrid>
                <a:gridCol w="544589">
                  <a:extLst>
                    <a:ext uri="{9D8B030D-6E8A-4147-A177-3AD203B41FA5}">
                      <a16:colId xmlns:a16="http://schemas.microsoft.com/office/drawing/2014/main" val="2490072526"/>
                    </a:ext>
                  </a:extLst>
                </a:gridCol>
                <a:gridCol w="2951671">
                  <a:extLst>
                    <a:ext uri="{9D8B030D-6E8A-4147-A177-3AD203B41FA5}">
                      <a16:colId xmlns:a16="http://schemas.microsoft.com/office/drawing/2014/main" val="3113605677"/>
                    </a:ext>
                  </a:extLst>
                </a:gridCol>
                <a:gridCol w="1110961">
                  <a:extLst>
                    <a:ext uri="{9D8B030D-6E8A-4147-A177-3AD203B41FA5}">
                      <a16:colId xmlns:a16="http://schemas.microsoft.com/office/drawing/2014/main" val="2175263380"/>
                    </a:ext>
                  </a:extLst>
                </a:gridCol>
                <a:gridCol w="936693">
                  <a:extLst>
                    <a:ext uri="{9D8B030D-6E8A-4147-A177-3AD203B41FA5}">
                      <a16:colId xmlns:a16="http://schemas.microsoft.com/office/drawing/2014/main" val="1042818359"/>
                    </a:ext>
                  </a:extLst>
                </a:gridCol>
                <a:gridCol w="936693">
                  <a:extLst>
                    <a:ext uri="{9D8B030D-6E8A-4147-A177-3AD203B41FA5}">
                      <a16:colId xmlns:a16="http://schemas.microsoft.com/office/drawing/2014/main" val="4277444487"/>
                    </a:ext>
                  </a:extLst>
                </a:gridCol>
                <a:gridCol w="980259">
                  <a:extLst>
                    <a:ext uri="{9D8B030D-6E8A-4147-A177-3AD203B41FA5}">
                      <a16:colId xmlns:a16="http://schemas.microsoft.com/office/drawing/2014/main" val="414398931"/>
                    </a:ext>
                  </a:extLst>
                </a:gridCol>
                <a:gridCol w="1094659">
                  <a:extLst>
                    <a:ext uri="{9D8B030D-6E8A-4147-A177-3AD203B41FA5}">
                      <a16:colId xmlns:a16="http://schemas.microsoft.com/office/drawing/2014/main" val="2613613483"/>
                    </a:ext>
                  </a:extLst>
                </a:gridCol>
                <a:gridCol w="920320">
                  <a:extLst>
                    <a:ext uri="{9D8B030D-6E8A-4147-A177-3AD203B41FA5}">
                      <a16:colId xmlns:a16="http://schemas.microsoft.com/office/drawing/2014/main" val="3250291467"/>
                    </a:ext>
                  </a:extLst>
                </a:gridCol>
                <a:gridCol w="958477">
                  <a:extLst>
                    <a:ext uri="{9D8B030D-6E8A-4147-A177-3AD203B41FA5}">
                      <a16:colId xmlns:a16="http://schemas.microsoft.com/office/drawing/2014/main" val="121905274"/>
                    </a:ext>
                  </a:extLst>
                </a:gridCol>
                <a:gridCol w="991152">
                  <a:extLst>
                    <a:ext uri="{9D8B030D-6E8A-4147-A177-3AD203B41FA5}">
                      <a16:colId xmlns:a16="http://schemas.microsoft.com/office/drawing/2014/main" val="3734696693"/>
                    </a:ext>
                  </a:extLst>
                </a:gridCol>
              </a:tblGrid>
              <a:tr h="475437">
                <a:tc>
                  <a:txBody>
                    <a:bodyPr/>
                    <a:lstStyle/>
                    <a:p>
                      <a:pPr algn="ctr" fontAlgn="ctr"/>
                      <a:r>
                        <a:rPr lang="ru-RU" sz="1200" u="none" strike="noStrike">
                          <a:effectLst/>
                        </a:rPr>
                        <a:t>№ п/п</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Наименование муниципальной программы/подпрограммы/показателя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Тип показателя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Единица измерения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Достигнутое 2020 года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200" u="none" strike="noStrike" dirty="0">
                          <a:effectLst/>
                        </a:rPr>
                        <a:t>П</a:t>
                      </a:r>
                      <a:r>
                        <a:rPr lang="ru-RU" sz="1200" u="none" strike="noStrike" dirty="0">
                          <a:effectLst/>
                        </a:rPr>
                        <a:t>л</a:t>
                      </a:r>
                      <a:r>
                        <a:rPr lang="en-US" sz="1200" u="none" strike="noStrike" dirty="0">
                          <a:effectLst/>
                        </a:rPr>
                        <a:t>а</a:t>
                      </a:r>
                      <a:r>
                        <a:rPr lang="ru-RU" sz="1200" u="none" strike="noStrike" dirty="0">
                          <a:effectLst/>
                        </a:rPr>
                        <a:t>н 2021 год</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2022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2023 год</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Оценка 2024 год</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870436372"/>
                  </a:ext>
                </a:extLst>
              </a:tr>
              <a:tr h="713155">
                <a:tc>
                  <a:txBody>
                    <a:bodyPr/>
                    <a:lstStyle/>
                    <a:p>
                      <a:pPr algn="ctr" fontAlgn="ctr"/>
                      <a:r>
                        <a:rPr lang="ru-RU" sz="1200" u="none" strike="noStrike">
                          <a:effectLst/>
                        </a:rPr>
                        <a:t>14</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Муниципальная программа «Развитие и функционирование дорожно-транспортного комплекса»</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499557320"/>
                  </a:ext>
                </a:extLst>
              </a:tr>
              <a:tr h="475437">
                <a:tc>
                  <a:txBody>
                    <a:bodyPr/>
                    <a:lstStyle/>
                    <a:p>
                      <a:pPr algn="ctr" fontAlgn="ctr"/>
                      <a:r>
                        <a:rPr lang="ru-RU" sz="1200" u="none" strike="noStrike">
                          <a:effectLst/>
                        </a:rPr>
                        <a:t> </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Подпрограмма I «Пассажирский транспорт общего пользования»</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8423459"/>
                  </a:ext>
                </a:extLst>
              </a:tr>
              <a:tr h="475437">
                <a:tc>
                  <a:txBody>
                    <a:bodyPr/>
                    <a:lstStyle/>
                    <a:p>
                      <a:pPr algn="ctr" fontAlgn="ctr"/>
                      <a:r>
                        <a:rPr lang="ru-RU" sz="1200" u="none" strike="noStrike">
                          <a:effectLst/>
                        </a:rPr>
                        <a:t>14.1.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t"/>
                      <a:r>
                        <a:rPr lang="ru-RU" sz="1200" u="none" strike="noStrike">
                          <a:effectLst/>
                        </a:rPr>
                        <a:t>Соблюдение расписания на автобусных маршрутах</a:t>
                      </a:r>
                      <a:endParaRPr lang="ru-RU" sz="1200" b="0" i="0" u="none" strike="noStrike">
                        <a:solidFill>
                          <a:srgbClr val="000000"/>
                        </a:solidFill>
                        <a:effectLst/>
                        <a:latin typeface="Arial" panose="020B0604020202020204" pitchFamily="34" charset="0"/>
                      </a:endParaRPr>
                    </a:p>
                  </a:txBody>
                  <a:tcPr marL="6562" marR="6562" marT="6562" marB="0"/>
                </a:tc>
                <a:tc>
                  <a:txBody>
                    <a:bodyPr/>
                    <a:lstStyle/>
                    <a:p>
                      <a:pPr algn="ctr" fontAlgn="ctr"/>
                      <a:r>
                        <a:rPr lang="ru-RU" sz="1200" u="none" strike="noStrike">
                          <a:effectLst/>
                        </a:rPr>
                        <a:t>Отраслевой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Процент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85</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232610405"/>
                  </a:ext>
                </a:extLst>
              </a:tr>
              <a:tr h="248448">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Подпрограмма </a:t>
                      </a:r>
                      <a:r>
                        <a:rPr lang="en-US" sz="1200" u="none" strike="noStrike">
                          <a:effectLst/>
                        </a:rPr>
                        <a:t>II «</a:t>
                      </a:r>
                      <a:r>
                        <a:rPr lang="ru-RU" sz="1200" u="none" strike="noStrike">
                          <a:effectLst/>
                        </a:rPr>
                        <a:t>Дороги Подмосковья»</a:t>
                      </a:r>
                      <a:endParaRPr lang="ru-RU" sz="120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200" u="none" strike="noStrike">
                          <a:effectLst/>
                        </a:rPr>
                        <a:t> </a:t>
                      </a:r>
                      <a:endParaRPr lang="ru-RU" sz="120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41160634"/>
                  </a:ext>
                </a:extLst>
              </a:tr>
              <a:tr h="713155">
                <a:tc>
                  <a:txBody>
                    <a:bodyPr/>
                    <a:lstStyle/>
                    <a:p>
                      <a:pPr algn="ctr" fontAlgn="ctr"/>
                      <a:r>
                        <a:rPr lang="ru-RU" sz="1200" u="none" strike="noStrike">
                          <a:effectLst/>
                        </a:rPr>
                        <a:t>14.1.</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Ремонт (капитальный ремонт) сети автомобильных дорог общего пользования местного значения (оценивается на конец года), </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Километр; тысяча метров</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10,31/54,88</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8,28/57,93062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7,739/54,16562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369818143"/>
                  </a:ext>
                </a:extLst>
              </a:tr>
              <a:tr h="713155">
                <a:tc>
                  <a:txBody>
                    <a:bodyPr/>
                    <a:lstStyle/>
                    <a:p>
                      <a:pPr algn="ctr" fontAlgn="ctr"/>
                      <a:r>
                        <a:rPr lang="ru-RU" sz="1200" u="none" strike="noStrike">
                          <a:effectLst/>
                        </a:rPr>
                        <a:t>14.2.</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Протяженность автомобильных дорог на землях, предназначенных для обеспечения участками многодетных семей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Километр</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0,8</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527992701"/>
                  </a:ext>
                </a:extLst>
              </a:tr>
              <a:tr h="475437">
                <a:tc>
                  <a:txBody>
                    <a:bodyPr/>
                    <a:lstStyle/>
                    <a:p>
                      <a:pPr algn="ctr" fontAlgn="ctr"/>
                      <a:r>
                        <a:rPr lang="ru-RU" sz="1200" u="none" strike="noStrike">
                          <a:effectLst/>
                        </a:rPr>
                        <a:t>14.3.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Создание парковочного пространства на улично-дорожной сети (оценивается на конец года)</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Количество машиномет</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30</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a:t>
                      </a:r>
                      <a:endParaRPr lang="ru-RU" sz="120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786077589"/>
                  </a:ext>
                </a:extLst>
              </a:tr>
              <a:tr h="1188592">
                <a:tc>
                  <a:txBody>
                    <a:bodyPr/>
                    <a:lstStyle/>
                    <a:p>
                      <a:pPr algn="ctr" fontAlgn="ctr"/>
                      <a:r>
                        <a:rPr lang="ru-RU" sz="1200" u="none" strike="noStrike">
                          <a:effectLst/>
                        </a:rPr>
                        <a:t>14.4.</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200" u="none" strike="noStrike">
                          <a:effectLst/>
                        </a:rPr>
                        <a:t>ДТП. Снижение смертности от дорожно-транспортных происшествий: на дорогах федерального значения, на дорогах регионального значения, на дорогах муниципального значения, на частных дорогах</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Отраслевой</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человек на 100 тыс. населения</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1,95</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3,37</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a:effectLst/>
                        </a:rPr>
                        <a:t>3</a:t>
                      </a:r>
                      <a:endParaRPr lang="ru-RU" sz="12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200" u="none" strike="noStrike" dirty="0">
                          <a:effectLst/>
                        </a:rPr>
                        <a:t>3</a:t>
                      </a:r>
                      <a:endParaRPr lang="ru-RU" sz="1200" b="0" i="0" u="none" strike="noStrike" dirty="0">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2355423223"/>
                  </a:ext>
                </a:extLst>
              </a:tr>
            </a:tbl>
          </a:graphicData>
        </a:graphic>
      </p:graphicFrame>
    </p:spTree>
    <p:extLst>
      <p:ext uri="{BB962C8B-B14F-4D97-AF65-F5344CB8AC3E}">
        <p14:creationId xmlns:p14="http://schemas.microsoft.com/office/powerpoint/2010/main" val="33592189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6FFBB9D-2653-493F-B537-F829F97AD8FD}"/>
              </a:ext>
            </a:extLst>
          </p:cNvPr>
          <p:cNvGraphicFramePr>
            <a:graphicFrameLocks noGrp="1"/>
          </p:cNvGraphicFramePr>
          <p:nvPr>
            <p:ph idx="1"/>
            <p:extLst>
              <p:ext uri="{D42A27DB-BD31-4B8C-83A1-F6EECF244321}">
                <p14:modId xmlns:p14="http://schemas.microsoft.com/office/powerpoint/2010/main" val="3367566689"/>
              </p:ext>
            </p:extLst>
          </p:nvPr>
        </p:nvGraphicFramePr>
        <p:xfrm>
          <a:off x="297255" y="825079"/>
          <a:ext cx="11597489" cy="5966898"/>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3759378489"/>
                    </a:ext>
                  </a:extLst>
                </a:gridCol>
                <a:gridCol w="2996110">
                  <a:extLst>
                    <a:ext uri="{9D8B030D-6E8A-4147-A177-3AD203B41FA5}">
                      <a16:colId xmlns:a16="http://schemas.microsoft.com/office/drawing/2014/main" val="185855054"/>
                    </a:ext>
                  </a:extLst>
                </a:gridCol>
                <a:gridCol w="1127687">
                  <a:extLst>
                    <a:ext uri="{9D8B030D-6E8A-4147-A177-3AD203B41FA5}">
                      <a16:colId xmlns:a16="http://schemas.microsoft.com/office/drawing/2014/main" val="4017642865"/>
                    </a:ext>
                  </a:extLst>
                </a:gridCol>
                <a:gridCol w="950795">
                  <a:extLst>
                    <a:ext uri="{9D8B030D-6E8A-4147-A177-3AD203B41FA5}">
                      <a16:colId xmlns:a16="http://schemas.microsoft.com/office/drawing/2014/main" val="516227180"/>
                    </a:ext>
                  </a:extLst>
                </a:gridCol>
                <a:gridCol w="950795">
                  <a:extLst>
                    <a:ext uri="{9D8B030D-6E8A-4147-A177-3AD203B41FA5}">
                      <a16:colId xmlns:a16="http://schemas.microsoft.com/office/drawing/2014/main" val="3267391926"/>
                    </a:ext>
                  </a:extLst>
                </a:gridCol>
                <a:gridCol w="995017">
                  <a:extLst>
                    <a:ext uri="{9D8B030D-6E8A-4147-A177-3AD203B41FA5}">
                      <a16:colId xmlns:a16="http://schemas.microsoft.com/office/drawing/2014/main" val="1174304099"/>
                    </a:ext>
                  </a:extLst>
                </a:gridCol>
                <a:gridCol w="972907">
                  <a:extLst>
                    <a:ext uri="{9D8B030D-6E8A-4147-A177-3AD203B41FA5}">
                      <a16:colId xmlns:a16="http://schemas.microsoft.com/office/drawing/2014/main" val="3291682863"/>
                    </a:ext>
                  </a:extLst>
                </a:gridCol>
                <a:gridCol w="1072409">
                  <a:extLst>
                    <a:ext uri="{9D8B030D-6E8A-4147-A177-3AD203B41FA5}">
                      <a16:colId xmlns:a16="http://schemas.microsoft.com/office/drawing/2014/main" val="4238471381"/>
                    </a:ext>
                  </a:extLst>
                </a:gridCol>
                <a:gridCol w="972907">
                  <a:extLst>
                    <a:ext uri="{9D8B030D-6E8A-4147-A177-3AD203B41FA5}">
                      <a16:colId xmlns:a16="http://schemas.microsoft.com/office/drawing/2014/main" val="2016797145"/>
                    </a:ext>
                  </a:extLst>
                </a:gridCol>
                <a:gridCol w="1006074">
                  <a:extLst>
                    <a:ext uri="{9D8B030D-6E8A-4147-A177-3AD203B41FA5}">
                      <a16:colId xmlns:a16="http://schemas.microsoft.com/office/drawing/2014/main" val="218032588"/>
                    </a:ext>
                  </a:extLst>
                </a:gridCol>
              </a:tblGrid>
              <a:tr h="239781">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Достигнутое 2020 года</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en-US" sz="900" u="none" strike="noStrike" dirty="0">
                          <a:effectLst/>
                        </a:rPr>
                        <a:t>План</a:t>
                      </a:r>
                      <a:r>
                        <a:rPr lang="ru-RU" sz="900" u="none" strike="noStrike" dirty="0">
                          <a:effectLst/>
                        </a:rPr>
                        <a:t> 2021 год</a:t>
                      </a:r>
                      <a:endParaRPr lang="ru-RU" sz="900" b="0" i="0" u="none" strike="noStrike" dirty="0">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3915400895"/>
                  </a:ext>
                </a:extLst>
              </a:tr>
              <a:tr h="239781">
                <a:tc>
                  <a:txBody>
                    <a:bodyPr/>
                    <a:lstStyle/>
                    <a:p>
                      <a:pPr algn="ctr" fontAlgn="ctr"/>
                      <a:r>
                        <a:rPr lang="ru-RU" sz="900" u="none" strike="noStrike">
                          <a:effectLst/>
                        </a:rPr>
                        <a:t>15</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Муниципальная программа «Цифровое муниципальное образование»</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652939084"/>
                  </a:ext>
                </a:extLst>
              </a:tr>
              <a:tr h="759696">
                <a:tc>
                  <a:txBody>
                    <a:bodyPr/>
                    <a:lstStyle/>
                    <a:p>
                      <a:pPr algn="ctr" fontAlgn="ctr"/>
                      <a:r>
                        <a:rPr lang="ru-RU" sz="900" u="none" strike="noStrike">
                          <a:effectLst/>
                        </a:rPr>
                        <a:t> </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I «Снижение административных барьеров,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 а также услуг почтовой связи»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605719675"/>
                  </a:ext>
                </a:extLst>
              </a:tr>
              <a:tr h="379847">
                <a:tc>
                  <a:txBody>
                    <a:bodyPr/>
                    <a:lstStyle/>
                    <a:p>
                      <a:pPr algn="ctr" fontAlgn="ctr"/>
                      <a:r>
                        <a:rPr lang="ru-RU" sz="900" u="none" strike="noStrike">
                          <a:effectLst/>
                        </a:rPr>
                        <a:t>15.1.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Доля граждан, имеющих доступ к получению государственных и муниципальных услуг по принципу "одного окна" по месту пребывания, в том числе в МФЦ</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Указ Президента РФ</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51696298"/>
                  </a:ext>
                </a:extLst>
              </a:tr>
              <a:tr h="284886">
                <a:tc>
                  <a:txBody>
                    <a:bodyPr/>
                    <a:lstStyle/>
                    <a:p>
                      <a:pPr algn="ctr" fontAlgn="ctr"/>
                      <a:r>
                        <a:rPr lang="ru-RU" sz="900" u="none" strike="noStrike">
                          <a:effectLst/>
                        </a:rPr>
                        <a:t>15.2.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dirty="0">
                          <a:effectLst/>
                        </a:rPr>
                        <a:t>2021 Уровень удовлетворенности граждан качеством предоставления государственных и муниципальных услуг</a:t>
                      </a:r>
                      <a:endParaRPr lang="ru-RU" sz="900" b="0" i="0" u="none" strike="noStrike" dirty="0">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Указ Президента РФ</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97,6</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94,6</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97,6</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97,6</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97,6</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97,6</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606286331"/>
                  </a:ext>
                </a:extLst>
              </a:tr>
              <a:tr h="239781">
                <a:tc>
                  <a:txBody>
                    <a:bodyPr/>
                    <a:lstStyle/>
                    <a:p>
                      <a:pPr algn="ctr" fontAlgn="ctr"/>
                      <a:r>
                        <a:rPr lang="ru-RU" sz="900" u="none" strike="noStrike">
                          <a:effectLst/>
                        </a:rPr>
                        <a:t>15.3.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Выполнение требований комфортности и доступности МФЦ</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0921281"/>
                  </a:ext>
                </a:extLst>
              </a:tr>
              <a:tr h="239781">
                <a:tc>
                  <a:txBody>
                    <a:bodyPr/>
                    <a:lstStyle/>
                    <a:p>
                      <a:pPr algn="ctr" fontAlgn="ctr"/>
                      <a:r>
                        <a:rPr lang="ru-RU" sz="900" u="none" strike="noStrike">
                          <a:effectLst/>
                        </a:rPr>
                        <a:t>15.4.</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Доля заявителей МФЦ, ожидающих в очереди более 11 минут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0</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1821435100"/>
                  </a:ext>
                </a:extLst>
              </a:tr>
              <a:tr h="284886">
                <a:tc>
                  <a:txBody>
                    <a:bodyPr/>
                    <a:lstStyle/>
                    <a:p>
                      <a:pPr algn="ctr" fontAlgn="ctr"/>
                      <a:r>
                        <a:rPr lang="ru-RU" sz="900" u="none" strike="noStrike">
                          <a:effectLst/>
                        </a:rPr>
                        <a:t>15.5.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Среднее время ожидания в очереди для получения государственных (муниципальных) услуг</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Указ Президента РФ</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минута</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1,9</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568859083"/>
                  </a:ext>
                </a:extLst>
              </a:tr>
              <a:tr h="476344">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Подпрограмма II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900" b="1"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3436765715"/>
                  </a:ext>
                </a:extLst>
              </a:tr>
              <a:tr h="594625">
                <a:tc>
                  <a:txBody>
                    <a:bodyPr/>
                    <a:lstStyle/>
                    <a:p>
                      <a:pPr algn="ctr" fontAlgn="ctr"/>
                      <a:r>
                        <a:rPr lang="ru-RU" sz="900" u="none" strike="noStrike">
                          <a:effectLst/>
                        </a:rPr>
                        <a:t>15.1.</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Доля многоквартирных домов, имеющих возможность пользоваться услугами проводного и мобильного доступа в информационно-телекоммуникационную сеть Интернет на скорости не менее 1 Мбит/с, предоставляемыми не менее чем 2 операторами связи</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Обращение Губернатора Московской области</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77</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78</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87,2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87,4</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87,5</a:t>
                      </a:r>
                      <a:endParaRPr lang="ru-RU" sz="900" b="0" i="0" u="none" strike="noStrike">
                        <a:solidFill>
                          <a:srgbClr val="000000"/>
                        </a:solidFill>
                        <a:effectLst/>
                        <a:latin typeface="Calibri" panose="020F0502020204030204" pitchFamily="34" charset="0"/>
                      </a:endParaRPr>
                    </a:p>
                  </a:txBody>
                  <a:tcPr marL="3732" marR="3732" marT="3732" marB="0" anchor="ctr"/>
                </a:tc>
                <a:tc>
                  <a:txBody>
                    <a:bodyPr/>
                    <a:lstStyle/>
                    <a:p>
                      <a:pPr algn="ctr" fontAlgn="ctr"/>
                      <a:r>
                        <a:rPr lang="ru-RU" sz="900" u="none" strike="noStrike">
                          <a:effectLst/>
                        </a:rPr>
                        <a:t>87,7</a:t>
                      </a:r>
                      <a:endParaRPr lang="ru-RU" sz="900" b="0" i="0" u="none" strike="noStrike">
                        <a:solidFill>
                          <a:srgbClr val="000000"/>
                        </a:solidFill>
                        <a:effectLst/>
                        <a:latin typeface="Calibri" panose="020F0502020204030204" pitchFamily="34" charset="0"/>
                      </a:endParaRPr>
                    </a:p>
                  </a:txBody>
                  <a:tcPr marL="3732" marR="3732" marT="3732" marB="0" anchor="ctr"/>
                </a:tc>
                <a:extLst>
                  <a:ext uri="{0D108BD9-81ED-4DB2-BD59-A6C34878D82A}">
                    <a16:rowId xmlns:a16="http://schemas.microsoft.com/office/drawing/2014/main" val="865114715"/>
                  </a:ext>
                </a:extLst>
              </a:tr>
              <a:tr h="358062">
                <a:tc>
                  <a:txBody>
                    <a:bodyPr/>
                    <a:lstStyle/>
                    <a:p>
                      <a:pPr algn="ctr" fontAlgn="ctr"/>
                      <a:r>
                        <a:rPr lang="ru-RU" sz="900" u="none" strike="noStrike">
                          <a:effectLst/>
                        </a:rPr>
                        <a:t>15.2.</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Повторные обращения – Доля обращений, поступивших на портал «Добродел», по которым поступили повторные обращения</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Рейтинг-50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30</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2598829707"/>
                  </a:ext>
                </a:extLst>
              </a:tr>
              <a:tr h="284886">
                <a:tc>
                  <a:txBody>
                    <a:bodyPr/>
                    <a:lstStyle/>
                    <a:p>
                      <a:pPr algn="ctr" fontAlgn="ctr"/>
                      <a:r>
                        <a:rPr lang="ru-RU" sz="900" u="none" strike="noStrike">
                          <a:effectLst/>
                        </a:rPr>
                        <a:t>15.3.</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2020 Ответь вовремя – Доля жалоб, поступивших на портал «Добродел», по которым нарушен срок подготовки ответа</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Рейтинг-50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5</a:t>
                      </a:r>
                      <a:endParaRPr lang="ru-RU" sz="900" b="0" i="0" u="none" strike="noStrike">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642832152"/>
                  </a:ext>
                </a:extLst>
              </a:tr>
              <a:tr h="949618">
                <a:tc>
                  <a:txBody>
                    <a:bodyPr/>
                    <a:lstStyle/>
                    <a:p>
                      <a:pPr algn="ctr" fontAlgn="ctr"/>
                      <a:r>
                        <a:rPr lang="ru-RU" sz="900" u="none" strike="noStrike">
                          <a:effectLst/>
                        </a:rPr>
                        <a:t>15.4.</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l" fontAlgn="ctr"/>
                      <a:r>
                        <a:rPr lang="ru-RU" sz="900" u="none" strike="noStrike">
                          <a:effectLst/>
                        </a:rPr>
                        <a:t>2021 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95</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97</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732" marR="3732" marT="3732" marB="0" anchor="ctr"/>
                </a:tc>
                <a:tc>
                  <a:txBody>
                    <a:bodyPr/>
                    <a:lstStyle/>
                    <a:p>
                      <a:pPr algn="ctr" fontAlgn="ctr"/>
                      <a:r>
                        <a:rPr lang="ru-RU" sz="900" u="none" strike="noStrike" dirty="0">
                          <a:effectLst/>
                        </a:rPr>
                        <a:t>100</a:t>
                      </a:r>
                      <a:endParaRPr lang="ru-RU" sz="900" b="0" i="0" u="none" strike="noStrike" dirty="0">
                        <a:solidFill>
                          <a:srgbClr val="000000"/>
                        </a:solidFill>
                        <a:effectLst/>
                        <a:latin typeface="Arial" panose="020B0604020202020204" pitchFamily="34" charset="0"/>
                      </a:endParaRPr>
                    </a:p>
                  </a:txBody>
                  <a:tcPr marL="3732" marR="3732" marT="3732" marB="0" anchor="ctr"/>
                </a:tc>
                <a:extLst>
                  <a:ext uri="{0D108BD9-81ED-4DB2-BD59-A6C34878D82A}">
                    <a16:rowId xmlns:a16="http://schemas.microsoft.com/office/drawing/2014/main" val="1622446630"/>
                  </a:ext>
                </a:extLst>
              </a:tr>
            </a:tbl>
          </a:graphicData>
        </a:graphic>
      </p:graphicFrame>
    </p:spTree>
    <p:extLst>
      <p:ext uri="{BB962C8B-B14F-4D97-AF65-F5344CB8AC3E}">
        <p14:creationId xmlns:p14="http://schemas.microsoft.com/office/powerpoint/2010/main" val="2524406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D1A7500-CF2C-4641-9A65-CA211E3179F7}"/>
              </a:ext>
            </a:extLst>
          </p:cNvPr>
          <p:cNvGraphicFramePr>
            <a:graphicFrameLocks noGrp="1"/>
          </p:cNvGraphicFramePr>
          <p:nvPr>
            <p:ph idx="1"/>
            <p:extLst>
              <p:ext uri="{D42A27DB-BD31-4B8C-83A1-F6EECF244321}">
                <p14:modId xmlns:p14="http://schemas.microsoft.com/office/powerpoint/2010/main" val="1205924943"/>
              </p:ext>
            </p:extLst>
          </p:nvPr>
        </p:nvGraphicFramePr>
        <p:xfrm>
          <a:off x="217284" y="939587"/>
          <a:ext cx="11398311" cy="5552653"/>
        </p:xfrm>
        <a:graphic>
          <a:graphicData uri="http://schemas.openxmlformats.org/drawingml/2006/table">
            <a:tbl>
              <a:tblPr>
                <a:tableStyleId>{5C22544A-7EE6-4342-B048-85BDC9FD1C3A}</a:tableStyleId>
              </a:tblPr>
              <a:tblGrid>
                <a:gridCol w="543296">
                  <a:extLst>
                    <a:ext uri="{9D8B030D-6E8A-4147-A177-3AD203B41FA5}">
                      <a16:colId xmlns:a16="http://schemas.microsoft.com/office/drawing/2014/main" val="750075786"/>
                    </a:ext>
                  </a:extLst>
                </a:gridCol>
                <a:gridCol w="2944654">
                  <a:extLst>
                    <a:ext uri="{9D8B030D-6E8A-4147-A177-3AD203B41FA5}">
                      <a16:colId xmlns:a16="http://schemas.microsoft.com/office/drawing/2014/main" val="2385462480"/>
                    </a:ext>
                  </a:extLst>
                </a:gridCol>
                <a:gridCol w="1108319">
                  <a:extLst>
                    <a:ext uri="{9D8B030D-6E8A-4147-A177-3AD203B41FA5}">
                      <a16:colId xmlns:a16="http://schemas.microsoft.com/office/drawing/2014/main" val="1775870220"/>
                    </a:ext>
                  </a:extLst>
                </a:gridCol>
                <a:gridCol w="934466">
                  <a:extLst>
                    <a:ext uri="{9D8B030D-6E8A-4147-A177-3AD203B41FA5}">
                      <a16:colId xmlns:a16="http://schemas.microsoft.com/office/drawing/2014/main" val="985798470"/>
                    </a:ext>
                  </a:extLst>
                </a:gridCol>
                <a:gridCol w="934466">
                  <a:extLst>
                    <a:ext uri="{9D8B030D-6E8A-4147-A177-3AD203B41FA5}">
                      <a16:colId xmlns:a16="http://schemas.microsoft.com/office/drawing/2014/main" val="3811955014"/>
                    </a:ext>
                  </a:extLst>
                </a:gridCol>
                <a:gridCol w="977929">
                  <a:extLst>
                    <a:ext uri="{9D8B030D-6E8A-4147-A177-3AD203B41FA5}">
                      <a16:colId xmlns:a16="http://schemas.microsoft.com/office/drawing/2014/main" val="532566858"/>
                    </a:ext>
                  </a:extLst>
                </a:gridCol>
                <a:gridCol w="956197">
                  <a:extLst>
                    <a:ext uri="{9D8B030D-6E8A-4147-A177-3AD203B41FA5}">
                      <a16:colId xmlns:a16="http://schemas.microsoft.com/office/drawing/2014/main" val="2326679165"/>
                    </a:ext>
                  </a:extLst>
                </a:gridCol>
                <a:gridCol w="1053992">
                  <a:extLst>
                    <a:ext uri="{9D8B030D-6E8A-4147-A177-3AD203B41FA5}">
                      <a16:colId xmlns:a16="http://schemas.microsoft.com/office/drawing/2014/main" val="2194864256"/>
                    </a:ext>
                  </a:extLst>
                </a:gridCol>
                <a:gridCol w="956197">
                  <a:extLst>
                    <a:ext uri="{9D8B030D-6E8A-4147-A177-3AD203B41FA5}">
                      <a16:colId xmlns:a16="http://schemas.microsoft.com/office/drawing/2014/main" val="789753919"/>
                    </a:ext>
                  </a:extLst>
                </a:gridCol>
                <a:gridCol w="988795">
                  <a:extLst>
                    <a:ext uri="{9D8B030D-6E8A-4147-A177-3AD203B41FA5}">
                      <a16:colId xmlns:a16="http://schemas.microsoft.com/office/drawing/2014/main" val="1411291286"/>
                    </a:ext>
                  </a:extLst>
                </a:gridCol>
              </a:tblGrid>
              <a:tr h="311514">
                <a:tc>
                  <a:txBody>
                    <a:bodyPr/>
                    <a:lstStyle/>
                    <a:p>
                      <a:pPr algn="ctr" fontAlgn="ctr"/>
                      <a:r>
                        <a:rPr lang="ru-RU" sz="1000" u="none" strike="noStrike">
                          <a:effectLst/>
                        </a:rPr>
                        <a:t>№ п/п</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Тип показателя</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Базовое значение</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dirty="0">
                          <a:effectLst/>
                        </a:rPr>
                        <a:t>Достигнутое </a:t>
                      </a:r>
                    </a:p>
                    <a:p>
                      <a:pPr algn="ctr" fontAlgn="ctr"/>
                      <a:r>
                        <a:rPr lang="ru-RU" sz="1000" u="none" strike="noStrike" dirty="0">
                          <a:effectLst/>
                        </a:rPr>
                        <a:t>2020 года</a:t>
                      </a:r>
                      <a:endParaRPr lang="ru-RU" sz="1000" b="0" i="0" u="none" strike="noStrike" dirty="0">
                        <a:solidFill>
                          <a:srgbClr val="000000"/>
                        </a:solidFill>
                        <a:effectLst/>
                        <a:latin typeface="Arial" panose="020B0604020202020204" pitchFamily="34" charset="0"/>
                      </a:endParaRPr>
                    </a:p>
                  </a:txBody>
                  <a:tcPr marL="2347" marR="2347" marT="2347" marB="0" anchor="ctr"/>
                </a:tc>
                <a:tc>
                  <a:txBody>
                    <a:bodyPr/>
                    <a:lstStyle/>
                    <a:p>
                      <a:pPr algn="ctr" fontAlgn="ctr"/>
                      <a:r>
                        <a:rPr lang="en-US" sz="1000" u="none" strike="noStrike" dirty="0">
                          <a:effectLst/>
                        </a:rPr>
                        <a:t>П</a:t>
                      </a:r>
                      <a:r>
                        <a:rPr lang="ru-RU" sz="1000" u="none" strike="noStrike" dirty="0">
                          <a:effectLst/>
                        </a:rPr>
                        <a:t>л</a:t>
                      </a:r>
                      <a:r>
                        <a:rPr lang="en-US" sz="1000" u="none" strike="noStrike" dirty="0">
                          <a:effectLst/>
                        </a:rPr>
                        <a:t>а</a:t>
                      </a:r>
                      <a:r>
                        <a:rPr lang="ru-RU" sz="1000" u="none" strike="noStrike" dirty="0">
                          <a:effectLst/>
                        </a:rPr>
                        <a:t>н 2021 год</a:t>
                      </a:r>
                      <a:endParaRPr lang="ru-RU" sz="1000" b="0" i="0" u="none" strike="noStrike" dirty="0">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Оценка 2022 год</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Оценка 2023 год</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Оценка 2024 год</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369843954"/>
                  </a:ext>
                </a:extLst>
              </a:tr>
              <a:tr h="311514">
                <a:tc>
                  <a:txBody>
                    <a:bodyPr/>
                    <a:lstStyle/>
                    <a:p>
                      <a:pPr algn="ctr" fontAlgn="ctr"/>
                      <a:r>
                        <a:rPr lang="ru-RU" sz="1000" u="none" strike="noStrike">
                          <a:effectLst/>
                        </a:rPr>
                        <a:t>15</a:t>
                      </a:r>
                      <a:endParaRPr lang="ru-RU" sz="1000" b="1"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Муниципальная программа «Цифровое муниципальное образование»</a:t>
                      </a:r>
                      <a:endParaRPr lang="ru-RU" sz="1000" b="1"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2347" marR="2347" marT="2347" marB="0" anchor="ctr"/>
                </a:tc>
                <a:extLst>
                  <a:ext uri="{0D108BD9-81ED-4DB2-BD59-A6C34878D82A}">
                    <a16:rowId xmlns:a16="http://schemas.microsoft.com/office/drawing/2014/main" val="1989056695"/>
                  </a:ext>
                </a:extLst>
              </a:tr>
              <a:tr h="620386">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Подпрограмма II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1000" b="1"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2347" marR="2347" marT="2347"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2347" marR="2347" marT="2347" marB="0" anchor="ctr"/>
                </a:tc>
                <a:extLst>
                  <a:ext uri="{0D108BD9-81ED-4DB2-BD59-A6C34878D82A}">
                    <a16:rowId xmlns:a16="http://schemas.microsoft.com/office/drawing/2014/main" val="1661518429"/>
                  </a:ext>
                </a:extLst>
              </a:tr>
              <a:tr h="465949">
                <a:tc>
                  <a:txBody>
                    <a:bodyPr/>
                    <a:lstStyle/>
                    <a:p>
                      <a:pPr algn="ctr" fontAlgn="ctr"/>
                      <a:r>
                        <a:rPr lang="ru-RU" sz="1000" u="none" strike="noStrike">
                          <a:effectLst/>
                        </a:rPr>
                        <a:t>15.5.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Отложенные решения – Доля отложенных решений от числа ответов, предоставленных на портале «Добродел» (два и более раз)</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5</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1337289998"/>
                  </a:ext>
                </a:extLst>
              </a:tr>
              <a:tr h="620386">
                <a:tc>
                  <a:txBody>
                    <a:bodyPr/>
                    <a:lstStyle/>
                    <a:p>
                      <a:pPr algn="ctr" fontAlgn="ctr"/>
                      <a:r>
                        <a:rPr lang="ru-RU" sz="1000" u="none" strike="noStrike">
                          <a:effectLst/>
                        </a:rPr>
                        <a:t>15.6.</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Удобные услуги – Доля муниципальных (государственных) услуг, по которым заявления поданы в электронном виде через региональный портал государственных и муниципальных услуг</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dirty="0">
                          <a:effectLst/>
                        </a:rPr>
                        <a:t>Отраслевой</a:t>
                      </a:r>
                      <a:endParaRPr lang="ru-RU" sz="1000" b="0" i="0" u="none" strike="noStrike" dirty="0">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90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90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90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90</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3198201327"/>
                  </a:ext>
                </a:extLst>
              </a:tr>
              <a:tr h="1083693">
                <a:tc>
                  <a:txBody>
                    <a:bodyPr/>
                    <a:lstStyle/>
                    <a:p>
                      <a:pPr algn="ctr" fontAlgn="ctr"/>
                      <a:r>
                        <a:rPr lang="ru-RU" sz="1000" u="none" strike="noStrike">
                          <a:effectLst/>
                        </a:rPr>
                        <a:t>15.7.</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Доля муниципальных общеобразовательных организаций в муниципальном образовании Московской области, подключенных к сети Интернет на скорости: для общеобразовательных организаций, расположенных в городских населенных пунктах, – не менее 100 Мбит/с; для общеобразовательных организаций, расположенных в сельских населенных пунктах, – не менее 50 Мбит/с</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100</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1246439305"/>
                  </a:ext>
                </a:extLst>
              </a:tr>
              <a:tr h="535476">
                <a:tc>
                  <a:txBody>
                    <a:bodyPr/>
                    <a:lstStyle/>
                    <a:p>
                      <a:pPr algn="ctr" fontAlgn="ctr"/>
                      <a:r>
                        <a:rPr lang="ru-RU" sz="1000" u="none" strike="noStrike">
                          <a:effectLst/>
                        </a:rPr>
                        <a:t>15.8.</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Стоимостная доля закупаемого и (или) арендуемого ОМСУ муниципального образования Московской области отечественного программного обеспечения</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40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3868166023"/>
                  </a:ext>
                </a:extLst>
              </a:tr>
              <a:tr h="465949">
                <a:tc>
                  <a:txBody>
                    <a:bodyPr/>
                    <a:lstStyle/>
                    <a:p>
                      <a:pPr algn="ctr" fontAlgn="ctr"/>
                      <a:r>
                        <a:rPr lang="ru-RU" sz="1000" u="none" strike="noStrike">
                          <a:effectLst/>
                        </a:rPr>
                        <a:t>15.9.</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Качественные услуги – Доля муниципальных (государственных) услуг, по которым нарушены регламентные сроки</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Рейтинг-50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2,2</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2</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1391623120"/>
                  </a:ext>
                </a:extLst>
              </a:tr>
              <a:tr h="535476">
                <a:tc>
                  <a:txBody>
                    <a:bodyPr/>
                    <a:lstStyle/>
                    <a:p>
                      <a:pPr algn="ctr" fontAlgn="ctr"/>
                      <a:r>
                        <a:rPr lang="ru-RU" sz="1000" u="none" strike="noStrike">
                          <a:effectLst/>
                        </a:rPr>
                        <a:t>15.10.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2020 Доля используемых в деятельности ОМСУ муниципального образования Московской области информационно-аналитических сервисов ЕИАС ЖКХ МО</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90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a:t>
                      </a:r>
                      <a:endParaRPr lang="ru-RU" sz="1000" b="0" i="0" u="none" strike="noStrike">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1043351957"/>
                  </a:ext>
                </a:extLst>
              </a:tr>
              <a:tr h="311514">
                <a:tc>
                  <a:txBody>
                    <a:bodyPr/>
                    <a:lstStyle/>
                    <a:p>
                      <a:pPr algn="ctr" fontAlgn="ctr"/>
                      <a:r>
                        <a:rPr lang="ru-RU" sz="1000" u="none" strike="noStrike">
                          <a:effectLst/>
                        </a:rPr>
                        <a:t>15.11.</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l" fontAlgn="ctr"/>
                      <a:r>
                        <a:rPr lang="ru-RU" sz="1000" u="none" strike="noStrike">
                          <a:effectLst/>
                        </a:rPr>
                        <a:t>2021 Процент проникновения ЕСИА в муниципальном образовании Московской области</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Отраслевой</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Процент</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70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75</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a:effectLst/>
                        </a:rPr>
                        <a:t>80</a:t>
                      </a:r>
                      <a:endParaRPr lang="ru-RU" sz="1000" b="0" i="0" u="none" strike="noStrike">
                        <a:solidFill>
                          <a:srgbClr val="000000"/>
                        </a:solidFill>
                        <a:effectLst/>
                        <a:latin typeface="Arial" panose="020B0604020202020204" pitchFamily="34" charset="0"/>
                      </a:endParaRPr>
                    </a:p>
                  </a:txBody>
                  <a:tcPr marL="2347" marR="2347" marT="2347" marB="0" anchor="ctr"/>
                </a:tc>
                <a:tc>
                  <a:txBody>
                    <a:bodyPr/>
                    <a:lstStyle/>
                    <a:p>
                      <a:pPr algn="ctr" fontAlgn="ctr"/>
                      <a:r>
                        <a:rPr lang="ru-RU" sz="1000" u="none" strike="noStrike" dirty="0">
                          <a:effectLst/>
                        </a:rPr>
                        <a:t>80</a:t>
                      </a:r>
                      <a:endParaRPr lang="ru-RU" sz="1000" b="0" i="0" u="none" strike="noStrike" dirty="0">
                        <a:solidFill>
                          <a:srgbClr val="000000"/>
                        </a:solidFill>
                        <a:effectLst/>
                        <a:latin typeface="Arial" panose="020B0604020202020204" pitchFamily="34" charset="0"/>
                      </a:endParaRPr>
                    </a:p>
                  </a:txBody>
                  <a:tcPr marL="2347" marR="2347" marT="2347" marB="0" anchor="ctr"/>
                </a:tc>
                <a:extLst>
                  <a:ext uri="{0D108BD9-81ED-4DB2-BD59-A6C34878D82A}">
                    <a16:rowId xmlns:a16="http://schemas.microsoft.com/office/drawing/2014/main" val="1293413386"/>
                  </a:ext>
                </a:extLst>
              </a:tr>
            </a:tbl>
          </a:graphicData>
        </a:graphic>
      </p:graphicFrame>
    </p:spTree>
    <p:extLst>
      <p:ext uri="{BB962C8B-B14F-4D97-AF65-F5344CB8AC3E}">
        <p14:creationId xmlns:p14="http://schemas.microsoft.com/office/powerpoint/2010/main" val="38870815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D73C0FE-4234-4267-BEA7-9D08BDF9185A}"/>
              </a:ext>
            </a:extLst>
          </p:cNvPr>
          <p:cNvGraphicFramePr>
            <a:graphicFrameLocks noGrp="1"/>
          </p:cNvGraphicFramePr>
          <p:nvPr>
            <p:ph idx="1"/>
            <p:extLst>
              <p:ext uri="{D42A27DB-BD31-4B8C-83A1-F6EECF244321}">
                <p14:modId xmlns:p14="http://schemas.microsoft.com/office/powerpoint/2010/main" val="438899446"/>
              </p:ext>
            </p:extLst>
          </p:nvPr>
        </p:nvGraphicFramePr>
        <p:xfrm>
          <a:off x="224828" y="900661"/>
          <a:ext cx="11506953" cy="5786645"/>
        </p:xfrm>
        <a:graphic>
          <a:graphicData uri="http://schemas.openxmlformats.org/drawingml/2006/table">
            <a:tbl>
              <a:tblPr>
                <a:tableStyleId>{5C22544A-7EE6-4342-B048-85BDC9FD1C3A}</a:tableStyleId>
              </a:tblPr>
              <a:tblGrid>
                <a:gridCol w="548473">
                  <a:extLst>
                    <a:ext uri="{9D8B030D-6E8A-4147-A177-3AD203B41FA5}">
                      <a16:colId xmlns:a16="http://schemas.microsoft.com/office/drawing/2014/main" val="1399152192"/>
                    </a:ext>
                  </a:extLst>
                </a:gridCol>
                <a:gridCol w="3409400">
                  <a:extLst>
                    <a:ext uri="{9D8B030D-6E8A-4147-A177-3AD203B41FA5}">
                      <a16:colId xmlns:a16="http://schemas.microsoft.com/office/drawing/2014/main" val="438038098"/>
                    </a:ext>
                  </a:extLst>
                </a:gridCol>
                <a:gridCol w="682203">
                  <a:extLst>
                    <a:ext uri="{9D8B030D-6E8A-4147-A177-3AD203B41FA5}">
                      <a16:colId xmlns:a16="http://schemas.microsoft.com/office/drawing/2014/main" val="3019860057"/>
                    </a:ext>
                  </a:extLst>
                </a:gridCol>
                <a:gridCol w="943374">
                  <a:extLst>
                    <a:ext uri="{9D8B030D-6E8A-4147-A177-3AD203B41FA5}">
                      <a16:colId xmlns:a16="http://schemas.microsoft.com/office/drawing/2014/main" val="2906490435"/>
                    </a:ext>
                  </a:extLst>
                </a:gridCol>
                <a:gridCol w="943374">
                  <a:extLst>
                    <a:ext uri="{9D8B030D-6E8A-4147-A177-3AD203B41FA5}">
                      <a16:colId xmlns:a16="http://schemas.microsoft.com/office/drawing/2014/main" val="602339216"/>
                    </a:ext>
                  </a:extLst>
                </a:gridCol>
                <a:gridCol w="987250">
                  <a:extLst>
                    <a:ext uri="{9D8B030D-6E8A-4147-A177-3AD203B41FA5}">
                      <a16:colId xmlns:a16="http://schemas.microsoft.com/office/drawing/2014/main" val="1974297824"/>
                    </a:ext>
                  </a:extLst>
                </a:gridCol>
                <a:gridCol w="965311">
                  <a:extLst>
                    <a:ext uri="{9D8B030D-6E8A-4147-A177-3AD203B41FA5}">
                      <a16:colId xmlns:a16="http://schemas.microsoft.com/office/drawing/2014/main" val="4112659092"/>
                    </a:ext>
                  </a:extLst>
                </a:gridCol>
                <a:gridCol w="1064037">
                  <a:extLst>
                    <a:ext uri="{9D8B030D-6E8A-4147-A177-3AD203B41FA5}">
                      <a16:colId xmlns:a16="http://schemas.microsoft.com/office/drawing/2014/main" val="1364764230"/>
                    </a:ext>
                  </a:extLst>
                </a:gridCol>
                <a:gridCol w="965311">
                  <a:extLst>
                    <a:ext uri="{9D8B030D-6E8A-4147-A177-3AD203B41FA5}">
                      <a16:colId xmlns:a16="http://schemas.microsoft.com/office/drawing/2014/main" val="3590484154"/>
                    </a:ext>
                  </a:extLst>
                </a:gridCol>
                <a:gridCol w="998220">
                  <a:extLst>
                    <a:ext uri="{9D8B030D-6E8A-4147-A177-3AD203B41FA5}">
                      <a16:colId xmlns:a16="http://schemas.microsoft.com/office/drawing/2014/main" val="1990073500"/>
                    </a:ext>
                  </a:extLst>
                </a:gridCol>
              </a:tblGrid>
              <a:tr h="287681">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2656581694"/>
                  </a:ext>
                </a:extLst>
              </a:tr>
              <a:tr h="287681">
                <a:tc>
                  <a:txBody>
                    <a:bodyPr/>
                    <a:lstStyle/>
                    <a:p>
                      <a:pPr algn="ctr" fontAlgn="ctr"/>
                      <a:r>
                        <a:rPr lang="ru-RU" sz="900" u="none" strike="noStrike">
                          <a:effectLst/>
                        </a:rPr>
                        <a:t>15</a:t>
                      </a:r>
                      <a:endParaRPr lang="ru-RU" sz="900" b="1"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Муниципальная программа «Цифровое муниципальное образование»</a:t>
                      </a:r>
                      <a:endParaRPr lang="ru-RU" sz="900" b="1"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472126502"/>
                  </a:ext>
                </a:extLst>
              </a:tr>
              <a:tr h="459303">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Подпрограмма II «Развитие информационной и технологической инфраструктуры экосистемы цифровой экономики муниципального образования Московской области»</a:t>
                      </a:r>
                      <a:endParaRPr lang="ru-RU" sz="900" b="1"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3" marR="3663" marT="366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3663" marR="3663" marT="3663" marB="0" anchor="ctr"/>
                </a:tc>
                <a:extLst>
                  <a:ext uri="{0D108BD9-81ED-4DB2-BD59-A6C34878D82A}">
                    <a16:rowId xmlns:a16="http://schemas.microsoft.com/office/drawing/2014/main" val="3252817599"/>
                  </a:ext>
                </a:extLst>
              </a:tr>
              <a:tr h="1037108">
                <a:tc>
                  <a:txBody>
                    <a:bodyPr/>
                    <a:lstStyle/>
                    <a:p>
                      <a:pPr algn="ctr" fontAlgn="ctr"/>
                      <a:r>
                        <a:rPr lang="ru-RU" sz="900" u="none" strike="noStrike">
                          <a:effectLst/>
                        </a:rPr>
                        <a:t>15.12.</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 подведомственными ЦИОГВ и ГО Московской области организациями и учреждениями,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624800432"/>
                  </a:ext>
                </a:extLst>
              </a:tr>
              <a:tr h="855460">
                <a:tc>
                  <a:txBody>
                    <a:bodyPr/>
                    <a:lstStyle/>
                    <a:p>
                      <a:pPr algn="ctr" fontAlgn="ctr"/>
                      <a:r>
                        <a:rPr lang="ru-RU" sz="900" u="none" strike="noStrike">
                          <a:effectLst/>
                        </a:rPr>
                        <a:t>15.13.</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Доля муниципальных учреждений культуры, обеспеченных доступом в информационно-телекоммуникационную сеть Интернет на скорости: для учреждений культуры, расположенных в городских населенных пунктах, – не менее 50 Мбит/с; для учреждений культуры, расположенных в сельских населенных пунктах, – не менее 10 Мбит/с</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169300467"/>
                  </a:ext>
                </a:extLst>
              </a:tr>
              <a:tr h="520279">
                <a:tc>
                  <a:txBody>
                    <a:bodyPr/>
                    <a:lstStyle/>
                    <a:p>
                      <a:pPr algn="ctr" fontAlgn="ctr"/>
                      <a:r>
                        <a:rPr lang="ru-RU" sz="900" u="none" strike="noStrike">
                          <a:effectLst/>
                        </a:rPr>
                        <a:t>15.14.</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3534928445"/>
                  </a:ext>
                </a:extLst>
              </a:tr>
              <a:tr h="459303">
                <a:tc>
                  <a:txBody>
                    <a:bodyPr/>
                    <a:lstStyle/>
                    <a:p>
                      <a:pPr algn="ctr" fontAlgn="ctr"/>
                      <a:r>
                        <a:rPr lang="ru-RU" sz="900" u="none" strike="noStrike">
                          <a:effectLst/>
                        </a:rPr>
                        <a:t>15.15.</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Отраслевой</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Штука</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418961286"/>
                  </a:ext>
                </a:extLst>
              </a:tr>
              <a:tr h="713515">
                <a:tc>
                  <a:txBody>
                    <a:bodyPr/>
                    <a:lstStyle/>
                    <a:p>
                      <a:pPr algn="ctr" fontAlgn="ctr"/>
                      <a:r>
                        <a:rPr lang="ru-RU" sz="900" u="none" strike="noStrike">
                          <a:effectLst/>
                        </a:rPr>
                        <a:t>15.16.</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Образовательные организации оснащены (обновили) компьютерным, мультимедийным, презентационным оборудованием и программным обеспечением в рамках эксперимента по модернизации начального общего, основного общего и среднего общего образования</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37,5</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37,5</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477571191"/>
                  </a:ext>
                </a:extLst>
              </a:tr>
              <a:tr h="1166315">
                <a:tc>
                  <a:txBody>
                    <a:bodyPr/>
                    <a:lstStyle/>
                    <a:p>
                      <a:pPr algn="ctr" fontAlgn="ctr"/>
                      <a:r>
                        <a:rPr lang="ru-RU" sz="900" u="none" strike="noStrike">
                          <a:effectLst/>
                        </a:rPr>
                        <a:t>15.17.</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l" fontAlgn="ctr"/>
                      <a:r>
                        <a:rPr lang="ru-RU" sz="900" u="none" strike="noStrike">
                          <a:effectLst/>
                        </a:rPr>
                        <a:t>2021 Доля помещений аппаратных, приведенных в соответствие со стандартом «Цифровая школа» в части ИТ-инфраструктуры государственных и муниципальных общеобразовательных организаций, реализующих программы общего образования, для обеспечения в помещениях безопасного доступа к государственным, муниципальным и иным информационным системам, информационно-телекоммуникационной сети «Интернет» и обеспечения базовой безопасности образовательного процесса,</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Приоритетный целевой показатель</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Процент</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28,57</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3663" marR="3663" marT="3663" marB="0" anchor="ctr"/>
                </a:tc>
                <a:tc>
                  <a:txBody>
                    <a:bodyPr/>
                    <a:lstStyle/>
                    <a:p>
                      <a:pPr algn="ctr" fontAlgn="ctr"/>
                      <a:r>
                        <a:rPr lang="ru-RU" sz="900" u="none" strike="noStrike" dirty="0">
                          <a:effectLst/>
                        </a:rPr>
                        <a:t>100</a:t>
                      </a:r>
                      <a:endParaRPr lang="ru-RU" sz="900" b="0" i="0" u="none" strike="noStrike" dirty="0">
                        <a:solidFill>
                          <a:srgbClr val="000000"/>
                        </a:solidFill>
                        <a:effectLst/>
                        <a:latin typeface="Arial" panose="020B0604020202020204" pitchFamily="34" charset="0"/>
                      </a:endParaRPr>
                    </a:p>
                  </a:txBody>
                  <a:tcPr marL="3663" marR="3663" marT="3663" marB="0" anchor="ctr"/>
                </a:tc>
                <a:extLst>
                  <a:ext uri="{0D108BD9-81ED-4DB2-BD59-A6C34878D82A}">
                    <a16:rowId xmlns:a16="http://schemas.microsoft.com/office/drawing/2014/main" val="1959648274"/>
                  </a:ext>
                </a:extLst>
              </a:tr>
            </a:tbl>
          </a:graphicData>
        </a:graphic>
      </p:graphicFrame>
    </p:spTree>
    <p:extLst>
      <p:ext uri="{BB962C8B-B14F-4D97-AF65-F5344CB8AC3E}">
        <p14:creationId xmlns:p14="http://schemas.microsoft.com/office/powerpoint/2010/main" val="25956098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5E1D8C1-A818-4F84-8770-57822786FCFE}"/>
              </a:ext>
            </a:extLst>
          </p:cNvPr>
          <p:cNvGraphicFramePr>
            <a:graphicFrameLocks noGrp="1"/>
          </p:cNvGraphicFramePr>
          <p:nvPr>
            <p:ph idx="1"/>
            <p:extLst>
              <p:ext uri="{D42A27DB-BD31-4B8C-83A1-F6EECF244321}">
                <p14:modId xmlns:p14="http://schemas.microsoft.com/office/powerpoint/2010/main" val="3896083123"/>
              </p:ext>
            </p:extLst>
          </p:nvPr>
        </p:nvGraphicFramePr>
        <p:xfrm>
          <a:off x="244444" y="914400"/>
          <a:ext cx="11561275" cy="5676523"/>
        </p:xfrm>
        <a:graphic>
          <a:graphicData uri="http://schemas.openxmlformats.org/drawingml/2006/table">
            <a:tbl>
              <a:tblPr>
                <a:tableStyleId>{5C22544A-7EE6-4342-B048-85BDC9FD1C3A}</a:tableStyleId>
              </a:tblPr>
              <a:tblGrid>
                <a:gridCol w="551061">
                  <a:extLst>
                    <a:ext uri="{9D8B030D-6E8A-4147-A177-3AD203B41FA5}">
                      <a16:colId xmlns:a16="http://schemas.microsoft.com/office/drawing/2014/main" val="1400890665"/>
                    </a:ext>
                  </a:extLst>
                </a:gridCol>
                <a:gridCol w="2986754">
                  <a:extLst>
                    <a:ext uri="{9D8B030D-6E8A-4147-A177-3AD203B41FA5}">
                      <a16:colId xmlns:a16="http://schemas.microsoft.com/office/drawing/2014/main" val="4033007424"/>
                    </a:ext>
                  </a:extLst>
                </a:gridCol>
                <a:gridCol w="1124166">
                  <a:extLst>
                    <a:ext uri="{9D8B030D-6E8A-4147-A177-3AD203B41FA5}">
                      <a16:colId xmlns:a16="http://schemas.microsoft.com/office/drawing/2014/main" val="2116694053"/>
                    </a:ext>
                  </a:extLst>
                </a:gridCol>
                <a:gridCol w="947826">
                  <a:extLst>
                    <a:ext uri="{9D8B030D-6E8A-4147-A177-3AD203B41FA5}">
                      <a16:colId xmlns:a16="http://schemas.microsoft.com/office/drawing/2014/main" val="1317702321"/>
                    </a:ext>
                  </a:extLst>
                </a:gridCol>
                <a:gridCol w="947826">
                  <a:extLst>
                    <a:ext uri="{9D8B030D-6E8A-4147-A177-3AD203B41FA5}">
                      <a16:colId xmlns:a16="http://schemas.microsoft.com/office/drawing/2014/main" val="2093953300"/>
                    </a:ext>
                  </a:extLst>
                </a:gridCol>
                <a:gridCol w="991912">
                  <a:extLst>
                    <a:ext uri="{9D8B030D-6E8A-4147-A177-3AD203B41FA5}">
                      <a16:colId xmlns:a16="http://schemas.microsoft.com/office/drawing/2014/main" val="3711059055"/>
                    </a:ext>
                  </a:extLst>
                </a:gridCol>
                <a:gridCol w="969869">
                  <a:extLst>
                    <a:ext uri="{9D8B030D-6E8A-4147-A177-3AD203B41FA5}">
                      <a16:colId xmlns:a16="http://schemas.microsoft.com/office/drawing/2014/main" val="2510764101"/>
                    </a:ext>
                  </a:extLst>
                </a:gridCol>
                <a:gridCol w="1069060">
                  <a:extLst>
                    <a:ext uri="{9D8B030D-6E8A-4147-A177-3AD203B41FA5}">
                      <a16:colId xmlns:a16="http://schemas.microsoft.com/office/drawing/2014/main" val="3907170370"/>
                    </a:ext>
                  </a:extLst>
                </a:gridCol>
                <a:gridCol w="969869">
                  <a:extLst>
                    <a:ext uri="{9D8B030D-6E8A-4147-A177-3AD203B41FA5}">
                      <a16:colId xmlns:a16="http://schemas.microsoft.com/office/drawing/2014/main" val="4184338736"/>
                    </a:ext>
                  </a:extLst>
                </a:gridCol>
                <a:gridCol w="1002932">
                  <a:extLst>
                    <a:ext uri="{9D8B030D-6E8A-4147-A177-3AD203B41FA5}">
                      <a16:colId xmlns:a16="http://schemas.microsoft.com/office/drawing/2014/main" val="2360389506"/>
                    </a:ext>
                  </a:extLst>
                </a:gridCol>
              </a:tblGrid>
              <a:tr h="354783">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ан</a:t>
                      </a:r>
                      <a:r>
                        <a:rPr lang="ru-RU" sz="1050" u="none" strike="noStrike" dirty="0">
                          <a:effectLst/>
                        </a:rPr>
                        <a:t> 2021 год</a:t>
                      </a:r>
                      <a:endParaRPr lang="ru-RU" sz="1050" b="0" i="0" u="none" strike="noStrike" dirty="0">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993002010"/>
                  </a:ext>
                </a:extLst>
              </a:tr>
              <a:tr h="354783">
                <a:tc>
                  <a:txBody>
                    <a:bodyPr/>
                    <a:lstStyle/>
                    <a:p>
                      <a:pPr algn="ctr" fontAlgn="ctr"/>
                      <a:r>
                        <a:rPr lang="ru-RU" sz="1050" u="none" strike="noStrike">
                          <a:effectLst/>
                        </a:rPr>
                        <a:t>16</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Муниципальная программа «Архитектура и градостроительство»</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378854517"/>
                  </a:ext>
                </a:extLst>
              </a:tr>
              <a:tr h="354783">
                <a:tc>
                  <a:txBody>
                    <a:bodyPr/>
                    <a:lstStyle/>
                    <a:p>
                      <a:pPr algn="ctr" fontAlgn="ctr"/>
                      <a:r>
                        <a:rPr lang="ru-RU" sz="1050" u="none" strike="noStrike">
                          <a:effectLst/>
                        </a:rPr>
                        <a:t> </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Подпрограмма I «Разработка Генерального плана развития городского округа»</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3841645731"/>
                  </a:ext>
                </a:extLst>
              </a:tr>
              <a:tr h="532174">
                <a:tc>
                  <a:txBody>
                    <a:bodyPr/>
                    <a:lstStyle/>
                    <a:p>
                      <a:pPr algn="ctr" fontAlgn="ctr"/>
                      <a:r>
                        <a:rPr lang="ru-RU" sz="1050" u="none" strike="noStrike">
                          <a:effectLst/>
                        </a:rPr>
                        <a:t>16.1.</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Наличие утвержденного в актуальной версии генерального плана городского округа (внесение изменений в генеральный план городского округа)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83758048"/>
                  </a:ext>
                </a:extLst>
              </a:tr>
              <a:tr h="709565">
                <a:tc>
                  <a:txBody>
                    <a:bodyPr/>
                    <a:lstStyle/>
                    <a:p>
                      <a:pPr algn="ctr" fontAlgn="ctr"/>
                      <a:r>
                        <a:rPr lang="ru-RU" sz="1050" u="none" strike="noStrike">
                          <a:effectLst/>
                        </a:rPr>
                        <a:t>16.2.</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Наличие утвержденных в актуальной версии Правил землепользования и застройки городского округа (внесение изменений в Правила землепользования и застройки городского округа)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85180229"/>
                  </a:ext>
                </a:extLst>
              </a:tr>
              <a:tr h="886957">
                <a:tc>
                  <a:txBody>
                    <a:bodyPr/>
                    <a:lstStyle/>
                    <a:p>
                      <a:pPr algn="ctr" fontAlgn="ctr"/>
                      <a:r>
                        <a:rPr lang="ru-RU" sz="1050" u="none" strike="noStrike" dirty="0">
                          <a:effectLst/>
                        </a:rPr>
                        <a:t>16.3.</a:t>
                      </a:r>
                      <a:endParaRPr lang="ru-RU" sz="1050" b="0" i="0" u="none" strike="noStrike" dirty="0">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Наличие утвержденных нормативов градостроительного проектирования городского округа (внесение изменений в нормативы градостроительного проектирования городского округа)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нет</a:t>
                      </a:r>
                      <a:endParaRPr lang="ru-RU" sz="1050" b="0" i="0" u="none" strike="noStrike">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55853901"/>
                  </a:ext>
                </a:extLst>
              </a:tr>
              <a:tr h="532174">
                <a:tc>
                  <a:txBody>
                    <a:bodyPr/>
                    <a:lstStyle/>
                    <a:p>
                      <a:pPr algn="ctr" fontAlgn="ctr"/>
                      <a:r>
                        <a:rPr lang="ru-RU" sz="1050" u="none" strike="noStrike">
                          <a:effectLst/>
                        </a:rPr>
                        <a:t> </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Подпрограмма II «Реализация политики пространственного развития городского округа»</a:t>
                      </a:r>
                      <a:endParaRPr lang="ru-RU" sz="1050" b="1"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181" marR="6181" marT="6181" marB="0" anchor="ctr"/>
                </a:tc>
                <a:extLst>
                  <a:ext uri="{0D108BD9-81ED-4DB2-BD59-A6C34878D82A}">
                    <a16:rowId xmlns:a16="http://schemas.microsoft.com/office/drawing/2014/main" val="1388106202"/>
                  </a:ext>
                </a:extLst>
              </a:tr>
              <a:tr h="709565">
                <a:tc>
                  <a:txBody>
                    <a:bodyPr/>
                    <a:lstStyle/>
                    <a:p>
                      <a:pPr algn="ctr" fontAlgn="ctr"/>
                      <a:r>
                        <a:rPr lang="ru-RU" sz="1050" u="none" strike="noStrike">
                          <a:effectLst/>
                        </a:rPr>
                        <a:t>16.1.</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Количество ликвидированных самовольных, недостроенных и аварийных объектов на территории муниципального образования Московской области</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Рейтинг-45</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единица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6</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4</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2121920616"/>
                  </a:ext>
                </a:extLst>
              </a:tr>
              <a:tr h="1241739">
                <a:tc>
                  <a:txBody>
                    <a:bodyPr/>
                    <a:lstStyle/>
                    <a:p>
                      <a:pPr algn="ctr" fontAlgn="ctr"/>
                      <a:r>
                        <a:rPr lang="ru-RU" sz="1050" u="none" strike="noStrike">
                          <a:effectLst/>
                        </a:rPr>
                        <a:t>16.2.</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l" fontAlgn="ctr"/>
                      <a:r>
                        <a:rPr lang="ru-RU" sz="1050" u="none" strike="noStrike">
                          <a:effectLst/>
                        </a:rPr>
                        <a:t>Осуществление переданных государственных полномочий в соответствии с Законом Московской области № 107/2014-ОЗ «О наделении органов местного самоуправления муниципальных образований Московской области отдельными государственными полномочиями Московской области»</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Показатель муниципальной программы </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Да/нет</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a:effectLst/>
                        </a:rPr>
                        <a:t>да</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да</a:t>
                      </a:r>
                      <a:endParaRPr lang="ru-RU" sz="1050" b="0" i="0" u="none" strike="noStrike" dirty="0">
                        <a:solidFill>
                          <a:srgbClr val="000000"/>
                        </a:solidFill>
                        <a:effectLst/>
                        <a:latin typeface="Arial" panose="020B0604020202020204" pitchFamily="34" charset="0"/>
                      </a:endParaRPr>
                    </a:p>
                  </a:txBody>
                  <a:tcPr marL="6181" marR="6181" marT="6181" marB="0" anchor="ctr"/>
                </a:tc>
                <a:extLst>
                  <a:ext uri="{0D108BD9-81ED-4DB2-BD59-A6C34878D82A}">
                    <a16:rowId xmlns:a16="http://schemas.microsoft.com/office/drawing/2014/main" val="754612516"/>
                  </a:ext>
                </a:extLst>
              </a:tr>
            </a:tbl>
          </a:graphicData>
        </a:graphic>
      </p:graphicFrame>
    </p:spTree>
    <p:extLst>
      <p:ext uri="{BB962C8B-B14F-4D97-AF65-F5344CB8AC3E}">
        <p14:creationId xmlns:p14="http://schemas.microsoft.com/office/powerpoint/2010/main" val="33842627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C35A425-6093-41F6-830B-1E5BF683242F}"/>
              </a:ext>
            </a:extLst>
          </p:cNvPr>
          <p:cNvGraphicFramePr>
            <a:graphicFrameLocks noGrp="1"/>
          </p:cNvGraphicFramePr>
          <p:nvPr>
            <p:ph idx="1"/>
            <p:extLst>
              <p:ext uri="{D42A27DB-BD31-4B8C-83A1-F6EECF244321}">
                <p14:modId xmlns:p14="http://schemas.microsoft.com/office/powerpoint/2010/main" val="2273232900"/>
              </p:ext>
            </p:extLst>
          </p:nvPr>
        </p:nvGraphicFramePr>
        <p:xfrm>
          <a:off x="215777" y="789848"/>
          <a:ext cx="11671421" cy="5933625"/>
        </p:xfrm>
        <a:graphic>
          <a:graphicData uri="http://schemas.openxmlformats.org/drawingml/2006/table">
            <a:tbl>
              <a:tblPr>
                <a:tableStyleId>{5C22544A-7EE6-4342-B048-85BDC9FD1C3A}</a:tableStyleId>
              </a:tblPr>
              <a:tblGrid>
                <a:gridCol w="556312">
                  <a:extLst>
                    <a:ext uri="{9D8B030D-6E8A-4147-A177-3AD203B41FA5}">
                      <a16:colId xmlns:a16="http://schemas.microsoft.com/office/drawing/2014/main" val="2748966237"/>
                    </a:ext>
                  </a:extLst>
                </a:gridCol>
                <a:gridCol w="3015212">
                  <a:extLst>
                    <a:ext uri="{9D8B030D-6E8A-4147-A177-3AD203B41FA5}">
                      <a16:colId xmlns:a16="http://schemas.microsoft.com/office/drawing/2014/main" val="854318794"/>
                    </a:ext>
                  </a:extLst>
                </a:gridCol>
                <a:gridCol w="1134874">
                  <a:extLst>
                    <a:ext uri="{9D8B030D-6E8A-4147-A177-3AD203B41FA5}">
                      <a16:colId xmlns:a16="http://schemas.microsoft.com/office/drawing/2014/main" val="1149189207"/>
                    </a:ext>
                  </a:extLst>
                </a:gridCol>
                <a:gridCol w="956854">
                  <a:extLst>
                    <a:ext uri="{9D8B030D-6E8A-4147-A177-3AD203B41FA5}">
                      <a16:colId xmlns:a16="http://schemas.microsoft.com/office/drawing/2014/main" val="1062985661"/>
                    </a:ext>
                  </a:extLst>
                </a:gridCol>
                <a:gridCol w="956854">
                  <a:extLst>
                    <a:ext uri="{9D8B030D-6E8A-4147-A177-3AD203B41FA5}">
                      <a16:colId xmlns:a16="http://schemas.microsoft.com/office/drawing/2014/main" val="4235478121"/>
                    </a:ext>
                  </a:extLst>
                </a:gridCol>
                <a:gridCol w="1001361">
                  <a:extLst>
                    <a:ext uri="{9D8B030D-6E8A-4147-A177-3AD203B41FA5}">
                      <a16:colId xmlns:a16="http://schemas.microsoft.com/office/drawing/2014/main" val="1749270584"/>
                    </a:ext>
                  </a:extLst>
                </a:gridCol>
                <a:gridCol w="979110">
                  <a:extLst>
                    <a:ext uri="{9D8B030D-6E8A-4147-A177-3AD203B41FA5}">
                      <a16:colId xmlns:a16="http://schemas.microsoft.com/office/drawing/2014/main" val="1421392084"/>
                    </a:ext>
                  </a:extLst>
                </a:gridCol>
                <a:gridCol w="1079246">
                  <a:extLst>
                    <a:ext uri="{9D8B030D-6E8A-4147-A177-3AD203B41FA5}">
                      <a16:colId xmlns:a16="http://schemas.microsoft.com/office/drawing/2014/main" val="4111842505"/>
                    </a:ext>
                  </a:extLst>
                </a:gridCol>
                <a:gridCol w="979110">
                  <a:extLst>
                    <a:ext uri="{9D8B030D-6E8A-4147-A177-3AD203B41FA5}">
                      <a16:colId xmlns:a16="http://schemas.microsoft.com/office/drawing/2014/main" val="4022011109"/>
                    </a:ext>
                  </a:extLst>
                </a:gridCol>
                <a:gridCol w="1012488">
                  <a:extLst>
                    <a:ext uri="{9D8B030D-6E8A-4147-A177-3AD203B41FA5}">
                      <a16:colId xmlns:a16="http://schemas.microsoft.com/office/drawing/2014/main" val="2946907438"/>
                    </a:ext>
                  </a:extLst>
                </a:gridCol>
              </a:tblGrid>
              <a:tr h="255463">
                <a:tc>
                  <a:txBody>
                    <a:bodyPr/>
                    <a:lstStyle/>
                    <a:p>
                      <a:pPr algn="ctr" fontAlgn="ctr"/>
                      <a:r>
                        <a:rPr lang="ru-RU" sz="900" u="none" strike="noStrike">
                          <a:effectLst/>
                        </a:rPr>
                        <a:t>№ п/п</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Наименование муниципальной программы/подпрограммы/показателя</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Тип показателя</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Единица измерения</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Базовое значение</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dirty="0">
                          <a:effectLst/>
                        </a:rPr>
                        <a:t>Достигнутое </a:t>
                      </a:r>
                    </a:p>
                    <a:p>
                      <a:pPr algn="ctr" fontAlgn="ctr"/>
                      <a:r>
                        <a:rPr lang="ru-RU" sz="900" u="none" strike="noStrike" dirty="0">
                          <a:effectLst/>
                        </a:rPr>
                        <a:t>2020 года</a:t>
                      </a:r>
                      <a:endParaRPr lang="ru-RU" sz="900" b="0" i="0" u="none" strike="noStrike" dirty="0">
                        <a:solidFill>
                          <a:srgbClr val="000000"/>
                        </a:solidFill>
                        <a:effectLst/>
                        <a:latin typeface="Arial" panose="020B0604020202020204" pitchFamily="34" charset="0"/>
                      </a:endParaRPr>
                    </a:p>
                  </a:txBody>
                  <a:tcPr marL="2383" marR="2383" marT="2383" marB="0" anchor="ctr"/>
                </a:tc>
                <a:tc>
                  <a:txBody>
                    <a:bodyPr/>
                    <a:lstStyle/>
                    <a:p>
                      <a:pPr algn="ctr" fontAlgn="ctr"/>
                      <a:r>
                        <a:rPr lang="en-US" sz="900" u="none" strike="noStrike" dirty="0">
                          <a:effectLst/>
                        </a:rPr>
                        <a:t>П</a:t>
                      </a:r>
                      <a:r>
                        <a:rPr lang="ru-RU" sz="900" u="none" strike="noStrike" dirty="0">
                          <a:effectLst/>
                        </a:rPr>
                        <a:t>л</a:t>
                      </a:r>
                      <a:r>
                        <a:rPr lang="en-US" sz="900" u="none" strike="noStrike" dirty="0">
                          <a:effectLst/>
                        </a:rPr>
                        <a:t>а</a:t>
                      </a:r>
                      <a:r>
                        <a:rPr lang="ru-RU" sz="900" u="none" strike="noStrike" dirty="0">
                          <a:effectLst/>
                        </a:rPr>
                        <a:t>н 2021 год</a:t>
                      </a:r>
                      <a:endParaRPr lang="ru-RU" sz="900" b="0" i="0" u="none" strike="noStrike" dirty="0">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Оценка 2022 год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Оценка 2023 год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Оценка 2024 год</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1366562189"/>
                  </a:ext>
                </a:extLst>
              </a:tr>
              <a:tr h="255463">
                <a:tc>
                  <a:txBody>
                    <a:bodyPr/>
                    <a:lstStyle/>
                    <a:p>
                      <a:pPr algn="ctr" fontAlgn="ctr"/>
                      <a:r>
                        <a:rPr lang="ru-RU" sz="900" u="none" strike="noStrike">
                          <a:effectLst/>
                        </a:rPr>
                        <a:t>17</a:t>
                      </a:r>
                      <a:endParaRPr lang="ru-RU" sz="900" b="1"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Муниципальная программа «Формирование современной комфортной городской среды»</a:t>
                      </a:r>
                      <a:endParaRPr lang="ru-RU" sz="900" b="1"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4015293311"/>
                  </a:ext>
                </a:extLst>
              </a:tr>
              <a:tr h="128831">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Подпрограмма I «Комфортная городская среда»</a:t>
                      </a:r>
                      <a:endParaRPr lang="ru-RU" sz="900" b="1"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3579879141"/>
                  </a:ext>
                </a:extLst>
              </a:tr>
              <a:tr h="382094">
                <a:tc>
                  <a:txBody>
                    <a:bodyPr/>
                    <a:lstStyle/>
                    <a:p>
                      <a:pPr algn="ctr" fontAlgn="ctr"/>
                      <a:r>
                        <a:rPr lang="ru-RU" sz="900" u="none" strike="noStrike">
                          <a:effectLst/>
                        </a:rPr>
                        <a:t>17.1.</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Доля выполненных работ без нарушений сроков</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2552929573"/>
                  </a:ext>
                </a:extLst>
              </a:tr>
              <a:tr h="408758">
                <a:tc>
                  <a:txBody>
                    <a:bodyPr/>
                    <a:lstStyle/>
                    <a:p>
                      <a:pPr algn="ctr" fontAlgn="ctr"/>
                      <a:r>
                        <a:rPr lang="ru-RU" sz="900" u="none" strike="noStrike">
                          <a:effectLst/>
                        </a:rPr>
                        <a:t>17.2.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реализованных мероприятий по благоустройству общественных территорий, в том числе: пешеходные зоны, набережные, скверы, зоны отдыха, площади, стелы, парки</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3</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a:t>
                      </a:r>
                      <a:endParaRPr lang="ru-RU" sz="900" b="0" i="0" u="none" strike="noStrike">
                        <a:solidFill>
                          <a:srgbClr val="2E2E2E"/>
                        </a:solidFill>
                        <a:effectLst/>
                        <a:latin typeface="PT Sans"/>
                      </a:endParaRPr>
                    </a:p>
                  </a:txBody>
                  <a:tcPr marL="2383" marR="2383" marT="2383" marB="0" anchor="ctr"/>
                </a:tc>
                <a:tc>
                  <a:txBody>
                    <a:bodyPr/>
                    <a:lstStyle/>
                    <a:p>
                      <a:pPr algn="ctr" fontAlgn="ctr"/>
                      <a:r>
                        <a:rPr lang="ru-RU" sz="900" u="none" strike="noStrike">
                          <a:effectLst/>
                        </a:rPr>
                        <a:t>1</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1698706994"/>
                  </a:ext>
                </a:extLst>
              </a:tr>
              <a:tr h="382094">
                <a:tc>
                  <a:txBody>
                    <a:bodyPr/>
                    <a:lstStyle/>
                    <a:p>
                      <a:pPr algn="ctr" fontAlgn="ctr"/>
                      <a:r>
                        <a:rPr lang="ru-RU" sz="900" u="none" strike="noStrike">
                          <a:effectLst/>
                        </a:rPr>
                        <a:t>17.3.</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разработанных концепций благоустройства общественных территорий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2526147898"/>
                  </a:ext>
                </a:extLst>
              </a:tr>
              <a:tr h="382094">
                <a:tc>
                  <a:txBody>
                    <a:bodyPr/>
                    <a:lstStyle/>
                    <a:p>
                      <a:pPr algn="ctr" fontAlgn="ctr"/>
                      <a:r>
                        <a:rPr lang="ru-RU" sz="900" u="none" strike="noStrike">
                          <a:effectLst/>
                        </a:rPr>
                        <a:t>17.4.</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разработанных проектов благоустройства общественных территорий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358913601"/>
                  </a:ext>
                </a:extLst>
              </a:tr>
              <a:tr h="382094">
                <a:tc>
                  <a:txBody>
                    <a:bodyPr/>
                    <a:lstStyle/>
                    <a:p>
                      <a:pPr algn="ctr" fontAlgn="ctr"/>
                      <a:r>
                        <a:rPr lang="ru-RU" sz="900" u="none" strike="noStrike">
                          <a:effectLst/>
                        </a:rPr>
                        <a:t>17.5.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установленных детских игровых площадок в парках культуры и отдыха</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2E2E2E"/>
                        </a:solidFill>
                        <a:effectLst/>
                        <a:latin typeface="PT Sans"/>
                      </a:endParaRPr>
                    </a:p>
                  </a:txBody>
                  <a:tcPr marL="2383" marR="2383" marT="2383" marB="0" anchor="ctr"/>
                </a:tc>
                <a:tc>
                  <a:txBody>
                    <a:bodyPr/>
                    <a:lstStyle/>
                    <a:p>
                      <a:pPr algn="ctr" fontAlgn="ctr"/>
                      <a:r>
                        <a:rPr lang="ru-RU" sz="900" u="none" strike="noStrike">
                          <a:effectLst/>
                        </a:rPr>
                        <a:t> </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13686373"/>
                  </a:ext>
                </a:extLst>
              </a:tr>
              <a:tr h="635357">
                <a:tc>
                  <a:txBody>
                    <a:bodyPr/>
                    <a:lstStyle/>
                    <a:p>
                      <a:pPr algn="ctr" fontAlgn="ctr"/>
                      <a:r>
                        <a:rPr lang="ru-RU" sz="900" u="none" strike="noStrike">
                          <a:effectLst/>
                        </a:rPr>
                        <a:t>17.6.</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территории которых реализуются проекты по созданию комфортной городской среды</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25</a:t>
                      </a:r>
                      <a:endParaRPr lang="ru-RU" sz="900" b="0" i="0" u="none" strike="noStrike">
                        <a:solidFill>
                          <a:srgbClr val="2E2E2E"/>
                        </a:solidFill>
                        <a:effectLst/>
                        <a:latin typeface="PT Sans"/>
                      </a:endParaRPr>
                    </a:p>
                  </a:txBody>
                  <a:tcPr marL="2383" marR="2383" marT="2383" marB="0" anchor="ctr"/>
                </a:tc>
                <a:tc>
                  <a:txBody>
                    <a:bodyPr/>
                    <a:lstStyle/>
                    <a:p>
                      <a:pPr algn="ctr" fontAlgn="ctr"/>
                      <a:r>
                        <a:rPr lang="ru-RU" sz="900" u="none" strike="noStrike">
                          <a:effectLst/>
                        </a:rPr>
                        <a:t>30</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797685337"/>
                  </a:ext>
                </a:extLst>
              </a:tr>
              <a:tr h="382094">
                <a:tc>
                  <a:txBody>
                    <a:bodyPr/>
                    <a:lstStyle/>
                    <a:p>
                      <a:pPr algn="ctr" fontAlgn="ctr"/>
                      <a:r>
                        <a:rPr lang="ru-RU" sz="900" u="none" strike="noStrike">
                          <a:effectLst/>
                        </a:rPr>
                        <a:t>17.7.</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установленных детских игровых площадок </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14</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0</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2605781924"/>
                  </a:ext>
                </a:extLst>
              </a:tr>
              <a:tr h="382094">
                <a:tc>
                  <a:txBody>
                    <a:bodyPr/>
                    <a:lstStyle/>
                    <a:p>
                      <a:pPr algn="ctr" fontAlgn="ctr"/>
                      <a:r>
                        <a:rPr lang="ru-RU" sz="900" u="none" strike="noStrike">
                          <a:effectLst/>
                        </a:rPr>
                        <a:t>17.8.</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установленных детских спортивных площадок</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670640978"/>
                  </a:ext>
                </a:extLst>
              </a:tr>
              <a:tr h="382094">
                <a:tc>
                  <a:txBody>
                    <a:bodyPr/>
                    <a:lstStyle/>
                    <a:p>
                      <a:pPr algn="ctr" fontAlgn="ctr"/>
                      <a:r>
                        <a:rPr lang="ru-RU" sz="900" u="none" strike="noStrike">
                          <a:effectLst/>
                        </a:rPr>
                        <a:t>17.9.</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Количество благоустроенных дворовых территорий</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ед.</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14</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14</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28</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28</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28</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2856104677"/>
                  </a:ext>
                </a:extLst>
              </a:tr>
              <a:tr h="382094">
                <a:tc>
                  <a:txBody>
                    <a:bodyPr/>
                    <a:lstStyle/>
                    <a:p>
                      <a:pPr algn="ctr" fontAlgn="ctr"/>
                      <a:r>
                        <a:rPr lang="ru-RU" sz="900" u="none" strike="noStrike">
                          <a:effectLst/>
                        </a:rPr>
                        <a:t>17.10.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Соответствие нормативу обеспеченности парками культуры и отдыха</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100</a:t>
                      </a:r>
                      <a:endParaRPr lang="ru-RU" sz="900" b="0" i="0" u="none" strike="noStrike">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3300105932"/>
                  </a:ext>
                </a:extLst>
              </a:tr>
              <a:tr h="382094">
                <a:tc>
                  <a:txBody>
                    <a:bodyPr/>
                    <a:lstStyle/>
                    <a:p>
                      <a:pPr algn="ctr" fontAlgn="ctr"/>
                      <a:r>
                        <a:rPr lang="ru-RU" sz="900" u="none" strike="noStrike">
                          <a:effectLst/>
                        </a:rPr>
                        <a:t>17.11.</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Увеличение числа посетителей парков культуры и отдыха</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Отраслевой приоритетный показатель</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107,5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105</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110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110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112,5</a:t>
                      </a:r>
                      <a:endParaRPr lang="ru-RU" sz="900" b="0" i="0" u="none" strike="noStrike">
                        <a:solidFill>
                          <a:srgbClr val="2E2E2E"/>
                        </a:solidFill>
                        <a:effectLst/>
                        <a:latin typeface="PT Sans"/>
                      </a:endParaRPr>
                    </a:p>
                  </a:txBody>
                  <a:tcPr marL="2383" marR="2383" marT="2383" marB="0" anchor="ctr"/>
                </a:tc>
                <a:tc>
                  <a:txBody>
                    <a:bodyPr/>
                    <a:lstStyle/>
                    <a:p>
                      <a:pPr algn="ctr" fontAlgn="ctr"/>
                      <a:r>
                        <a:rPr lang="ru-RU" sz="900" u="none" strike="noStrike">
                          <a:effectLst/>
                        </a:rPr>
                        <a:t>115</a:t>
                      </a:r>
                      <a:endParaRPr lang="ru-RU" sz="900" b="0" i="0" u="none" strike="noStrike">
                        <a:solidFill>
                          <a:srgbClr val="000000"/>
                        </a:solidFill>
                        <a:effectLst/>
                        <a:latin typeface="Calibri" panose="020F0502020204030204" pitchFamily="34" charset="0"/>
                      </a:endParaRPr>
                    </a:p>
                  </a:txBody>
                  <a:tcPr marL="2383" marR="2383" marT="2383" marB="0" anchor="ctr"/>
                </a:tc>
                <a:extLst>
                  <a:ext uri="{0D108BD9-81ED-4DB2-BD59-A6C34878D82A}">
                    <a16:rowId xmlns:a16="http://schemas.microsoft.com/office/drawing/2014/main" val="2925874947"/>
                  </a:ext>
                </a:extLst>
              </a:tr>
              <a:tr h="382094">
                <a:tc>
                  <a:txBody>
                    <a:bodyPr/>
                    <a:lstStyle/>
                    <a:p>
                      <a:pPr algn="ctr" fontAlgn="ctr"/>
                      <a:r>
                        <a:rPr lang="ru-RU" sz="900" u="none" strike="noStrike">
                          <a:effectLst/>
                        </a:rPr>
                        <a:t>17.12.</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l" fontAlgn="ctr"/>
                      <a:r>
                        <a:rPr lang="ru-RU" sz="900" u="none" strike="noStrike">
                          <a:effectLst/>
                        </a:rPr>
                        <a:t>Соответствие внешнего вида ограждений региональным требованиям</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Показатель муниципальной программы</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балл</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10</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a:effectLst/>
                        </a:rPr>
                        <a:t>-</a:t>
                      </a:r>
                      <a:endParaRPr lang="ru-RU" sz="900" b="0" i="0" u="none" strike="noStrike">
                        <a:solidFill>
                          <a:srgbClr val="000000"/>
                        </a:solidFill>
                        <a:effectLst/>
                        <a:latin typeface="Arial" panose="020B0604020202020204" pitchFamily="34" charset="0"/>
                      </a:endParaRPr>
                    </a:p>
                  </a:txBody>
                  <a:tcPr marL="2383" marR="2383" marT="2383" marB="0" anchor="ctr"/>
                </a:tc>
                <a:tc>
                  <a:txBody>
                    <a:bodyPr/>
                    <a:lstStyle/>
                    <a:p>
                      <a:pPr algn="ctr" fontAlgn="ctr"/>
                      <a:r>
                        <a:rPr lang="ru-RU" sz="900" u="none" strike="noStrike" dirty="0">
                          <a:effectLst/>
                        </a:rPr>
                        <a:t>-</a:t>
                      </a:r>
                      <a:endParaRPr lang="ru-RU" sz="900" b="0" i="0" u="none" strike="noStrike" dirty="0">
                        <a:solidFill>
                          <a:srgbClr val="000000"/>
                        </a:solidFill>
                        <a:effectLst/>
                        <a:latin typeface="Arial" panose="020B0604020202020204" pitchFamily="34" charset="0"/>
                      </a:endParaRPr>
                    </a:p>
                  </a:txBody>
                  <a:tcPr marL="2383" marR="2383" marT="2383" marB="0" anchor="ctr"/>
                </a:tc>
                <a:extLst>
                  <a:ext uri="{0D108BD9-81ED-4DB2-BD59-A6C34878D82A}">
                    <a16:rowId xmlns:a16="http://schemas.microsoft.com/office/drawing/2014/main" val="1763913885"/>
                  </a:ext>
                </a:extLst>
              </a:tr>
            </a:tbl>
          </a:graphicData>
        </a:graphic>
      </p:graphicFrame>
    </p:spTree>
    <p:extLst>
      <p:ext uri="{BB962C8B-B14F-4D97-AF65-F5344CB8AC3E}">
        <p14:creationId xmlns:p14="http://schemas.microsoft.com/office/powerpoint/2010/main" val="4294804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BFDF32E-C0DB-4E97-8579-255528AD337C}"/>
              </a:ext>
            </a:extLst>
          </p:cNvPr>
          <p:cNvSpPr txBox="1">
            <a:spLocks/>
          </p:cNvSpPr>
          <p:nvPr/>
        </p:nvSpPr>
        <p:spPr>
          <a:xfrm>
            <a:off x="250824" y="767289"/>
            <a:ext cx="11698241" cy="898550"/>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fontScale="925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lnSpc>
                <a:spcPct val="120000"/>
              </a:lnSpc>
              <a:spcBef>
                <a:spcPts val="0"/>
              </a:spcBef>
              <a:spcAft>
                <a:spcPts val="0"/>
              </a:spcAft>
              <a:buNone/>
            </a:pPr>
            <a:r>
              <a:rPr lang="ru-RU" b="1" dirty="0">
                <a:latin typeface="Century Gothic" panose="020B0502020202020204" pitchFamily="34" charset="0"/>
              </a:rPr>
              <a:t>Бюджет на 2022 год и плановый период 2023 и 2024 годов утвержден решением Совета депутатов городского округа Долгопрудный Московской области от «17» декабря 2021 года № 101</a:t>
            </a:r>
          </a:p>
        </p:txBody>
      </p:sp>
      <p:sp>
        <p:nvSpPr>
          <p:cNvPr id="4" name="Заголовок 1">
            <a:extLst>
              <a:ext uri="{FF2B5EF4-FFF2-40B4-BE49-F238E27FC236}">
                <a16:creationId xmlns:a16="http://schemas.microsoft.com/office/drawing/2014/main" id="{244DC4D9-D3C8-4F75-BA18-0149785A45C9}"/>
              </a:ext>
            </a:extLst>
          </p:cNvPr>
          <p:cNvSpPr txBox="1">
            <a:spLocks/>
          </p:cNvSpPr>
          <p:nvPr/>
        </p:nvSpPr>
        <p:spPr>
          <a:xfrm>
            <a:off x="873760" y="160760"/>
            <a:ext cx="11075306" cy="461665"/>
          </a:xfrm>
          <a:prstGeom prst="rect">
            <a:avLst/>
          </a:prstGeom>
          <a:noFill/>
          <a:effectLst>
            <a:softEdge rad="12700"/>
          </a:effectLst>
          <a:scene3d>
            <a:camera prst="orthographicFront"/>
            <a:lightRig rig="threePt" dir="t"/>
          </a:scene3d>
          <a:sp3d prstMaterial="plastic">
            <a:bevelT/>
            <a:bevelB/>
          </a:sp3d>
        </p:spPr>
        <p:txBody>
          <a:bodyPr wrap="square">
            <a:spAutoFit/>
          </a:bodyPr>
          <a:lstStyle>
            <a:defPPr>
              <a:defRPr lang="en-US"/>
            </a:defPPr>
            <a:lvl1pPr algn="ctr">
              <a:defRPr sz="2400">
                <a:effectLst>
                  <a:outerShdw blurRad="38100" dist="38100" dir="2700000" algn="tl">
                    <a:srgbClr val="000000">
                      <a:alpha val="43137"/>
                    </a:srgbClr>
                  </a:outerShdw>
                </a:effectLst>
                <a:latin typeface="+mj-lt"/>
                <a:cs typeface="Arial" panose="020B0604020202020204" pitchFamily="34" charset="0"/>
              </a:defRPr>
            </a:lvl1pPr>
          </a:lstStyle>
          <a:p>
            <a:r>
              <a:rPr lang="ru-RU" dirty="0">
                <a:effectLst/>
                <a:latin typeface="Century Gothic" panose="020B0502020202020204" pitchFamily="34" charset="0"/>
              </a:rPr>
              <a:t>Основные характеристики бюджета городского округа Долгопрудный</a:t>
            </a:r>
          </a:p>
        </p:txBody>
      </p:sp>
      <p:graphicFrame>
        <p:nvGraphicFramePr>
          <p:cNvPr id="5" name="Объект 11">
            <a:extLst>
              <a:ext uri="{FF2B5EF4-FFF2-40B4-BE49-F238E27FC236}">
                <a16:creationId xmlns:a16="http://schemas.microsoft.com/office/drawing/2014/main" id="{D40406BB-36E1-4F07-8368-58E61D7448B9}"/>
              </a:ext>
            </a:extLst>
          </p:cNvPr>
          <p:cNvGraphicFramePr>
            <a:graphicFrameLocks/>
          </p:cNvGraphicFramePr>
          <p:nvPr>
            <p:extLst>
              <p:ext uri="{D42A27DB-BD31-4B8C-83A1-F6EECF244321}">
                <p14:modId xmlns:p14="http://schemas.microsoft.com/office/powerpoint/2010/main" val="3025864593"/>
              </p:ext>
            </p:extLst>
          </p:nvPr>
        </p:nvGraphicFramePr>
        <p:xfrm>
          <a:off x="250824" y="2359412"/>
          <a:ext cx="11706132" cy="2917304"/>
        </p:xfrm>
        <a:graphic>
          <a:graphicData uri="http://schemas.openxmlformats.org/drawingml/2006/table">
            <a:tbl>
              <a:tblPr firstRow="1" bandRow="1">
                <a:tableStyleId>{21E4AEA4-8DFA-4A89-87EB-49C32662AFE0}</a:tableStyleId>
              </a:tblPr>
              <a:tblGrid>
                <a:gridCol w="2063387">
                  <a:extLst>
                    <a:ext uri="{9D8B030D-6E8A-4147-A177-3AD203B41FA5}">
                      <a16:colId xmlns:a16="http://schemas.microsoft.com/office/drawing/2014/main" val="3431088041"/>
                    </a:ext>
                  </a:extLst>
                </a:gridCol>
                <a:gridCol w="1117599">
                  <a:extLst>
                    <a:ext uri="{9D8B030D-6E8A-4147-A177-3AD203B41FA5}">
                      <a16:colId xmlns:a16="http://schemas.microsoft.com/office/drawing/2014/main" val="2950022372"/>
                    </a:ext>
                  </a:extLst>
                </a:gridCol>
                <a:gridCol w="1137920">
                  <a:extLst>
                    <a:ext uri="{9D8B030D-6E8A-4147-A177-3AD203B41FA5}">
                      <a16:colId xmlns:a16="http://schemas.microsoft.com/office/drawing/2014/main" val="1973147019"/>
                    </a:ext>
                  </a:extLst>
                </a:gridCol>
                <a:gridCol w="1066800">
                  <a:extLst>
                    <a:ext uri="{9D8B030D-6E8A-4147-A177-3AD203B41FA5}">
                      <a16:colId xmlns:a16="http://schemas.microsoft.com/office/drawing/2014/main" val="2066423679"/>
                    </a:ext>
                  </a:extLst>
                </a:gridCol>
                <a:gridCol w="1066800">
                  <a:extLst>
                    <a:ext uri="{9D8B030D-6E8A-4147-A177-3AD203B41FA5}">
                      <a16:colId xmlns:a16="http://schemas.microsoft.com/office/drawing/2014/main" val="594510457"/>
                    </a:ext>
                  </a:extLst>
                </a:gridCol>
                <a:gridCol w="1076962">
                  <a:extLst>
                    <a:ext uri="{9D8B030D-6E8A-4147-A177-3AD203B41FA5}">
                      <a16:colId xmlns:a16="http://schemas.microsoft.com/office/drawing/2014/main" val="2544822589"/>
                    </a:ext>
                  </a:extLst>
                </a:gridCol>
                <a:gridCol w="1046480">
                  <a:extLst>
                    <a:ext uri="{9D8B030D-6E8A-4147-A177-3AD203B41FA5}">
                      <a16:colId xmlns:a16="http://schemas.microsoft.com/office/drawing/2014/main" val="1883531635"/>
                    </a:ext>
                  </a:extLst>
                </a:gridCol>
                <a:gridCol w="1005840">
                  <a:extLst>
                    <a:ext uri="{9D8B030D-6E8A-4147-A177-3AD203B41FA5}">
                      <a16:colId xmlns:a16="http://schemas.microsoft.com/office/drawing/2014/main" val="2520791032"/>
                    </a:ext>
                  </a:extLst>
                </a:gridCol>
                <a:gridCol w="1158240">
                  <a:extLst>
                    <a:ext uri="{9D8B030D-6E8A-4147-A177-3AD203B41FA5}">
                      <a16:colId xmlns:a16="http://schemas.microsoft.com/office/drawing/2014/main" val="228933895"/>
                    </a:ext>
                  </a:extLst>
                </a:gridCol>
                <a:gridCol w="966104">
                  <a:extLst>
                    <a:ext uri="{9D8B030D-6E8A-4147-A177-3AD203B41FA5}">
                      <a16:colId xmlns:a16="http://schemas.microsoft.com/office/drawing/2014/main" val="2537692044"/>
                    </a:ext>
                  </a:extLst>
                </a:gridCol>
              </a:tblGrid>
              <a:tr h="896109">
                <a:tc rowSpan="2">
                  <a:txBody>
                    <a:bodyPr/>
                    <a:lstStyle/>
                    <a:p>
                      <a:pPr algn="ctr" rtl="0" fontAlgn="ctr"/>
                      <a:r>
                        <a:rPr lang="ru-RU" sz="1400" u="none" strike="noStrike" dirty="0">
                          <a:effectLst>
                            <a:outerShdw blurRad="38100" dist="38100" dir="2700000" algn="tl">
                              <a:srgbClr val="000000">
                                <a:alpha val="43137"/>
                              </a:srgbClr>
                            </a:outerShdw>
                          </a:effectLst>
                        </a:rPr>
                        <a:t>Параметры бюджета</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a:effectLst>
                            <a:outerShdw blurRad="38100" dist="38100" dir="2700000" algn="tl">
                              <a:srgbClr val="000000">
                                <a:alpha val="43137"/>
                              </a:srgbClr>
                            </a:outerShdw>
                          </a:effectLst>
                        </a:rPr>
                        <a:t>2019 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a:effectLst>
                            <a:outerShdw blurRad="38100" dist="38100" dir="2700000" algn="tl">
                              <a:srgbClr val="000000">
                                <a:alpha val="43137"/>
                              </a:srgbClr>
                            </a:outerShdw>
                          </a:effectLst>
                        </a:rPr>
                        <a:t>2020 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Уточненный план</a:t>
                      </a:r>
                    </a:p>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2021 г.</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Ожидаемое исполнение</a:t>
                      </a:r>
                    </a:p>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2021 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Отклонения от плана в 2021 г.</a:t>
                      </a:r>
                    </a:p>
                  </a:txBody>
                  <a:tcPr marL="8313" marR="8313" marT="8313" marB="0" anchor="ctr">
                    <a:solidFill>
                      <a:schemeClr val="accent1">
                        <a:lumMod val="60000"/>
                        <a:lumOff val="40000"/>
                      </a:schemeClr>
                    </a:solidFill>
                  </a:tcPr>
                </a:tc>
                <a:tc hMerge="1">
                  <a:txBody>
                    <a:bodyPr/>
                    <a:lstStyle/>
                    <a:p>
                      <a:pPr algn="ctr" rtl="0" fontAlgn="ctr"/>
                      <a:endParaRPr lang="ru-RU" sz="1400" b="1" i="0" u="none" strike="noStrike" dirty="0">
                        <a:solidFill>
                          <a:srgbClr val="FF0000"/>
                        </a:solidFill>
                        <a:effectLst/>
                        <a:latin typeface="Calibri" panose="020F0502020204030204" pitchFamily="34" charset="0"/>
                      </a:endParaRPr>
                    </a:p>
                  </a:txBody>
                  <a:tcPr marL="8313" marR="8313" marT="831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gridSpan="3">
                  <a:txBody>
                    <a:bodyPr/>
                    <a:lstStyle/>
                    <a:p>
                      <a:pPr algn="ctr" rtl="0" fontAlgn="ctr"/>
                      <a:r>
                        <a:rPr lang="ru-RU" sz="1400" u="none" strike="noStrike" dirty="0">
                          <a:effectLst>
                            <a:outerShdw blurRad="38100" dist="38100" dir="2700000" algn="tl">
                              <a:srgbClr val="000000">
                                <a:alpha val="43137"/>
                              </a:srgbClr>
                            </a:outerShdw>
                          </a:effectLst>
                        </a:rPr>
                        <a:t>План</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extLst>
                  <a:ext uri="{0D108BD9-81ED-4DB2-BD59-A6C34878D82A}">
                    <a16:rowId xmlns:a16="http://schemas.microsoft.com/office/drawing/2014/main" val="3029156917"/>
                  </a:ext>
                </a:extLst>
              </a:tr>
              <a:tr h="230511">
                <a:tc v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абсолютные значения</a:t>
                      </a: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в %</a:t>
                      </a:r>
                    </a:p>
                  </a:txBody>
                  <a:tcPr marL="8313" marR="8313" marT="8313" marB="0" anchor="ctr"/>
                </a:tc>
                <a:tc>
                  <a:txBody>
                    <a:bodyPr/>
                    <a:lstStyle/>
                    <a:p>
                      <a:pPr marL="0" algn="ctr" defTabSz="914400" rtl="0" eaLnBrk="1" fontAlgn="ctr" latinLnBrk="0" hangingPunct="1"/>
                      <a:r>
                        <a:rPr lang="ru-RU" sz="1400" u="none" strike="noStrike" kern="1200" dirty="0">
                          <a:effectLst/>
                        </a:rPr>
                        <a:t>2022 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effectLst/>
                        </a:rPr>
                        <a:t>2023 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effectLst/>
                        </a:rPr>
                        <a:t>2024 г.</a:t>
                      </a:r>
                      <a:endParaRPr lang="ru-RU" sz="1400" b="1" u="none" strike="noStrike" kern="1200" dirty="0">
                        <a:solidFill>
                          <a:schemeClr val="lt1"/>
                        </a:solidFill>
                        <a:effectLst/>
                        <a:latin typeface="+mn-lt"/>
                        <a:ea typeface="+mn-ea"/>
                        <a:cs typeface="+mn-cs"/>
                      </a:endParaRPr>
                    </a:p>
                  </a:txBody>
                  <a:tcPr marL="8313" marR="8313" marT="8313" marB="0" anchor="ctr"/>
                </a:tc>
                <a:extLst>
                  <a:ext uri="{0D108BD9-81ED-4DB2-BD59-A6C34878D82A}">
                    <a16:rowId xmlns:a16="http://schemas.microsoft.com/office/drawing/2014/main" val="2062652111"/>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доходов</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 5 197 588,8</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4 690 326,4</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4 366 643,7</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4 366 643,7</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 5 697 256,0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6 277 636,4</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6 462 428,5</a:t>
                      </a:r>
                    </a:p>
                  </a:txBody>
                  <a:tcPr marL="8313" marR="8313" marT="8313" marB="0" anchor="ctr"/>
                </a:tc>
                <a:extLst>
                  <a:ext uri="{0D108BD9-81ED-4DB2-BD59-A6C34878D82A}">
                    <a16:rowId xmlns:a16="http://schemas.microsoft.com/office/drawing/2014/main" val="1091864798"/>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расходов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u="none" strike="noStrike" dirty="0">
                          <a:solidFill>
                            <a:schemeClr val="tx1"/>
                          </a:solidFill>
                          <a:effectLst>
                            <a:outerShdw blurRad="38100" dist="38100" dir="2700000" algn="tl">
                              <a:srgbClr val="000000">
                                <a:alpha val="43137"/>
                              </a:srgbClr>
                            </a:outerShdw>
                          </a:effectLst>
                        </a:rPr>
                        <a:t>5 113 011,2 </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4 641 687,1</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4 667 340,7</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4 667 340,7</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5 697 256,0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6 277 636,4</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6 462 428,5</a:t>
                      </a:r>
                    </a:p>
                  </a:txBody>
                  <a:tcPr marL="8313" marR="8313" marT="8313" marB="0" anchor="ctr"/>
                </a:tc>
                <a:extLst>
                  <a:ext uri="{0D108BD9-81ED-4DB2-BD59-A6C34878D82A}">
                    <a16:rowId xmlns:a16="http://schemas.microsoft.com/office/drawing/2014/main" val="2846770848"/>
                  </a:ext>
                </a:extLst>
              </a:tr>
              <a:tr h="681408">
                <a:tc>
                  <a:txBody>
                    <a:bodyPr/>
                    <a:lstStyle/>
                    <a:p>
                      <a:pPr algn="l" rtl="0" fontAlgn="ctr"/>
                      <a:r>
                        <a:rPr lang="ru-RU" sz="1400" u="none" strike="noStrike" dirty="0">
                          <a:effectLst>
                            <a:outerShdw blurRad="38100" dist="38100" dir="2700000" algn="tl">
                              <a:srgbClr val="000000">
                                <a:alpha val="43137"/>
                              </a:srgbClr>
                            </a:outerShdw>
                          </a:effectLst>
                        </a:rPr>
                        <a:t>Дефицит «-» / Профицит «+»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u="none" strike="noStrike" dirty="0">
                          <a:solidFill>
                            <a:srgbClr val="FF0000"/>
                          </a:solidFill>
                          <a:effectLst>
                            <a:outerShdw blurRad="38100" dist="38100" dir="2700000" algn="tl">
                              <a:srgbClr val="000000">
                                <a:alpha val="43137"/>
                              </a:srgbClr>
                            </a:outerShdw>
                          </a:effectLst>
                        </a:rPr>
                        <a:t> </a:t>
                      </a:r>
                      <a:r>
                        <a:rPr lang="ru-RU" sz="1400" u="none" strike="noStrike" dirty="0">
                          <a:solidFill>
                            <a:schemeClr val="tx1"/>
                          </a:solidFill>
                          <a:effectLst>
                            <a:outerShdw blurRad="38100" dist="38100" dir="2700000" algn="tl">
                              <a:srgbClr val="000000">
                                <a:alpha val="43137"/>
                              </a:srgbClr>
                            </a:outerShdw>
                          </a:effectLst>
                        </a:rPr>
                        <a:t>84 577,6</a:t>
                      </a:r>
                      <a:endParaRPr lang="ru-RU" sz="1400" b="0" i="0" u="none" strike="noStrike" dirty="0">
                        <a:solidFill>
                          <a:schemeClr val="tx1"/>
                        </a:solidFill>
                        <a:effectLst>
                          <a:outerShdw blurRad="38100" dist="38100" dir="2700000" algn="tl">
                            <a:srgbClr val="000000">
                              <a:alpha val="43137"/>
                            </a:srgbClr>
                          </a:outerShdw>
                        </a:effectLst>
                        <a:latin typeface="+mn-lt"/>
                        <a:cs typeface="Arial" panose="020B0604020202020204" pitchFamily="34" charset="0"/>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48 639,3</a:t>
                      </a:r>
                    </a:p>
                  </a:txBody>
                  <a:tcPr marL="8313" marR="8313" marT="8313" marB="0" anchor="ctr"/>
                </a:tc>
                <a:tc>
                  <a:txBody>
                    <a:bodyPr/>
                    <a:lstStyle/>
                    <a:p>
                      <a:pPr marL="0" algn="ctr" defTabSz="914400" rtl="0" eaLnBrk="1" fontAlgn="ctr" latinLnBrk="0" hangingPunct="1"/>
                      <a:r>
                        <a:rPr lang="ru-RU" sz="1400" u="none" strike="noStrike" kern="1200" dirty="0">
                          <a:solidFill>
                            <a:srgbClr val="FF0000"/>
                          </a:solidFill>
                          <a:effectLst>
                            <a:outerShdw blurRad="38100" dist="38100" dir="2700000" algn="tl">
                              <a:srgbClr val="000000">
                                <a:alpha val="43137"/>
                              </a:srgbClr>
                            </a:outerShdw>
                          </a:effectLst>
                          <a:latin typeface="+mn-lt"/>
                          <a:ea typeface="+mn-ea"/>
                          <a:cs typeface="+mn-cs"/>
                        </a:rPr>
                        <a:t>-300 697,0</a:t>
                      </a:r>
                    </a:p>
                  </a:txBody>
                  <a:tcPr marL="8313" marR="8313" marT="8313" marB="0" anchor="ctr"/>
                </a:tc>
                <a:tc>
                  <a:txBody>
                    <a:bodyPr/>
                    <a:lstStyle/>
                    <a:p>
                      <a:pPr marL="0" algn="ctr" defTabSz="914400" rtl="0" eaLnBrk="1" fontAlgn="ctr" latinLnBrk="0" hangingPunct="1"/>
                      <a:r>
                        <a:rPr lang="ru-RU" sz="1400" u="none" strike="noStrike" kern="1200" dirty="0">
                          <a:solidFill>
                            <a:srgbClr val="FF0000"/>
                          </a:solidFill>
                          <a:effectLst>
                            <a:outerShdw blurRad="38100" dist="38100" dir="2700000" algn="tl">
                              <a:srgbClr val="000000">
                                <a:alpha val="43137"/>
                              </a:srgbClr>
                            </a:outerShdw>
                          </a:effectLst>
                          <a:latin typeface="+mn-lt"/>
                          <a:ea typeface="+mn-ea"/>
                          <a:cs typeface="+mn-cs"/>
                        </a:rPr>
                        <a:t>-300 697,0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3023402707"/>
                  </a:ext>
                </a:extLst>
              </a:tr>
            </a:tbl>
          </a:graphicData>
        </a:graphic>
      </p:graphicFrame>
      <p:sp>
        <p:nvSpPr>
          <p:cNvPr id="7" name="Прямоугольник 28">
            <a:extLst>
              <a:ext uri="{FF2B5EF4-FFF2-40B4-BE49-F238E27FC236}">
                <a16:creationId xmlns:a16="http://schemas.microsoft.com/office/drawing/2014/main" id="{6DF0AF8A-B17B-4784-A4B8-39C244D8AA56}"/>
              </a:ext>
            </a:extLst>
          </p:cNvPr>
          <p:cNvSpPr>
            <a:spLocks noChangeArrowheads="1"/>
          </p:cNvSpPr>
          <p:nvPr/>
        </p:nvSpPr>
        <p:spPr bwMode="auto">
          <a:xfrm>
            <a:off x="242933" y="5395550"/>
            <a:ext cx="11706132" cy="830997"/>
          </a:xfrm>
          <a:prstGeom prst="rect">
            <a:avLst/>
          </a:prstGeom>
          <a:solidFill>
            <a:srgbClr val="FFFFCC"/>
          </a:solidFill>
          <a:ln/>
        </p:spPr>
        <p:style>
          <a:lnRef idx="3">
            <a:schemeClr val="lt1"/>
          </a:lnRef>
          <a:fillRef idx="1">
            <a:schemeClr val="accent2"/>
          </a:fillRef>
          <a:effectRef idx="1">
            <a:schemeClr val="accent2"/>
          </a:effectRef>
          <a:fontRef idx="minor">
            <a:schemeClr val="lt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ru-RU" altLang="ru-RU" sz="1600" dirty="0"/>
              <a:t>Муниципальный долг в 2019-2021 гг. отсутствовал</a:t>
            </a:r>
          </a:p>
          <a:p>
            <a:pPr algn="ctr"/>
            <a:r>
              <a:rPr lang="ru-RU" altLang="ru-RU" sz="1600" dirty="0"/>
              <a:t>При формировании трехлетнего бюджета муниципальные заимствования в 2022 году и плановом периоде 2023 и 2024 годов не запланированы</a:t>
            </a:r>
          </a:p>
        </p:txBody>
      </p:sp>
      <p:sp>
        <p:nvSpPr>
          <p:cNvPr id="3" name="Прямоугольник 2">
            <a:extLst>
              <a:ext uri="{FF2B5EF4-FFF2-40B4-BE49-F238E27FC236}">
                <a16:creationId xmlns:a16="http://schemas.microsoft.com/office/drawing/2014/main" id="{6E08222F-98E2-4E0E-9265-F6EE77CD0740}"/>
              </a:ext>
            </a:extLst>
          </p:cNvPr>
          <p:cNvSpPr/>
          <p:nvPr/>
        </p:nvSpPr>
        <p:spPr>
          <a:xfrm>
            <a:off x="250824" y="1737353"/>
            <a:ext cx="11706132" cy="367472"/>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p>
            <a:pPr lvl="1" algn="ctr"/>
            <a:r>
              <a:rPr lang="ru-RU" dirty="0">
                <a:solidFill>
                  <a:schemeClr val="tx1">
                    <a:lumMod val="75000"/>
                    <a:lumOff val="25000"/>
                  </a:schemeClr>
                </a:solidFill>
                <a:latin typeface="Century Gothic" panose="020B0502020202020204" pitchFamily="34" charset="0"/>
              </a:rPr>
              <a:t>Основные характеристики бюджета городского округа Долгопрудный 2019-2024 гг.</a:t>
            </a:r>
          </a:p>
        </p:txBody>
      </p:sp>
      <p:sp>
        <p:nvSpPr>
          <p:cNvPr id="9" name="Прямоугольник 8">
            <a:extLst>
              <a:ext uri="{FF2B5EF4-FFF2-40B4-BE49-F238E27FC236}">
                <a16:creationId xmlns:a16="http://schemas.microsoft.com/office/drawing/2014/main" id="{9C7A5D47-7D2C-4782-8867-2225B4DBDD46}"/>
              </a:ext>
            </a:extLst>
          </p:cNvPr>
          <p:cNvSpPr/>
          <p:nvPr/>
        </p:nvSpPr>
        <p:spPr>
          <a:xfrm>
            <a:off x="10997783" y="2086689"/>
            <a:ext cx="959173" cy="307777"/>
          </a:xfrm>
          <a:prstGeom prst="rect">
            <a:avLst/>
          </a:prstGeom>
        </p:spPr>
        <p:txBody>
          <a:bodyPr wrap="none">
            <a:spAutoFit/>
          </a:bodyPr>
          <a:lstStyle/>
          <a:p>
            <a:r>
              <a:rPr lang="ru-RU" sz="1400" dirty="0"/>
              <a:t>(тыс. руб.)</a:t>
            </a:r>
          </a:p>
        </p:txBody>
      </p:sp>
      <p:sp>
        <p:nvSpPr>
          <p:cNvPr id="10" name="Номер слайда 9">
            <a:extLst>
              <a:ext uri="{FF2B5EF4-FFF2-40B4-BE49-F238E27FC236}">
                <a16:creationId xmlns:a16="http://schemas.microsoft.com/office/drawing/2014/main" id="{A94F6C35-E26A-45C2-A35F-8D8AF88FF22E}"/>
              </a:ext>
            </a:extLst>
          </p:cNvPr>
          <p:cNvSpPr>
            <a:spLocks noGrp="1"/>
          </p:cNvSpPr>
          <p:nvPr>
            <p:ph type="sldNum" sz="quarter" idx="12"/>
          </p:nvPr>
        </p:nvSpPr>
        <p:spPr/>
        <p:txBody>
          <a:bodyPr/>
          <a:lstStyle/>
          <a:p>
            <a:fld id="{E4EB6E89-BA87-4003-BD23-6BDF40F3EBED}" type="slidenum">
              <a:rPr lang="ru-RU" smtClean="0"/>
              <a:pPr/>
              <a:t>7</a:t>
            </a:fld>
            <a:endParaRPr lang="ru-RU" dirty="0"/>
          </a:p>
        </p:txBody>
      </p:sp>
      <p:pic>
        <p:nvPicPr>
          <p:cNvPr id="11" name="Объект 6">
            <a:extLst>
              <a:ext uri="{FF2B5EF4-FFF2-40B4-BE49-F238E27FC236}">
                <a16:creationId xmlns:a16="http://schemas.microsoft.com/office/drawing/2014/main" id="{29F8EF1A-B159-49C7-B3A0-AC30357252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487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3241227-FC3F-43C4-9F0A-FB3583888C29}"/>
              </a:ext>
            </a:extLst>
          </p:cNvPr>
          <p:cNvGraphicFramePr>
            <a:graphicFrameLocks noGrp="1"/>
          </p:cNvGraphicFramePr>
          <p:nvPr>
            <p:ph idx="1"/>
            <p:extLst>
              <p:ext uri="{D42A27DB-BD31-4B8C-83A1-F6EECF244321}">
                <p14:modId xmlns:p14="http://schemas.microsoft.com/office/powerpoint/2010/main" val="580476397"/>
              </p:ext>
            </p:extLst>
          </p:nvPr>
        </p:nvGraphicFramePr>
        <p:xfrm>
          <a:off x="262551" y="941989"/>
          <a:ext cx="11525059" cy="5732813"/>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3395496897"/>
                    </a:ext>
                  </a:extLst>
                </a:gridCol>
                <a:gridCol w="2977400">
                  <a:extLst>
                    <a:ext uri="{9D8B030D-6E8A-4147-A177-3AD203B41FA5}">
                      <a16:colId xmlns:a16="http://schemas.microsoft.com/office/drawing/2014/main" val="1769320855"/>
                    </a:ext>
                  </a:extLst>
                </a:gridCol>
                <a:gridCol w="1120645">
                  <a:extLst>
                    <a:ext uri="{9D8B030D-6E8A-4147-A177-3AD203B41FA5}">
                      <a16:colId xmlns:a16="http://schemas.microsoft.com/office/drawing/2014/main" val="3208946634"/>
                    </a:ext>
                  </a:extLst>
                </a:gridCol>
                <a:gridCol w="944856">
                  <a:extLst>
                    <a:ext uri="{9D8B030D-6E8A-4147-A177-3AD203B41FA5}">
                      <a16:colId xmlns:a16="http://schemas.microsoft.com/office/drawing/2014/main" val="1995258728"/>
                    </a:ext>
                  </a:extLst>
                </a:gridCol>
                <a:gridCol w="944856">
                  <a:extLst>
                    <a:ext uri="{9D8B030D-6E8A-4147-A177-3AD203B41FA5}">
                      <a16:colId xmlns:a16="http://schemas.microsoft.com/office/drawing/2014/main" val="598564967"/>
                    </a:ext>
                  </a:extLst>
                </a:gridCol>
                <a:gridCol w="988804">
                  <a:extLst>
                    <a:ext uri="{9D8B030D-6E8A-4147-A177-3AD203B41FA5}">
                      <a16:colId xmlns:a16="http://schemas.microsoft.com/office/drawing/2014/main" val="202920971"/>
                    </a:ext>
                  </a:extLst>
                </a:gridCol>
                <a:gridCol w="966830">
                  <a:extLst>
                    <a:ext uri="{9D8B030D-6E8A-4147-A177-3AD203B41FA5}">
                      <a16:colId xmlns:a16="http://schemas.microsoft.com/office/drawing/2014/main" val="2795026398"/>
                    </a:ext>
                  </a:extLst>
                </a:gridCol>
                <a:gridCol w="1065711">
                  <a:extLst>
                    <a:ext uri="{9D8B030D-6E8A-4147-A177-3AD203B41FA5}">
                      <a16:colId xmlns:a16="http://schemas.microsoft.com/office/drawing/2014/main" val="113551909"/>
                    </a:ext>
                  </a:extLst>
                </a:gridCol>
                <a:gridCol w="966830">
                  <a:extLst>
                    <a:ext uri="{9D8B030D-6E8A-4147-A177-3AD203B41FA5}">
                      <a16:colId xmlns:a16="http://schemas.microsoft.com/office/drawing/2014/main" val="2906267523"/>
                    </a:ext>
                  </a:extLst>
                </a:gridCol>
                <a:gridCol w="999791">
                  <a:extLst>
                    <a:ext uri="{9D8B030D-6E8A-4147-A177-3AD203B41FA5}">
                      <a16:colId xmlns:a16="http://schemas.microsoft.com/office/drawing/2014/main" val="578371165"/>
                    </a:ext>
                  </a:extLst>
                </a:gridCol>
              </a:tblGrid>
              <a:tr h="234510">
                <a:tc>
                  <a:txBody>
                    <a:bodyPr/>
                    <a:lstStyle/>
                    <a:p>
                      <a:pPr algn="ctr" fontAlgn="ctr"/>
                      <a:r>
                        <a:rPr lang="ru-RU" sz="950" u="none" strike="noStrike">
                          <a:effectLst/>
                        </a:rPr>
                        <a:t>№ п/п</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Наименование муниципальной программы/подпрограммы/показателя</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Тип показателя</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Единица измерения</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Базовое значение</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dirty="0">
                          <a:effectLst/>
                        </a:rPr>
                        <a:t>Достигнутое</a:t>
                      </a:r>
                    </a:p>
                    <a:p>
                      <a:pPr algn="ctr" fontAlgn="ctr"/>
                      <a:r>
                        <a:rPr lang="ru-RU" sz="950" u="none" strike="noStrike" dirty="0">
                          <a:effectLst/>
                        </a:rPr>
                        <a:t> 2020 года</a:t>
                      </a:r>
                      <a:endParaRPr lang="ru-RU" sz="950" b="0" i="0" u="none" strike="noStrike" dirty="0">
                        <a:solidFill>
                          <a:srgbClr val="000000"/>
                        </a:solidFill>
                        <a:effectLst/>
                        <a:latin typeface="Arial" panose="020B0604020202020204" pitchFamily="34" charset="0"/>
                      </a:endParaRPr>
                    </a:p>
                  </a:txBody>
                  <a:tcPr marL="4600" marR="4600" marT="4600" marB="0" anchor="ctr"/>
                </a:tc>
                <a:tc>
                  <a:txBody>
                    <a:bodyPr/>
                    <a:lstStyle/>
                    <a:p>
                      <a:pPr algn="ctr" fontAlgn="ctr"/>
                      <a:r>
                        <a:rPr lang="en-US" sz="950" u="none" strike="noStrike" dirty="0">
                          <a:effectLst/>
                        </a:rPr>
                        <a:t>П</a:t>
                      </a:r>
                      <a:r>
                        <a:rPr lang="ru-RU" sz="950" u="none" strike="noStrike" dirty="0">
                          <a:effectLst/>
                        </a:rPr>
                        <a:t>л</a:t>
                      </a:r>
                      <a:r>
                        <a:rPr lang="en-US" sz="950" u="none" strike="noStrike" dirty="0">
                          <a:effectLst/>
                        </a:rPr>
                        <a:t>а</a:t>
                      </a:r>
                      <a:r>
                        <a:rPr lang="ru-RU" sz="950" u="none" strike="noStrike" dirty="0">
                          <a:effectLst/>
                        </a:rPr>
                        <a:t>н 2021 год</a:t>
                      </a:r>
                      <a:endParaRPr lang="ru-RU" sz="950" b="0" i="0" u="none" strike="noStrike" dirty="0">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Оценка 2022 год</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Оценка 2023 год</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Оценка 2024 год</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3928667412"/>
                  </a:ext>
                </a:extLst>
              </a:tr>
              <a:tr h="234510">
                <a:tc>
                  <a:txBody>
                    <a:bodyPr/>
                    <a:lstStyle/>
                    <a:p>
                      <a:pPr algn="ctr" fontAlgn="ctr"/>
                      <a:r>
                        <a:rPr lang="ru-RU" sz="950" u="none" strike="noStrike">
                          <a:effectLst/>
                        </a:rPr>
                        <a:t>17</a:t>
                      </a:r>
                      <a:endParaRPr lang="ru-RU" sz="950" b="1"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Муниципальная программа «Формирование современной комфортной городской среды»</a:t>
                      </a:r>
                      <a:endParaRPr lang="ru-RU" sz="950" b="1"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600" marR="4600" marT="4600" marB="0" anchor="ctr"/>
                </a:tc>
                <a:extLst>
                  <a:ext uri="{0D108BD9-81ED-4DB2-BD59-A6C34878D82A}">
                    <a16:rowId xmlns:a16="http://schemas.microsoft.com/office/drawing/2014/main" val="3318042808"/>
                  </a:ext>
                </a:extLst>
              </a:tr>
              <a:tr h="138868">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Подпрограмма I «Комфортная городская среда»</a:t>
                      </a:r>
                      <a:endParaRPr lang="ru-RU" sz="950" b="1"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600" marR="4600" marT="4600"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600" marR="4600" marT="4600" marB="0" anchor="ctr"/>
                </a:tc>
                <a:extLst>
                  <a:ext uri="{0D108BD9-81ED-4DB2-BD59-A6C34878D82A}">
                    <a16:rowId xmlns:a16="http://schemas.microsoft.com/office/drawing/2014/main" val="3358973317"/>
                  </a:ext>
                </a:extLst>
              </a:tr>
              <a:tr h="350022">
                <a:tc>
                  <a:txBody>
                    <a:bodyPr/>
                    <a:lstStyle/>
                    <a:p>
                      <a:pPr algn="ctr" fontAlgn="ctr"/>
                      <a:r>
                        <a:rPr lang="ru-RU" sz="950" u="none" strike="noStrike">
                          <a:effectLst/>
                        </a:rPr>
                        <a:t>17.13.</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Количество созданных и благоустроенных парков культуры и отдыха на территории Московской области</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563294084"/>
                  </a:ext>
                </a:extLst>
              </a:tr>
              <a:tr h="581045">
                <a:tc>
                  <a:txBody>
                    <a:bodyPr/>
                    <a:lstStyle/>
                    <a:p>
                      <a:pPr algn="ctr" fontAlgn="ctr"/>
                      <a:r>
                        <a:rPr lang="ru-RU" sz="950" u="none" strike="noStrike">
                          <a:effectLst/>
                        </a:rPr>
                        <a:t>17.14.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Площадь устраненных дефектов асфальтового покрытия дворовых территорий, в том числе проездов на дворовых территорий, в том числе внутриквартальных проездов в рамках проведения ямочного ремонта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кв.м.</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4337,99</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2484</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4239338842"/>
                  </a:ext>
                </a:extLst>
              </a:tr>
              <a:tr h="350022">
                <a:tc>
                  <a:txBody>
                    <a:bodyPr/>
                    <a:lstStyle/>
                    <a:p>
                      <a:pPr algn="ctr" fontAlgn="ctr"/>
                      <a:r>
                        <a:rPr lang="ru-RU" sz="950" u="none" strike="noStrike">
                          <a:effectLst/>
                        </a:rPr>
                        <a:t>17.15.</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Количество установленных контейнерных площадок</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17</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118</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175800271"/>
                  </a:ext>
                </a:extLst>
              </a:tr>
              <a:tr h="350022">
                <a:tc>
                  <a:txBody>
                    <a:bodyPr/>
                    <a:lstStyle/>
                    <a:p>
                      <a:pPr algn="ctr" fontAlgn="ctr"/>
                      <a:r>
                        <a:rPr lang="ru-RU" sz="950" u="none" strike="noStrike">
                          <a:effectLst/>
                        </a:rPr>
                        <a:t>17.16.</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Количество установленных детских игровых площадок в парках культуры и отдыха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Единица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4220697391"/>
                  </a:ext>
                </a:extLst>
              </a:tr>
              <a:tr h="465533">
                <a:tc>
                  <a:txBody>
                    <a:bodyPr/>
                    <a:lstStyle/>
                    <a:p>
                      <a:pPr algn="ctr" fontAlgn="ctr"/>
                      <a:r>
                        <a:rPr lang="ru-RU" sz="950" u="none" strike="noStrike">
                          <a:effectLst/>
                        </a:rPr>
                        <a:t>17.17.</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2021 Количество объектов электросетевого хозяйства и систем наружного освещения, на которых реализованы мероприятия по устройству и капитальному ремонту</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Единица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7</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2958595656"/>
                  </a:ext>
                </a:extLst>
              </a:tr>
              <a:tr h="350022">
                <a:tc>
                  <a:txBody>
                    <a:bodyPr/>
                    <a:lstStyle/>
                    <a:p>
                      <a:pPr algn="ctr" fontAlgn="ctr"/>
                      <a:r>
                        <a:rPr lang="ru-RU" sz="950" u="none" strike="noStrike">
                          <a:effectLst/>
                        </a:rPr>
                        <a:t>17.18.</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Создание и ремонт пешеходных коммуникаций</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Единица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3461650008"/>
                  </a:ext>
                </a:extLst>
              </a:tr>
              <a:tr h="350022">
                <a:tc>
                  <a:txBody>
                    <a:bodyPr/>
                    <a:lstStyle/>
                    <a:p>
                      <a:pPr algn="ctr" fontAlgn="ctr"/>
                      <a:r>
                        <a:rPr lang="ru-RU" sz="950" u="none" strike="noStrike">
                          <a:effectLst/>
                        </a:rPr>
                        <a:t>17.19.</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Приобретение дополнительного оборудования, техники</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Единица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2</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2</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3506517505"/>
                  </a:ext>
                </a:extLst>
              </a:tr>
              <a:tr h="696557">
                <a:tc>
                  <a:txBody>
                    <a:bodyPr/>
                    <a:lstStyle/>
                    <a:p>
                      <a:pPr algn="ctr" fontAlgn="ctr"/>
                      <a:r>
                        <a:rPr lang="ru-RU" sz="950" u="none" strike="noStrike">
                          <a:effectLst/>
                        </a:rPr>
                        <a:t>17.20.</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Количество закупленных декоративных, и (или) технологических, и (или) планировочных, и (или) конструктивных устройств и (или) оформления, применяемые как составные части благоустройства территорий, и (или) техники, и (или) средств малой механизации для содержания территорий.</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штука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35</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2336059415"/>
                  </a:ext>
                </a:extLst>
              </a:tr>
              <a:tr h="350022">
                <a:tc>
                  <a:txBody>
                    <a:bodyPr/>
                    <a:lstStyle/>
                    <a:p>
                      <a:pPr algn="ctr" fontAlgn="ctr"/>
                      <a:r>
                        <a:rPr lang="ru-RU" sz="950" u="none" strike="noStrike">
                          <a:effectLst/>
                        </a:rPr>
                        <a:t>17.21.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Проведение экспертно-консультационной услуги по проверке сметной документации на устройство контейнерных площадок</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штука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2071587844"/>
                  </a:ext>
                </a:extLst>
              </a:tr>
              <a:tr h="350022">
                <a:tc>
                  <a:txBody>
                    <a:bodyPr/>
                    <a:lstStyle/>
                    <a:p>
                      <a:pPr algn="ctr" fontAlgn="ctr"/>
                      <a:r>
                        <a:rPr lang="ru-RU" sz="950" u="none" strike="noStrike">
                          <a:effectLst/>
                        </a:rPr>
                        <a:t>17.22.</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l" fontAlgn="ctr"/>
                      <a:r>
                        <a:rPr lang="ru-RU" sz="950" u="none" strike="noStrike">
                          <a:effectLst/>
                        </a:rPr>
                        <a:t>Количество обустроенных пешеходных улиц</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штука</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2</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600" marR="4600" marT="4600" marB="0" anchor="ctr"/>
                </a:tc>
                <a:tc>
                  <a:txBody>
                    <a:bodyPr/>
                    <a:lstStyle/>
                    <a:p>
                      <a:pPr algn="ctr" fontAlgn="ctr"/>
                      <a:r>
                        <a:rPr lang="ru-RU" sz="950" u="none" strike="noStrike" dirty="0">
                          <a:effectLst/>
                        </a:rPr>
                        <a:t>-</a:t>
                      </a:r>
                      <a:endParaRPr lang="ru-RU" sz="950" b="0" i="0" u="none" strike="noStrike" dirty="0">
                        <a:solidFill>
                          <a:srgbClr val="000000"/>
                        </a:solidFill>
                        <a:effectLst/>
                        <a:latin typeface="Arial" panose="020B0604020202020204" pitchFamily="34" charset="0"/>
                      </a:endParaRPr>
                    </a:p>
                  </a:txBody>
                  <a:tcPr marL="4600" marR="4600" marT="4600" marB="0" anchor="ctr"/>
                </a:tc>
                <a:extLst>
                  <a:ext uri="{0D108BD9-81ED-4DB2-BD59-A6C34878D82A}">
                    <a16:rowId xmlns:a16="http://schemas.microsoft.com/office/drawing/2014/main" val="3607636669"/>
                  </a:ext>
                </a:extLst>
              </a:tr>
            </a:tbl>
          </a:graphicData>
        </a:graphic>
      </p:graphicFrame>
    </p:spTree>
    <p:extLst>
      <p:ext uri="{BB962C8B-B14F-4D97-AF65-F5344CB8AC3E}">
        <p14:creationId xmlns:p14="http://schemas.microsoft.com/office/powerpoint/2010/main" val="17349526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D7B6A928-B479-4248-BC32-6F8E95C434DF}"/>
              </a:ext>
            </a:extLst>
          </p:cNvPr>
          <p:cNvGraphicFramePr>
            <a:graphicFrameLocks noGrp="1"/>
          </p:cNvGraphicFramePr>
          <p:nvPr>
            <p:ph idx="1"/>
            <p:extLst>
              <p:ext uri="{D42A27DB-BD31-4B8C-83A1-F6EECF244321}">
                <p14:modId xmlns:p14="http://schemas.microsoft.com/office/powerpoint/2010/main" val="641862439"/>
              </p:ext>
            </p:extLst>
          </p:nvPr>
        </p:nvGraphicFramePr>
        <p:xfrm>
          <a:off x="235391" y="906130"/>
          <a:ext cx="11605034" cy="5768672"/>
        </p:xfrm>
        <a:graphic>
          <a:graphicData uri="http://schemas.openxmlformats.org/drawingml/2006/table">
            <a:tbl>
              <a:tblPr>
                <a:tableStyleId>{5C22544A-7EE6-4342-B048-85BDC9FD1C3A}</a:tableStyleId>
              </a:tblPr>
              <a:tblGrid>
                <a:gridCol w="553148">
                  <a:extLst>
                    <a:ext uri="{9D8B030D-6E8A-4147-A177-3AD203B41FA5}">
                      <a16:colId xmlns:a16="http://schemas.microsoft.com/office/drawing/2014/main" val="1714251631"/>
                    </a:ext>
                  </a:extLst>
                </a:gridCol>
                <a:gridCol w="2998058">
                  <a:extLst>
                    <a:ext uri="{9D8B030D-6E8A-4147-A177-3AD203B41FA5}">
                      <a16:colId xmlns:a16="http://schemas.microsoft.com/office/drawing/2014/main" val="2528999694"/>
                    </a:ext>
                  </a:extLst>
                </a:gridCol>
                <a:gridCol w="1128422">
                  <a:extLst>
                    <a:ext uri="{9D8B030D-6E8A-4147-A177-3AD203B41FA5}">
                      <a16:colId xmlns:a16="http://schemas.microsoft.com/office/drawing/2014/main" val="1200144070"/>
                    </a:ext>
                  </a:extLst>
                </a:gridCol>
                <a:gridCol w="951414">
                  <a:extLst>
                    <a:ext uri="{9D8B030D-6E8A-4147-A177-3AD203B41FA5}">
                      <a16:colId xmlns:a16="http://schemas.microsoft.com/office/drawing/2014/main" val="440119401"/>
                    </a:ext>
                  </a:extLst>
                </a:gridCol>
                <a:gridCol w="951414">
                  <a:extLst>
                    <a:ext uri="{9D8B030D-6E8A-4147-A177-3AD203B41FA5}">
                      <a16:colId xmlns:a16="http://schemas.microsoft.com/office/drawing/2014/main" val="3303947820"/>
                    </a:ext>
                  </a:extLst>
                </a:gridCol>
                <a:gridCol w="995664">
                  <a:extLst>
                    <a:ext uri="{9D8B030D-6E8A-4147-A177-3AD203B41FA5}">
                      <a16:colId xmlns:a16="http://schemas.microsoft.com/office/drawing/2014/main" val="1109346454"/>
                    </a:ext>
                  </a:extLst>
                </a:gridCol>
                <a:gridCol w="973540">
                  <a:extLst>
                    <a:ext uri="{9D8B030D-6E8A-4147-A177-3AD203B41FA5}">
                      <a16:colId xmlns:a16="http://schemas.microsoft.com/office/drawing/2014/main" val="1407855026"/>
                    </a:ext>
                  </a:extLst>
                </a:gridCol>
                <a:gridCol w="1073106">
                  <a:extLst>
                    <a:ext uri="{9D8B030D-6E8A-4147-A177-3AD203B41FA5}">
                      <a16:colId xmlns:a16="http://schemas.microsoft.com/office/drawing/2014/main" val="1882215022"/>
                    </a:ext>
                  </a:extLst>
                </a:gridCol>
                <a:gridCol w="973540">
                  <a:extLst>
                    <a:ext uri="{9D8B030D-6E8A-4147-A177-3AD203B41FA5}">
                      <a16:colId xmlns:a16="http://schemas.microsoft.com/office/drawing/2014/main" val="1248666833"/>
                    </a:ext>
                  </a:extLst>
                </a:gridCol>
                <a:gridCol w="1006728">
                  <a:extLst>
                    <a:ext uri="{9D8B030D-6E8A-4147-A177-3AD203B41FA5}">
                      <a16:colId xmlns:a16="http://schemas.microsoft.com/office/drawing/2014/main" val="1077178375"/>
                    </a:ext>
                  </a:extLst>
                </a:gridCol>
              </a:tblGrid>
              <a:tr h="279142">
                <a:tc>
                  <a:txBody>
                    <a:bodyPr/>
                    <a:lstStyle/>
                    <a:p>
                      <a:pPr algn="ctr" fontAlgn="ctr"/>
                      <a:r>
                        <a:rPr lang="ru-RU" sz="950" u="none" strike="noStrike">
                          <a:effectLst/>
                        </a:rPr>
                        <a:t>№ п/п</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Наименование муниципальной программы/подпрограммы/показателя</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Тип показателя</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Единица измерения</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Базовое значение</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dirty="0">
                          <a:effectLst/>
                        </a:rPr>
                        <a:t>Достигнутое </a:t>
                      </a:r>
                    </a:p>
                    <a:p>
                      <a:pPr algn="ctr" fontAlgn="ctr"/>
                      <a:r>
                        <a:rPr lang="ru-RU" sz="950" u="none" strike="noStrike" dirty="0">
                          <a:effectLst/>
                        </a:rPr>
                        <a:t>2020 года</a:t>
                      </a:r>
                      <a:endParaRPr lang="ru-RU" sz="950" b="0" i="0" u="none" strike="noStrike" dirty="0">
                        <a:solidFill>
                          <a:srgbClr val="000000"/>
                        </a:solidFill>
                        <a:effectLst/>
                        <a:latin typeface="Arial" panose="020B0604020202020204" pitchFamily="34" charset="0"/>
                      </a:endParaRPr>
                    </a:p>
                  </a:txBody>
                  <a:tcPr marL="4709" marR="4709" marT="4709" marB="0" anchor="ctr"/>
                </a:tc>
                <a:tc>
                  <a:txBody>
                    <a:bodyPr/>
                    <a:lstStyle/>
                    <a:p>
                      <a:pPr algn="ctr" fontAlgn="ctr"/>
                      <a:r>
                        <a:rPr lang="en-US" sz="950" u="none" strike="noStrike" dirty="0">
                          <a:effectLst/>
                        </a:rPr>
                        <a:t>П</a:t>
                      </a:r>
                      <a:r>
                        <a:rPr lang="ru-RU" sz="950" u="none" strike="noStrike" dirty="0">
                          <a:effectLst/>
                        </a:rPr>
                        <a:t>л</a:t>
                      </a:r>
                      <a:r>
                        <a:rPr lang="en-US" sz="950" u="none" strike="noStrike" dirty="0">
                          <a:effectLst/>
                        </a:rPr>
                        <a:t>а</a:t>
                      </a:r>
                      <a:r>
                        <a:rPr lang="ru-RU" sz="950" u="none" strike="noStrike" dirty="0">
                          <a:effectLst/>
                        </a:rPr>
                        <a:t>н 2021 год</a:t>
                      </a:r>
                      <a:endParaRPr lang="ru-RU" sz="950" b="0" i="0" u="none" strike="noStrike" dirty="0">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Оценка 2022 год</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Оценка 2023 год</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Оценка 2024 год</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3043507158"/>
                  </a:ext>
                </a:extLst>
              </a:tr>
              <a:tr h="279142">
                <a:tc>
                  <a:txBody>
                    <a:bodyPr/>
                    <a:lstStyle/>
                    <a:p>
                      <a:pPr algn="ctr" fontAlgn="ctr"/>
                      <a:r>
                        <a:rPr lang="ru-RU" sz="950" u="none" strike="noStrike">
                          <a:effectLst/>
                        </a:rPr>
                        <a:t>17</a:t>
                      </a:r>
                      <a:endParaRPr lang="ru-RU" sz="950" b="1"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Муниципальная программа «Формирование современной комфортной городской среды»</a:t>
                      </a:r>
                      <a:endParaRPr lang="ru-RU" sz="950" b="1"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709" marR="4709" marT="4709" marB="0" anchor="ctr"/>
                </a:tc>
                <a:extLst>
                  <a:ext uri="{0D108BD9-81ED-4DB2-BD59-A6C34878D82A}">
                    <a16:rowId xmlns:a16="http://schemas.microsoft.com/office/drawing/2014/main" val="3200522536"/>
                  </a:ext>
                </a:extLst>
              </a:tr>
              <a:tr h="215233">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Подпрограмма </a:t>
                      </a:r>
                      <a:r>
                        <a:rPr lang="en-US" sz="950" u="none" strike="noStrike">
                          <a:effectLst/>
                        </a:rPr>
                        <a:t>II «</a:t>
                      </a:r>
                      <a:r>
                        <a:rPr lang="ru-RU" sz="950" u="none" strike="noStrike">
                          <a:effectLst/>
                        </a:rPr>
                        <a:t>Благоустройство территорий»</a:t>
                      </a:r>
                      <a:endParaRPr lang="ru-RU" sz="950" b="1"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709" marR="4709" marT="4709"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709" marR="4709" marT="4709" marB="0" anchor="ctr"/>
                </a:tc>
                <a:extLst>
                  <a:ext uri="{0D108BD9-81ED-4DB2-BD59-A6C34878D82A}">
                    <a16:rowId xmlns:a16="http://schemas.microsoft.com/office/drawing/2014/main" val="2239045549"/>
                  </a:ext>
                </a:extLst>
              </a:tr>
              <a:tr h="553817">
                <a:tc>
                  <a:txBody>
                    <a:bodyPr/>
                    <a:lstStyle/>
                    <a:p>
                      <a:pPr algn="ctr" fontAlgn="ctr"/>
                      <a:r>
                        <a:rPr lang="ru-RU" sz="950" u="none" strike="noStrike" dirty="0">
                          <a:effectLst/>
                        </a:rPr>
                        <a:t>17.1.</a:t>
                      </a:r>
                      <a:endParaRPr lang="ru-RU" sz="950" b="0" i="0" u="none" strike="noStrike" dirty="0">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Поддержание в надлежащем состоянии сетей наружного освещения (проведение ремонтных работ, установка столбов, замена светильников, ламп, монтаж электрооборудования)</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км</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169,6347</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691021435"/>
                  </a:ext>
                </a:extLst>
              </a:tr>
              <a:tr h="416479">
                <a:tc>
                  <a:txBody>
                    <a:bodyPr/>
                    <a:lstStyle/>
                    <a:p>
                      <a:pPr algn="ctr" fontAlgn="ctr"/>
                      <a:r>
                        <a:rPr lang="ru-RU" sz="950" u="none" strike="noStrike">
                          <a:effectLst/>
                        </a:rPr>
                        <a:t>17.2.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Содержание объектов озеленения (газоны, кустарники, цветники)</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кв.м</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269,58</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3498792506"/>
                  </a:ext>
                </a:extLst>
              </a:tr>
              <a:tr h="416479">
                <a:tc>
                  <a:txBody>
                    <a:bodyPr/>
                    <a:lstStyle/>
                    <a:p>
                      <a:pPr algn="ctr" fontAlgn="ctr"/>
                      <a:r>
                        <a:rPr lang="ru-RU" sz="950" u="none" strike="noStrike">
                          <a:effectLst/>
                        </a:rPr>
                        <a:t>17.3.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Содержание в надлежащем состоянии скульптурных композиций</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шт.</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3</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1013179700"/>
                  </a:ext>
                </a:extLst>
              </a:tr>
              <a:tr h="416479">
                <a:tc>
                  <a:txBody>
                    <a:bodyPr/>
                    <a:lstStyle/>
                    <a:p>
                      <a:pPr algn="ctr" fontAlgn="ctr"/>
                      <a:r>
                        <a:rPr lang="ru-RU" sz="950" u="none" strike="noStrike">
                          <a:effectLst/>
                        </a:rPr>
                        <a:t>17.4.</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Содержание в чистоте территории города</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тыс. кв.м</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742,22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842,22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842,22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842,22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842,22</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842,22</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1041438534"/>
                  </a:ext>
                </a:extLst>
              </a:tr>
              <a:tr h="828492">
                <a:tc>
                  <a:txBody>
                    <a:bodyPr/>
                    <a:lstStyle/>
                    <a:p>
                      <a:pPr algn="ctr" fontAlgn="ctr"/>
                      <a:r>
                        <a:rPr lang="ru-RU" sz="950" u="none" strike="noStrike">
                          <a:effectLst/>
                        </a:rPr>
                        <a:t>17.5.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Обеспечение эксплуатационно-технического обслуживания объектов и помещений, а также содержание указанных объектов и помещений, оборудования и прилегающей территории в надлежащем состоянии (АУ «ДТ «Город», МБУ «ДЦБС», МБУ «ДКДЦ «Полет», ДК «Водник», ДК «Нефтяник»)</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тыс. кв.м</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16,851</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1359591939"/>
                  </a:ext>
                </a:extLst>
              </a:tr>
              <a:tr h="828492">
                <a:tc>
                  <a:txBody>
                    <a:bodyPr/>
                    <a:lstStyle/>
                    <a:p>
                      <a:pPr algn="ctr" fontAlgn="ctr"/>
                      <a:r>
                        <a:rPr lang="ru-RU" sz="950" u="none" strike="noStrike">
                          <a:effectLst/>
                        </a:rPr>
                        <a:t>17.6.</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Обеспечение эксплуатационно-технического обслуживания объектов и помещений, а также содержание указанных объектов и помещений, оборудования и прилегающей территории в надлежащем состоянии (АУ «ДТ «Город», МБУ «ДЦБС», МБУ «ДКДЦ «Полет», ДК «Водник», ДК «Нефтяник»)</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единиц</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3443667075"/>
                  </a:ext>
                </a:extLst>
              </a:tr>
              <a:tr h="416479">
                <a:tc>
                  <a:txBody>
                    <a:bodyPr/>
                    <a:lstStyle/>
                    <a:p>
                      <a:pPr algn="ctr" fontAlgn="ctr"/>
                      <a:r>
                        <a:rPr lang="ru-RU" sz="950" u="none" strike="noStrike">
                          <a:effectLst/>
                        </a:rPr>
                        <a:t>17.7.</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Создание муниципальной производственной базы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2557559161"/>
                  </a:ext>
                </a:extLst>
              </a:tr>
              <a:tr h="416479">
                <a:tc>
                  <a:txBody>
                    <a:bodyPr/>
                    <a:lstStyle/>
                    <a:p>
                      <a:pPr algn="ctr" fontAlgn="ctr"/>
                      <a:r>
                        <a:rPr lang="ru-RU" sz="950" u="none" strike="noStrike">
                          <a:effectLst/>
                        </a:rPr>
                        <a:t>17.8.</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Проведение инвентаризации уровня благоустройства ИЖС и земельных участков, предоставленных для их размещения</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да/нет</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да</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да</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2255206013"/>
                  </a:ext>
                </a:extLst>
              </a:tr>
              <a:tr h="416479">
                <a:tc>
                  <a:txBody>
                    <a:bodyPr/>
                    <a:lstStyle/>
                    <a:p>
                      <a:pPr algn="ctr" fontAlgn="ctr"/>
                      <a:r>
                        <a:rPr lang="ru-RU" sz="950" u="none" strike="noStrike">
                          <a:effectLst/>
                        </a:rPr>
                        <a:t>17.9.</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l" fontAlgn="ctr"/>
                      <a:r>
                        <a:rPr lang="ru-RU" sz="950" u="none" strike="noStrike">
                          <a:effectLst/>
                        </a:rPr>
                        <a:t>Обслуживание и ремонт линий уличного освещения </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км</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239</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240</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240</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240</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a:effectLst/>
                        </a:rPr>
                        <a:t>240</a:t>
                      </a:r>
                      <a:endParaRPr lang="ru-RU" sz="950" b="0" i="0" u="none" strike="noStrike">
                        <a:solidFill>
                          <a:srgbClr val="000000"/>
                        </a:solidFill>
                        <a:effectLst/>
                        <a:latin typeface="Arial" panose="020B0604020202020204" pitchFamily="34" charset="0"/>
                      </a:endParaRPr>
                    </a:p>
                  </a:txBody>
                  <a:tcPr marL="4709" marR="4709" marT="4709" marB="0" anchor="ctr"/>
                </a:tc>
                <a:tc>
                  <a:txBody>
                    <a:bodyPr/>
                    <a:lstStyle/>
                    <a:p>
                      <a:pPr algn="ctr" fontAlgn="ctr"/>
                      <a:r>
                        <a:rPr lang="ru-RU" sz="950" u="none" strike="noStrike" dirty="0">
                          <a:effectLst/>
                        </a:rPr>
                        <a:t>240</a:t>
                      </a:r>
                      <a:endParaRPr lang="ru-RU" sz="950" b="0" i="0" u="none" strike="noStrike" dirty="0">
                        <a:solidFill>
                          <a:srgbClr val="000000"/>
                        </a:solidFill>
                        <a:effectLst/>
                        <a:latin typeface="Arial" panose="020B0604020202020204" pitchFamily="34" charset="0"/>
                      </a:endParaRPr>
                    </a:p>
                  </a:txBody>
                  <a:tcPr marL="4709" marR="4709" marT="4709" marB="0" anchor="ctr"/>
                </a:tc>
                <a:extLst>
                  <a:ext uri="{0D108BD9-81ED-4DB2-BD59-A6C34878D82A}">
                    <a16:rowId xmlns:a16="http://schemas.microsoft.com/office/drawing/2014/main" val="1026243137"/>
                  </a:ext>
                </a:extLst>
              </a:tr>
            </a:tbl>
          </a:graphicData>
        </a:graphic>
      </p:graphicFrame>
    </p:spTree>
    <p:extLst>
      <p:ext uri="{BB962C8B-B14F-4D97-AF65-F5344CB8AC3E}">
        <p14:creationId xmlns:p14="http://schemas.microsoft.com/office/powerpoint/2010/main" val="21024717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B5E54733-9149-4C50-AB5A-4ACFED548F12}"/>
              </a:ext>
            </a:extLst>
          </p:cNvPr>
          <p:cNvGraphicFramePr>
            <a:graphicFrameLocks noGrp="1"/>
          </p:cNvGraphicFramePr>
          <p:nvPr>
            <p:ph idx="1"/>
            <p:extLst>
              <p:ext uri="{D42A27DB-BD31-4B8C-83A1-F6EECF244321}">
                <p14:modId xmlns:p14="http://schemas.microsoft.com/office/powerpoint/2010/main" val="1445368241"/>
              </p:ext>
            </p:extLst>
          </p:nvPr>
        </p:nvGraphicFramePr>
        <p:xfrm>
          <a:off x="253498" y="887240"/>
          <a:ext cx="11570329" cy="5703681"/>
        </p:xfrm>
        <a:graphic>
          <a:graphicData uri="http://schemas.openxmlformats.org/drawingml/2006/table">
            <a:tbl>
              <a:tblPr>
                <a:tableStyleId>{5C22544A-7EE6-4342-B048-85BDC9FD1C3A}</a:tableStyleId>
              </a:tblPr>
              <a:tblGrid>
                <a:gridCol w="551494">
                  <a:extLst>
                    <a:ext uri="{9D8B030D-6E8A-4147-A177-3AD203B41FA5}">
                      <a16:colId xmlns:a16="http://schemas.microsoft.com/office/drawing/2014/main" val="469334300"/>
                    </a:ext>
                  </a:extLst>
                </a:gridCol>
                <a:gridCol w="2989094">
                  <a:extLst>
                    <a:ext uri="{9D8B030D-6E8A-4147-A177-3AD203B41FA5}">
                      <a16:colId xmlns:a16="http://schemas.microsoft.com/office/drawing/2014/main" val="108474634"/>
                    </a:ext>
                  </a:extLst>
                </a:gridCol>
                <a:gridCol w="1125046">
                  <a:extLst>
                    <a:ext uri="{9D8B030D-6E8A-4147-A177-3AD203B41FA5}">
                      <a16:colId xmlns:a16="http://schemas.microsoft.com/office/drawing/2014/main" val="588571023"/>
                    </a:ext>
                  </a:extLst>
                </a:gridCol>
                <a:gridCol w="948568">
                  <a:extLst>
                    <a:ext uri="{9D8B030D-6E8A-4147-A177-3AD203B41FA5}">
                      <a16:colId xmlns:a16="http://schemas.microsoft.com/office/drawing/2014/main" val="3069801265"/>
                    </a:ext>
                  </a:extLst>
                </a:gridCol>
                <a:gridCol w="948568">
                  <a:extLst>
                    <a:ext uri="{9D8B030D-6E8A-4147-A177-3AD203B41FA5}">
                      <a16:colId xmlns:a16="http://schemas.microsoft.com/office/drawing/2014/main" val="3490825004"/>
                    </a:ext>
                  </a:extLst>
                </a:gridCol>
                <a:gridCol w="992688">
                  <a:extLst>
                    <a:ext uri="{9D8B030D-6E8A-4147-A177-3AD203B41FA5}">
                      <a16:colId xmlns:a16="http://schemas.microsoft.com/office/drawing/2014/main" val="1358639852"/>
                    </a:ext>
                  </a:extLst>
                </a:gridCol>
                <a:gridCol w="970628">
                  <a:extLst>
                    <a:ext uri="{9D8B030D-6E8A-4147-A177-3AD203B41FA5}">
                      <a16:colId xmlns:a16="http://schemas.microsoft.com/office/drawing/2014/main" val="4058875725"/>
                    </a:ext>
                  </a:extLst>
                </a:gridCol>
                <a:gridCol w="1069897">
                  <a:extLst>
                    <a:ext uri="{9D8B030D-6E8A-4147-A177-3AD203B41FA5}">
                      <a16:colId xmlns:a16="http://schemas.microsoft.com/office/drawing/2014/main" val="2250063745"/>
                    </a:ext>
                  </a:extLst>
                </a:gridCol>
                <a:gridCol w="970628">
                  <a:extLst>
                    <a:ext uri="{9D8B030D-6E8A-4147-A177-3AD203B41FA5}">
                      <a16:colId xmlns:a16="http://schemas.microsoft.com/office/drawing/2014/main" val="342867149"/>
                    </a:ext>
                  </a:extLst>
                </a:gridCol>
                <a:gridCol w="1003718">
                  <a:extLst>
                    <a:ext uri="{9D8B030D-6E8A-4147-A177-3AD203B41FA5}">
                      <a16:colId xmlns:a16="http://schemas.microsoft.com/office/drawing/2014/main" val="13878127"/>
                    </a:ext>
                  </a:extLst>
                </a:gridCol>
              </a:tblGrid>
              <a:tr h="295402">
                <a:tc>
                  <a:txBody>
                    <a:bodyPr/>
                    <a:lstStyle/>
                    <a:p>
                      <a:pPr algn="ctr" fontAlgn="ctr"/>
                      <a:r>
                        <a:rPr lang="ru-RU" sz="950" u="none" strike="noStrike">
                          <a:effectLst/>
                        </a:rPr>
                        <a:t>№ п/п</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Наименование муниципальной программы/подпрограммы/показателя</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Тип показателя</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Единица измерения</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Базовое значение</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dirty="0">
                          <a:effectLst/>
                        </a:rPr>
                        <a:t>Достигнутое </a:t>
                      </a:r>
                    </a:p>
                    <a:p>
                      <a:pPr algn="ctr" fontAlgn="ctr"/>
                      <a:r>
                        <a:rPr lang="ru-RU" sz="950" u="none" strike="noStrike" dirty="0">
                          <a:effectLst/>
                        </a:rPr>
                        <a:t>2020 года</a:t>
                      </a:r>
                      <a:endParaRPr lang="ru-RU" sz="950" b="0" i="0" u="none" strike="noStrike" dirty="0">
                        <a:solidFill>
                          <a:srgbClr val="000000"/>
                        </a:solidFill>
                        <a:effectLst/>
                        <a:latin typeface="Arial" panose="020B0604020202020204" pitchFamily="34" charset="0"/>
                      </a:endParaRPr>
                    </a:p>
                  </a:txBody>
                  <a:tcPr marL="4495" marR="4495" marT="4495" marB="0" anchor="ctr"/>
                </a:tc>
                <a:tc>
                  <a:txBody>
                    <a:bodyPr/>
                    <a:lstStyle/>
                    <a:p>
                      <a:pPr algn="ctr" fontAlgn="ctr"/>
                      <a:r>
                        <a:rPr lang="en-US" sz="950" u="none" strike="noStrike" dirty="0">
                          <a:effectLst/>
                        </a:rPr>
                        <a:t>П</a:t>
                      </a:r>
                      <a:r>
                        <a:rPr lang="ru-RU" sz="950" u="none" strike="noStrike" dirty="0">
                          <a:effectLst/>
                        </a:rPr>
                        <a:t>л</a:t>
                      </a:r>
                      <a:r>
                        <a:rPr lang="en-US" sz="950" u="none" strike="noStrike" dirty="0">
                          <a:effectLst/>
                        </a:rPr>
                        <a:t>а</a:t>
                      </a:r>
                      <a:r>
                        <a:rPr lang="ru-RU" sz="950" u="none" strike="noStrike" dirty="0">
                          <a:effectLst/>
                        </a:rPr>
                        <a:t>н 2021 год</a:t>
                      </a:r>
                      <a:endParaRPr lang="ru-RU" sz="950" b="0" i="0" u="none" strike="noStrike" dirty="0">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Оценка 2022 год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Оценка 2023 год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Оценка 2024 год</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2345922247"/>
                  </a:ext>
                </a:extLst>
              </a:tr>
              <a:tr h="295402">
                <a:tc>
                  <a:txBody>
                    <a:bodyPr/>
                    <a:lstStyle/>
                    <a:p>
                      <a:pPr algn="ctr" fontAlgn="ctr"/>
                      <a:r>
                        <a:rPr lang="ru-RU" sz="950" u="none" strike="noStrike">
                          <a:effectLst/>
                        </a:rPr>
                        <a:t>17</a:t>
                      </a:r>
                      <a:endParaRPr lang="ru-RU" sz="950" b="1"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Муниципальная программа «Формирование современной комфортной городской среды»</a:t>
                      </a:r>
                      <a:endParaRPr lang="ru-RU" sz="950" b="1"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1083063410"/>
                  </a:ext>
                </a:extLst>
              </a:tr>
              <a:tr h="229958">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Подпрограмма </a:t>
                      </a:r>
                      <a:r>
                        <a:rPr lang="en-US" sz="950" u="none" strike="noStrike">
                          <a:effectLst/>
                        </a:rPr>
                        <a:t>II «</a:t>
                      </a:r>
                      <a:r>
                        <a:rPr lang="ru-RU" sz="950" u="none" strike="noStrike">
                          <a:effectLst/>
                        </a:rPr>
                        <a:t>Благоустройство территорий»</a:t>
                      </a:r>
                      <a:endParaRPr lang="ru-RU" sz="950" b="1"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2199749443"/>
                  </a:ext>
                </a:extLst>
              </a:tr>
              <a:tr h="440845">
                <a:tc>
                  <a:txBody>
                    <a:bodyPr/>
                    <a:lstStyle/>
                    <a:p>
                      <a:pPr algn="ctr" fontAlgn="ctr"/>
                      <a:r>
                        <a:rPr lang="ru-RU" sz="950" u="none" strike="noStrike">
                          <a:effectLst/>
                        </a:rPr>
                        <a:t>17.10.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Оплата счетов МОЭСК</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месяц</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12</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812611863"/>
                  </a:ext>
                </a:extLst>
              </a:tr>
              <a:tr h="440845">
                <a:tc>
                  <a:txBody>
                    <a:bodyPr/>
                    <a:lstStyle/>
                    <a:p>
                      <a:pPr algn="ctr" fontAlgn="ctr"/>
                      <a:r>
                        <a:rPr lang="ru-RU" sz="950" u="none" strike="noStrike">
                          <a:effectLst/>
                        </a:rPr>
                        <a:t>17.11.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Количество установленных малых архитектурных форм</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147</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147</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2558978111"/>
                  </a:ext>
                </a:extLst>
              </a:tr>
              <a:tr h="440845">
                <a:tc>
                  <a:txBody>
                    <a:bodyPr/>
                    <a:lstStyle/>
                    <a:p>
                      <a:pPr algn="ctr" fontAlgn="ctr"/>
                      <a:r>
                        <a:rPr lang="ru-RU" sz="950" u="none" strike="noStrike">
                          <a:effectLst/>
                        </a:rPr>
                        <a:t>17.12.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Приобретение дополнительного оборудования, техники для нужд благоустройства территорий</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4</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3022817441"/>
                  </a:ext>
                </a:extLst>
              </a:tr>
              <a:tr h="586288">
                <a:tc>
                  <a:txBody>
                    <a:bodyPr/>
                    <a:lstStyle/>
                    <a:p>
                      <a:pPr algn="ctr" fontAlgn="ctr"/>
                      <a:r>
                        <a:rPr lang="ru-RU" sz="950" u="none" strike="noStrike">
                          <a:effectLst/>
                        </a:rPr>
                        <a:t>17.13.</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Количество светодиодных светильников замененных и подключенных к автоматизированной системе управления наружным освещением (АСУНО) на территории городского округа Долгопрудный</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258</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712173206"/>
                  </a:ext>
                </a:extLst>
              </a:tr>
              <a:tr h="459915">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Подпрограмма III «Создание условий для обеспечения комфортного проживания жителей в многоквартирных домах Московской области»</a:t>
                      </a:r>
                      <a:endParaRPr lang="ru-RU" sz="950" b="1"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 </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4107365760"/>
                  </a:ext>
                </a:extLst>
              </a:tr>
              <a:tr h="440845">
                <a:tc>
                  <a:txBody>
                    <a:bodyPr/>
                    <a:lstStyle/>
                    <a:p>
                      <a:pPr algn="ctr" fontAlgn="ctr"/>
                      <a:r>
                        <a:rPr lang="ru-RU" sz="950" u="none" strike="noStrike">
                          <a:effectLst/>
                        </a:rPr>
                        <a:t>17.1.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Количество отремонтированных подъездов в МКД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200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30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1923510065"/>
                  </a:ext>
                </a:extLst>
              </a:tr>
              <a:tr h="440845">
                <a:tc>
                  <a:txBody>
                    <a:bodyPr/>
                    <a:lstStyle/>
                    <a:p>
                      <a:pPr algn="ctr" fontAlgn="ctr"/>
                      <a:r>
                        <a:rPr lang="ru-RU" sz="950" u="none" strike="noStrike">
                          <a:effectLst/>
                        </a:rPr>
                        <a:t>17.2.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Количество МКД, в которых проведен капитальный ремонт в рамках региональной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Отраслевой приоритетный показатель</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41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22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30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22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3753212897"/>
                  </a:ext>
                </a:extLst>
              </a:tr>
              <a:tr h="459915">
                <a:tc>
                  <a:txBody>
                    <a:bodyPr/>
                    <a:lstStyle/>
                    <a:p>
                      <a:pPr algn="ctr" fontAlgn="ctr"/>
                      <a:r>
                        <a:rPr lang="ru-RU" sz="950" u="none" strike="noStrike">
                          <a:effectLst/>
                        </a:rPr>
                        <a:t>17.3.</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Число замененного лифтового оборудования в многоквартирных домах, включенных в региональную программу по капитальному ремонту</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9</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2</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5</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7</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1201002484"/>
                  </a:ext>
                </a:extLst>
              </a:tr>
              <a:tr h="586288">
                <a:tc>
                  <a:txBody>
                    <a:bodyPr/>
                    <a:lstStyle/>
                    <a:p>
                      <a:pPr algn="ctr" fontAlgn="ctr"/>
                      <a:r>
                        <a:rPr lang="ru-RU" sz="950" u="none" strike="noStrike">
                          <a:effectLst/>
                        </a:rPr>
                        <a:t>17.4.</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Количество многоквартирных жилых домов, в которых выполнены мероприятия по восстановлению (замене) конструктивных элементов общего имущества многоквартирных домов</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ед.</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1</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Calibri" panose="020F050202020403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Calibri" panose="020F0502020204030204" pitchFamily="34" charset="0"/>
                      </a:endParaRPr>
                    </a:p>
                  </a:txBody>
                  <a:tcPr marL="4495" marR="4495" marT="4495" marB="0" anchor="ctr"/>
                </a:tc>
                <a:extLst>
                  <a:ext uri="{0D108BD9-81ED-4DB2-BD59-A6C34878D82A}">
                    <a16:rowId xmlns:a16="http://schemas.microsoft.com/office/drawing/2014/main" val="3465613834"/>
                  </a:ext>
                </a:extLst>
              </a:tr>
              <a:tr h="586288">
                <a:tc>
                  <a:txBody>
                    <a:bodyPr/>
                    <a:lstStyle/>
                    <a:p>
                      <a:pPr algn="ctr" fontAlgn="ctr"/>
                      <a:r>
                        <a:rPr lang="ru-RU" sz="950" u="none" strike="noStrike">
                          <a:effectLst/>
                        </a:rPr>
                        <a:t>17.5.</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l" fontAlgn="ctr"/>
                      <a:r>
                        <a:rPr lang="ru-RU" sz="950" u="none" strike="noStrike">
                          <a:effectLst/>
                        </a:rPr>
                        <a:t>Выполнение работ по дезенфекционной обработке планового количества площадей общего пользования в МКД в день в соответствующих муниципальных образований МО</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Показатель муниципальной программы</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кв.м.</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482522,16</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a:effectLst/>
                        </a:rPr>
                        <a:t>0</a:t>
                      </a:r>
                      <a:endParaRPr lang="ru-RU" sz="950" b="0" i="0" u="none" strike="noStrike">
                        <a:solidFill>
                          <a:srgbClr val="000000"/>
                        </a:solidFill>
                        <a:effectLst/>
                        <a:latin typeface="Arial" panose="020B0604020202020204" pitchFamily="34" charset="0"/>
                      </a:endParaRPr>
                    </a:p>
                  </a:txBody>
                  <a:tcPr marL="4495" marR="4495" marT="4495" marB="0" anchor="ctr"/>
                </a:tc>
                <a:tc>
                  <a:txBody>
                    <a:bodyPr/>
                    <a:lstStyle/>
                    <a:p>
                      <a:pPr algn="ctr" fontAlgn="ctr"/>
                      <a:r>
                        <a:rPr lang="ru-RU" sz="950" u="none" strike="noStrike" dirty="0">
                          <a:effectLst/>
                        </a:rPr>
                        <a:t>0</a:t>
                      </a:r>
                      <a:endParaRPr lang="ru-RU" sz="950" b="0" i="0" u="none" strike="noStrike" dirty="0">
                        <a:solidFill>
                          <a:srgbClr val="000000"/>
                        </a:solidFill>
                        <a:effectLst/>
                        <a:latin typeface="Arial" panose="020B0604020202020204" pitchFamily="34" charset="0"/>
                      </a:endParaRPr>
                    </a:p>
                  </a:txBody>
                  <a:tcPr marL="4495" marR="4495" marT="4495" marB="0" anchor="ctr"/>
                </a:tc>
                <a:extLst>
                  <a:ext uri="{0D108BD9-81ED-4DB2-BD59-A6C34878D82A}">
                    <a16:rowId xmlns:a16="http://schemas.microsoft.com/office/drawing/2014/main" val="4147558784"/>
                  </a:ext>
                </a:extLst>
              </a:tr>
            </a:tbl>
          </a:graphicData>
        </a:graphic>
      </p:graphicFrame>
    </p:spTree>
    <p:extLst>
      <p:ext uri="{BB962C8B-B14F-4D97-AF65-F5344CB8AC3E}">
        <p14:creationId xmlns:p14="http://schemas.microsoft.com/office/powerpoint/2010/main" val="425964645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73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CFAF7F6-85DE-4C5A-B96A-4E7CB18005B6}"/>
              </a:ext>
            </a:extLst>
          </p:cNvPr>
          <p:cNvGraphicFramePr>
            <a:graphicFrameLocks noGrp="1"/>
          </p:cNvGraphicFramePr>
          <p:nvPr>
            <p:ph idx="1"/>
            <p:extLst>
              <p:ext uri="{D42A27DB-BD31-4B8C-83A1-F6EECF244321}">
                <p14:modId xmlns:p14="http://schemas.microsoft.com/office/powerpoint/2010/main" val="1739016451"/>
              </p:ext>
            </p:extLst>
          </p:nvPr>
        </p:nvGraphicFramePr>
        <p:xfrm>
          <a:off x="380246" y="1167897"/>
          <a:ext cx="11407364" cy="5214795"/>
        </p:xfrm>
        <a:graphic>
          <a:graphicData uri="http://schemas.openxmlformats.org/drawingml/2006/table">
            <a:tbl>
              <a:tblPr>
                <a:tableStyleId>{5C22544A-7EE6-4342-B048-85BDC9FD1C3A}</a:tableStyleId>
              </a:tblPr>
              <a:tblGrid>
                <a:gridCol w="543726">
                  <a:extLst>
                    <a:ext uri="{9D8B030D-6E8A-4147-A177-3AD203B41FA5}">
                      <a16:colId xmlns:a16="http://schemas.microsoft.com/office/drawing/2014/main" val="4072863030"/>
                    </a:ext>
                  </a:extLst>
                </a:gridCol>
                <a:gridCol w="2946994">
                  <a:extLst>
                    <a:ext uri="{9D8B030D-6E8A-4147-A177-3AD203B41FA5}">
                      <a16:colId xmlns:a16="http://schemas.microsoft.com/office/drawing/2014/main" val="1172716077"/>
                    </a:ext>
                  </a:extLst>
                </a:gridCol>
                <a:gridCol w="1109200">
                  <a:extLst>
                    <a:ext uri="{9D8B030D-6E8A-4147-A177-3AD203B41FA5}">
                      <a16:colId xmlns:a16="http://schemas.microsoft.com/office/drawing/2014/main" val="902963348"/>
                    </a:ext>
                  </a:extLst>
                </a:gridCol>
                <a:gridCol w="935208">
                  <a:extLst>
                    <a:ext uri="{9D8B030D-6E8A-4147-A177-3AD203B41FA5}">
                      <a16:colId xmlns:a16="http://schemas.microsoft.com/office/drawing/2014/main" val="3280988254"/>
                    </a:ext>
                  </a:extLst>
                </a:gridCol>
                <a:gridCol w="935208">
                  <a:extLst>
                    <a:ext uri="{9D8B030D-6E8A-4147-A177-3AD203B41FA5}">
                      <a16:colId xmlns:a16="http://schemas.microsoft.com/office/drawing/2014/main" val="3431545654"/>
                    </a:ext>
                  </a:extLst>
                </a:gridCol>
                <a:gridCol w="978705">
                  <a:extLst>
                    <a:ext uri="{9D8B030D-6E8A-4147-A177-3AD203B41FA5}">
                      <a16:colId xmlns:a16="http://schemas.microsoft.com/office/drawing/2014/main" val="2108831776"/>
                    </a:ext>
                  </a:extLst>
                </a:gridCol>
                <a:gridCol w="956957">
                  <a:extLst>
                    <a:ext uri="{9D8B030D-6E8A-4147-A177-3AD203B41FA5}">
                      <a16:colId xmlns:a16="http://schemas.microsoft.com/office/drawing/2014/main" val="972015122"/>
                    </a:ext>
                  </a:extLst>
                </a:gridCol>
                <a:gridCol w="1054828">
                  <a:extLst>
                    <a:ext uri="{9D8B030D-6E8A-4147-A177-3AD203B41FA5}">
                      <a16:colId xmlns:a16="http://schemas.microsoft.com/office/drawing/2014/main" val="1287149899"/>
                    </a:ext>
                  </a:extLst>
                </a:gridCol>
                <a:gridCol w="956957">
                  <a:extLst>
                    <a:ext uri="{9D8B030D-6E8A-4147-A177-3AD203B41FA5}">
                      <a16:colId xmlns:a16="http://schemas.microsoft.com/office/drawing/2014/main" val="2052881188"/>
                    </a:ext>
                  </a:extLst>
                </a:gridCol>
                <a:gridCol w="989581">
                  <a:extLst>
                    <a:ext uri="{9D8B030D-6E8A-4147-A177-3AD203B41FA5}">
                      <a16:colId xmlns:a16="http://schemas.microsoft.com/office/drawing/2014/main" val="3592895495"/>
                    </a:ext>
                  </a:extLst>
                </a:gridCol>
              </a:tblGrid>
              <a:tr h="695306">
                <a:tc>
                  <a:txBody>
                    <a:bodyPr/>
                    <a:lstStyle/>
                    <a:p>
                      <a:pPr algn="ctr" fontAlgn="ctr"/>
                      <a:r>
                        <a:rPr lang="ru-RU" sz="1050" u="none" strike="noStrike">
                          <a:effectLst/>
                        </a:rPr>
                        <a:t>№ п/п</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Тип 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Достигнутое 2020 года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en-US" sz="1050" u="none" strike="noStrike" dirty="0">
                          <a:effectLst/>
                        </a:rPr>
                        <a:t>П</a:t>
                      </a:r>
                      <a:r>
                        <a:rPr lang="ru-RU" sz="1050" u="none" strike="noStrike" dirty="0">
                          <a:effectLst/>
                        </a:rPr>
                        <a:t>л</a:t>
                      </a:r>
                      <a:r>
                        <a:rPr lang="en-US" sz="1050" u="none" strike="noStrike" dirty="0">
                          <a:effectLst/>
                        </a:rPr>
                        <a:t>а</a:t>
                      </a:r>
                      <a:r>
                        <a:rPr lang="ru-RU" sz="1050" u="none" strike="noStrike" dirty="0">
                          <a:effectLst/>
                        </a:rPr>
                        <a:t>н 2021 год</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2022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2023 год</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Оценка 2024 год</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4252618254"/>
                  </a:ext>
                </a:extLst>
              </a:tr>
              <a:tr h="695306">
                <a:tc>
                  <a:txBody>
                    <a:bodyPr/>
                    <a:lstStyle/>
                    <a:p>
                      <a:pPr algn="ctr" fontAlgn="ctr"/>
                      <a:r>
                        <a:rPr lang="ru-RU" sz="1050" u="none" strike="noStrike">
                          <a:effectLst/>
                        </a:rPr>
                        <a:t>18</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Муниципальная программа «Строительство объектов социальной инфраструктуры»</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699152101"/>
                  </a:ext>
                </a:extLst>
              </a:tr>
              <a:tr h="695306">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Подпрограмма III «Строительство (реконструкция) объектов образования»</a:t>
                      </a:r>
                      <a:endParaRPr lang="ru-RU" sz="1050" b="1"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1545940023"/>
                  </a:ext>
                </a:extLst>
              </a:tr>
              <a:tr h="1042959">
                <a:tc>
                  <a:txBody>
                    <a:bodyPr/>
                    <a:lstStyle/>
                    <a:p>
                      <a:pPr algn="ctr" fontAlgn="ctr"/>
                      <a:r>
                        <a:rPr lang="ru-RU" sz="1050" u="none" strike="noStrike">
                          <a:effectLst/>
                        </a:rPr>
                        <a:t>18.1.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Количество введенных в эксплуатацию объектов дошкольного образования за счет бюджетных средств</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extLst>
                  <a:ext uri="{0D108BD9-81ED-4DB2-BD59-A6C34878D82A}">
                    <a16:rowId xmlns:a16="http://schemas.microsoft.com/office/drawing/2014/main" val="1496986704"/>
                  </a:ext>
                </a:extLst>
              </a:tr>
              <a:tr h="1042959">
                <a:tc>
                  <a:txBody>
                    <a:bodyPr/>
                    <a:lstStyle/>
                    <a:p>
                      <a:pPr algn="ctr" fontAlgn="ctr"/>
                      <a:r>
                        <a:rPr lang="ru-RU" sz="1050" u="none" strike="noStrike">
                          <a:effectLst/>
                        </a:rPr>
                        <a:t>18.2.</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Количество введенных в эксплуатацию объектов дошкольного образования за счет внебюджетных источников </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2</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a:effectLst/>
                        </a:rPr>
                        <a:t>2</a:t>
                      </a:r>
                      <a:endParaRPr lang="ru-RU" sz="1050" b="0" i="0" u="none" strike="noStrike">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2078695040"/>
                  </a:ext>
                </a:extLst>
              </a:tr>
              <a:tr h="1042959">
                <a:tc>
                  <a:txBody>
                    <a:bodyPr/>
                    <a:lstStyle/>
                    <a:p>
                      <a:pPr algn="ctr" fontAlgn="ctr"/>
                      <a:r>
                        <a:rPr lang="ru-RU" sz="1050" u="none" strike="noStrike">
                          <a:effectLst/>
                        </a:rPr>
                        <a:t>18.3.</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l" fontAlgn="ctr"/>
                      <a:r>
                        <a:rPr lang="ru-RU" sz="1050" u="none" strike="noStrike">
                          <a:effectLst/>
                        </a:rPr>
                        <a:t>Количество введенных в эксплуатацию объектов общего образования за счет бюджетных средств</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Отраслевой приоритетный показатель</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0</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1</a:t>
                      </a:r>
                      <a:endParaRPr lang="ru-RU" sz="1050" b="0" i="0" u="none" strike="noStrike">
                        <a:solidFill>
                          <a:srgbClr val="000000"/>
                        </a:solidFill>
                        <a:effectLst/>
                        <a:latin typeface="Calibri" panose="020F0502020204030204" pitchFamily="34" charset="0"/>
                      </a:endParaRPr>
                    </a:p>
                  </a:txBody>
                  <a:tcPr marL="6562" marR="6562" marT="6562" marB="0" anchor="ctr"/>
                </a:tc>
                <a:tc>
                  <a:txBody>
                    <a:bodyPr/>
                    <a:lstStyle/>
                    <a:p>
                      <a:pPr algn="ctr" fontAlgn="ctr"/>
                      <a:r>
                        <a:rPr lang="ru-RU" sz="1050" u="none" strike="noStrike" dirty="0">
                          <a:effectLst/>
                        </a:rPr>
                        <a:t>1</a:t>
                      </a:r>
                      <a:endParaRPr lang="ru-RU" sz="1050" b="0" i="0" u="none" strike="noStrike" dirty="0">
                        <a:solidFill>
                          <a:srgbClr val="000000"/>
                        </a:solidFill>
                        <a:effectLst/>
                        <a:latin typeface="Calibri" panose="020F0502020204030204" pitchFamily="34" charset="0"/>
                      </a:endParaRPr>
                    </a:p>
                  </a:txBody>
                  <a:tcPr marL="6562" marR="6562" marT="6562" marB="0" anchor="ctr"/>
                </a:tc>
                <a:extLst>
                  <a:ext uri="{0D108BD9-81ED-4DB2-BD59-A6C34878D82A}">
                    <a16:rowId xmlns:a16="http://schemas.microsoft.com/office/drawing/2014/main" val="714017209"/>
                  </a:ext>
                </a:extLst>
              </a:tr>
            </a:tbl>
          </a:graphicData>
        </a:graphic>
      </p:graphicFrame>
    </p:spTree>
    <p:extLst>
      <p:ext uri="{BB962C8B-B14F-4D97-AF65-F5344CB8AC3E}">
        <p14:creationId xmlns:p14="http://schemas.microsoft.com/office/powerpoint/2010/main" val="347909206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74</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2902828161"/>
              </p:ext>
            </p:extLst>
          </p:nvPr>
        </p:nvGraphicFramePr>
        <p:xfrm>
          <a:off x="153910" y="501984"/>
          <a:ext cx="11550491" cy="6049496"/>
        </p:xfrm>
        <a:graphic>
          <a:graphicData uri="http://schemas.openxmlformats.org/drawingml/2006/table">
            <a:tbl>
              <a:tblPr>
                <a:tableStyleId>{8A107856-5554-42FB-B03E-39F5DBC370BA}</a:tableStyleId>
              </a:tblPr>
              <a:tblGrid>
                <a:gridCol w="521016">
                  <a:extLst>
                    <a:ext uri="{9D8B030D-6E8A-4147-A177-3AD203B41FA5}">
                      <a16:colId xmlns:a16="http://schemas.microsoft.com/office/drawing/2014/main" val="3173738563"/>
                    </a:ext>
                  </a:extLst>
                </a:gridCol>
                <a:gridCol w="3001528">
                  <a:extLst>
                    <a:ext uri="{9D8B030D-6E8A-4147-A177-3AD203B41FA5}">
                      <a16:colId xmlns:a16="http://schemas.microsoft.com/office/drawing/2014/main" val="1175069003"/>
                    </a:ext>
                  </a:extLst>
                </a:gridCol>
                <a:gridCol w="838985">
                  <a:extLst>
                    <a:ext uri="{9D8B030D-6E8A-4147-A177-3AD203B41FA5}">
                      <a16:colId xmlns:a16="http://schemas.microsoft.com/office/drawing/2014/main" val="3513692141"/>
                    </a:ext>
                  </a:extLst>
                </a:gridCol>
                <a:gridCol w="1065229">
                  <a:extLst>
                    <a:ext uri="{9D8B030D-6E8A-4147-A177-3AD203B41FA5}">
                      <a16:colId xmlns:a16="http://schemas.microsoft.com/office/drawing/2014/main" val="1824154891"/>
                    </a:ext>
                  </a:extLst>
                </a:gridCol>
                <a:gridCol w="3827283">
                  <a:extLst>
                    <a:ext uri="{9D8B030D-6E8A-4147-A177-3AD203B41FA5}">
                      <a16:colId xmlns:a16="http://schemas.microsoft.com/office/drawing/2014/main" val="79962035"/>
                    </a:ext>
                  </a:extLst>
                </a:gridCol>
                <a:gridCol w="829558">
                  <a:extLst>
                    <a:ext uri="{9D8B030D-6E8A-4147-A177-3AD203B41FA5}">
                      <a16:colId xmlns:a16="http://schemas.microsoft.com/office/drawing/2014/main" val="154824804"/>
                    </a:ext>
                  </a:extLst>
                </a:gridCol>
                <a:gridCol w="735291">
                  <a:extLst>
                    <a:ext uri="{9D8B030D-6E8A-4147-A177-3AD203B41FA5}">
                      <a16:colId xmlns:a16="http://schemas.microsoft.com/office/drawing/2014/main" val="1561384155"/>
                    </a:ext>
                  </a:extLst>
                </a:gridCol>
                <a:gridCol w="731601">
                  <a:extLst>
                    <a:ext uri="{9D8B030D-6E8A-4147-A177-3AD203B41FA5}">
                      <a16:colId xmlns:a16="http://schemas.microsoft.com/office/drawing/2014/main" val="3694796067"/>
                    </a:ext>
                  </a:extLst>
                </a:gridCol>
              </a:tblGrid>
              <a:tr h="707185">
                <a:tc>
                  <a:txBody>
                    <a:bodyPr/>
                    <a:lstStyle/>
                    <a:p>
                      <a:pPr algn="ctr" fontAlgn="b"/>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u="none" strike="noStrike" dirty="0">
                          <a:solidFill>
                            <a:schemeClr val="tx1"/>
                          </a:solidFill>
                          <a:effectLst/>
                          <a:latin typeface="+mn-lt"/>
                        </a:rPr>
                        <a:t>Наименование мер социальной поддержки</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Численность представителей целевой группы (чел.)</a:t>
                      </a:r>
                    </a:p>
                  </a:txBody>
                  <a:tcPr marL="2378" marR="2378" marT="2378" marB="0" anchor="b"/>
                </a:tc>
                <a:tc>
                  <a:txBody>
                    <a:bodyPr/>
                    <a:lstStyle/>
                    <a:p>
                      <a:pPr algn="ctr" fontAlgn="b"/>
                      <a:r>
                        <a:rPr lang="en-US" sz="900" b="1" i="0" u="none" strike="noStrike" dirty="0">
                          <a:solidFill>
                            <a:schemeClr val="tx1"/>
                          </a:solidFill>
                          <a:effectLst/>
                          <a:latin typeface="+mn-lt"/>
                        </a:rPr>
                        <a:t>Ц</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л</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в</a:t>
                      </a:r>
                      <a:r>
                        <a:rPr lang="ru-RU" sz="900" b="1" i="0" u="none" strike="noStrike" dirty="0">
                          <a:solidFill>
                            <a:schemeClr val="tx1"/>
                          </a:solidFill>
                          <a:effectLst/>
                          <a:latin typeface="+mn-lt"/>
                        </a:rPr>
                        <a:t>а</a:t>
                      </a:r>
                      <a:r>
                        <a:rPr lang="en-US" sz="900" b="1" i="0" u="none" strike="noStrike" dirty="0">
                          <a:solidFill>
                            <a:schemeClr val="tx1"/>
                          </a:solidFill>
                          <a:effectLst/>
                          <a:latin typeface="+mn-lt"/>
                        </a:rPr>
                        <a:t>я </a:t>
                      </a:r>
                      <a:r>
                        <a:rPr lang="ru-RU" sz="900" b="1" i="0" u="none" strike="noStrike" dirty="0">
                          <a:solidFill>
                            <a:schemeClr val="tx1"/>
                          </a:solidFill>
                          <a:effectLst/>
                          <a:latin typeface="+mn-lt"/>
                        </a:rPr>
                        <a:t>г</a:t>
                      </a:r>
                      <a:r>
                        <a:rPr lang="en-US" sz="900" b="1" i="0" u="none" strike="noStrike" dirty="0">
                          <a:solidFill>
                            <a:schemeClr val="tx1"/>
                          </a:solidFill>
                          <a:effectLst/>
                          <a:latin typeface="+mn-lt"/>
                        </a:rPr>
                        <a:t>р</a:t>
                      </a:r>
                      <a:r>
                        <a:rPr lang="ru-RU" sz="900" b="1" i="0" u="none" strike="noStrike" dirty="0">
                          <a:solidFill>
                            <a:schemeClr val="tx1"/>
                          </a:solidFill>
                          <a:effectLst/>
                          <a:latin typeface="+mn-lt"/>
                        </a:rPr>
                        <a:t>у</a:t>
                      </a:r>
                      <a:r>
                        <a:rPr lang="en-US" sz="900" b="1" i="0" u="none" strike="noStrike" dirty="0">
                          <a:solidFill>
                            <a:schemeClr val="tx1"/>
                          </a:solidFill>
                          <a:effectLst/>
                          <a:latin typeface="+mn-lt"/>
                        </a:rPr>
                        <a:t>п</a:t>
                      </a:r>
                      <a:r>
                        <a:rPr lang="ru-RU" sz="900" b="1" i="0" u="none" strike="noStrike" dirty="0">
                          <a:solidFill>
                            <a:schemeClr val="tx1"/>
                          </a:solidFill>
                          <a:effectLst/>
                          <a:latin typeface="+mn-lt"/>
                        </a:rPr>
                        <a:t>п</a:t>
                      </a:r>
                      <a:r>
                        <a:rPr lang="en-US" sz="900" b="1" i="0" u="none" strike="noStrike" dirty="0">
                          <a:solidFill>
                            <a:schemeClr val="tx1"/>
                          </a:solidFill>
                          <a:effectLst/>
                          <a:latin typeface="+mn-lt"/>
                        </a:rPr>
                        <a:t>а</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en-US" sz="900" b="1" i="0" u="none" strike="noStrike" dirty="0">
                          <a:solidFill>
                            <a:schemeClr val="tx1"/>
                          </a:solidFill>
                          <a:effectLst/>
                          <a:latin typeface="+mn-lt"/>
                        </a:rPr>
                        <a:t>Н</a:t>
                      </a:r>
                      <a:r>
                        <a:rPr lang="ru-RU" sz="900" b="1" i="0" u="none" strike="noStrike" dirty="0" err="1">
                          <a:solidFill>
                            <a:schemeClr val="tx1"/>
                          </a:solidFill>
                          <a:effectLst/>
                          <a:latin typeface="+mn-lt"/>
                        </a:rPr>
                        <a:t>ормативный</a:t>
                      </a:r>
                      <a:r>
                        <a:rPr lang="ru-RU" sz="900" b="1" i="0" u="none" strike="noStrike" dirty="0">
                          <a:solidFill>
                            <a:schemeClr val="tx1"/>
                          </a:solidFill>
                          <a:effectLst/>
                          <a:latin typeface="+mn-lt"/>
                        </a:rPr>
                        <a:t> правовой акт</a:t>
                      </a:r>
                    </a:p>
                  </a:txBody>
                  <a:tcPr marL="2378" marR="2378" marT="2378" marB="0" anchor="b"/>
                </a:tc>
                <a:tc>
                  <a:txBody>
                    <a:bodyPr/>
                    <a:lstStyle/>
                    <a:p>
                      <a:pPr algn="ctr" fontAlgn="b"/>
                      <a:r>
                        <a:rPr lang="ru-RU" sz="900" b="1" u="none" strike="noStrike" dirty="0">
                          <a:solidFill>
                            <a:schemeClr val="tx1"/>
                          </a:solidFill>
                          <a:effectLst/>
                          <a:latin typeface="+mn-lt"/>
                        </a:rPr>
                        <a:t>Плановые значения на 2022 год (</a:t>
                      </a:r>
                      <a:r>
                        <a:rPr lang="ru-RU" sz="900" b="1" u="none" strike="noStrike" dirty="0" err="1">
                          <a:solidFill>
                            <a:schemeClr val="tx1"/>
                          </a:solidFill>
                          <a:effectLst/>
                          <a:latin typeface="+mn-lt"/>
                        </a:rPr>
                        <a:t>тыс.руб</a:t>
                      </a:r>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2023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2024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extLst>
                  <a:ext uri="{0D108BD9-81ED-4DB2-BD59-A6C34878D82A}">
                    <a16:rowId xmlns:a16="http://schemas.microsoft.com/office/drawing/2014/main" val="1699384114"/>
                  </a:ext>
                </a:extLst>
              </a:tr>
              <a:tr h="1176552">
                <a:tc>
                  <a:txBody>
                    <a:bodyPr/>
                    <a:lstStyle/>
                    <a:p>
                      <a:pPr marL="0" algn="ctr" defTabSz="914400" rtl="0" eaLnBrk="1" fontAlgn="b" latinLnBrk="0" hangingPunct="1"/>
                      <a:r>
                        <a:rPr lang="ru-RU" sz="900" b="0" i="0" u="none" strike="noStrike" kern="1200" dirty="0">
                          <a:solidFill>
                            <a:schemeClr val="tx1"/>
                          </a:solidFill>
                          <a:effectLst/>
                          <a:latin typeface="+mn-lt"/>
                          <a:ea typeface="+mn-ea"/>
                          <a:cs typeface="+mn-cs"/>
                        </a:rPr>
                        <a:t>1</a:t>
                      </a:r>
                    </a:p>
                  </a:txBody>
                  <a:tcPr marL="2378" marR="2378" marT="2378" marB="0" anchor="b"/>
                </a:tc>
                <a:tc>
                  <a:txBody>
                    <a:bodyPr/>
                    <a:lstStyle/>
                    <a:p>
                      <a:pPr marL="0" algn="l" defTabSz="914400" rtl="0" eaLnBrk="1" fontAlgn="b" latinLnBrk="0" hangingPunct="1"/>
                      <a:r>
                        <a:rPr lang="ru-RU" sz="900" b="0" i="0" u="none" strike="noStrike" kern="1200" dirty="0">
                          <a:solidFill>
                            <a:schemeClr val="tx1"/>
                          </a:solidFill>
                          <a:effectLst/>
                          <a:latin typeface="+mn-lt"/>
                          <a:ea typeface="+mn-ea"/>
                          <a:cs typeface="+mn-cs"/>
                        </a:rPr>
                        <a:t>Выплата стипендии студентам  и ординаторам, обучающимся по целевому направлению</a:t>
                      </a:r>
                    </a:p>
                  </a:txBody>
                  <a:tcPr marL="2378" marR="2378" marT="2378" marB="0" anchor="b"/>
                </a:tc>
                <a:tc>
                  <a:txBody>
                    <a:bodyPr/>
                    <a:lstStyle/>
                    <a:p>
                      <a:pPr marL="0" algn="ctr" defTabSz="914400" rtl="0" eaLnBrk="1" fontAlgn="b" latinLnBrk="0" hangingPunct="1"/>
                      <a:r>
                        <a:rPr lang="ru-RU" sz="900" b="0" i="0" u="none" strike="noStrike" kern="1200" dirty="0">
                          <a:solidFill>
                            <a:schemeClr val="tx1"/>
                          </a:solidFill>
                          <a:effectLst/>
                          <a:latin typeface="+mn-lt"/>
                          <a:ea typeface="+mn-ea"/>
                          <a:cs typeface="+mn-cs"/>
                        </a:rPr>
                        <a:t>12</a:t>
                      </a:r>
                    </a:p>
                  </a:txBody>
                  <a:tcPr marL="2378" marR="2378" marT="2378" marB="0" anchor="b"/>
                </a:tc>
                <a:tc>
                  <a:txBody>
                    <a:bodyPr/>
                    <a:lstStyle/>
                    <a:p>
                      <a:pPr marL="0" algn="ctr" defTabSz="914400" rtl="0" eaLnBrk="1" fontAlgn="b" latinLnBrk="0" hangingPunct="1"/>
                      <a:r>
                        <a:rPr lang="ru-RU" sz="900" b="0" i="0" u="none" strike="noStrike" kern="1200" dirty="0">
                          <a:solidFill>
                            <a:schemeClr val="tx1"/>
                          </a:solidFill>
                          <a:effectLst/>
                          <a:latin typeface="+mn-lt"/>
                          <a:ea typeface="+mn-ea"/>
                          <a:cs typeface="+mn-cs"/>
                        </a:rPr>
                        <a:t>Студенты</a:t>
                      </a:r>
                    </a:p>
                  </a:txBody>
                  <a:tcPr marL="2378" marR="2378" marT="2378" marB="0" anchor="b"/>
                </a:tc>
                <a:tc>
                  <a:txBody>
                    <a:bodyPr/>
                    <a:lstStyle/>
                    <a:p>
                      <a:pPr marL="0" algn="ctr" defTabSz="914400" rtl="0" eaLnBrk="1" fontAlgn="b" latinLnBrk="0" hangingPunct="1"/>
                      <a:r>
                        <a:rPr lang="ru-RU" sz="900" b="0" i="0" u="none" strike="noStrike" kern="1200" dirty="0">
                          <a:solidFill>
                            <a:schemeClr val="tx1"/>
                          </a:solidFill>
                          <a:effectLst/>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06.06.2018 № 345-ПА/н «Об утверждении Порядка выплаты стипендии студентам и ординаторам в период обучения по целевому направлению Государственного бюджетного учреждения здравоохранения Московской области «Долгопрудненская центральная городская больница»</a:t>
                      </a:r>
                    </a:p>
                  </a:txBody>
                  <a:tcPr marL="2378" marR="2378" marT="2378" marB="0" anchor="b"/>
                </a:tc>
                <a:tc>
                  <a:txBody>
                    <a:bodyPr/>
                    <a:lstStyle/>
                    <a:p>
                      <a:pPr algn="ctr" fontAlgn="t"/>
                      <a:r>
                        <a:rPr lang="ru-RU" sz="900" b="0" i="0" u="none" strike="noStrike" dirty="0">
                          <a:solidFill>
                            <a:schemeClr val="tx1"/>
                          </a:solidFill>
                          <a:effectLst/>
                          <a:latin typeface="+mn-lt"/>
                        </a:rPr>
                        <a:t>432,0</a:t>
                      </a:r>
                    </a:p>
                  </a:txBody>
                  <a:tcPr marL="8313" marR="8313" marT="8313" marB="0" anchor="ctr"/>
                </a:tc>
                <a:tc>
                  <a:txBody>
                    <a:bodyPr/>
                    <a:lstStyle/>
                    <a:p>
                      <a:pPr algn="ctr" fontAlgn="t"/>
                      <a:r>
                        <a:rPr lang="ru-RU" sz="900" b="0" i="0" u="none" strike="noStrike" dirty="0">
                          <a:solidFill>
                            <a:schemeClr val="tx1"/>
                          </a:solidFill>
                          <a:effectLst/>
                          <a:latin typeface="+mn-lt"/>
                        </a:rPr>
                        <a:t>432,0</a:t>
                      </a:r>
                    </a:p>
                  </a:txBody>
                  <a:tcPr marL="8313" marR="8313" marT="8313" marB="0" anchor="ctr"/>
                </a:tc>
                <a:tc>
                  <a:txBody>
                    <a:bodyPr/>
                    <a:lstStyle/>
                    <a:p>
                      <a:pPr algn="ctr" fontAlgn="t"/>
                      <a:r>
                        <a:rPr lang="ru-RU" sz="900" b="0" i="0" u="none" strike="noStrike" dirty="0">
                          <a:solidFill>
                            <a:schemeClr val="tx1"/>
                          </a:solidFill>
                          <a:effectLst/>
                          <a:latin typeface="+mn-lt"/>
                        </a:rPr>
                        <a:t>432,0</a:t>
                      </a:r>
                    </a:p>
                  </a:txBody>
                  <a:tcPr marL="8313" marR="8313" marT="8313" marB="0" anchor="ctr"/>
                </a:tc>
                <a:extLst>
                  <a:ext uri="{0D108BD9-81ED-4DB2-BD59-A6C34878D82A}">
                    <a16:rowId xmlns:a16="http://schemas.microsoft.com/office/drawing/2014/main" val="318347590"/>
                  </a:ext>
                </a:extLst>
              </a:tr>
              <a:tr h="531152">
                <a:tc>
                  <a:txBody>
                    <a:bodyPr/>
                    <a:lstStyle/>
                    <a:p>
                      <a:pPr algn="ctr" fontAlgn="b"/>
                      <a:r>
                        <a:rPr lang="ru-RU" sz="900" b="0" i="0" u="none" strike="noStrike" dirty="0">
                          <a:solidFill>
                            <a:schemeClr val="tx1"/>
                          </a:solidFill>
                          <a:effectLst/>
                          <a:latin typeface="+mn-lt"/>
                        </a:rPr>
                        <a:t>2</a:t>
                      </a:r>
                    </a:p>
                  </a:txBody>
                  <a:tcPr marL="2378" marR="2378" marT="2378" marB="0" anchor="ctr"/>
                </a:tc>
                <a:tc>
                  <a:txBody>
                    <a:bodyPr/>
                    <a:lstStyle/>
                    <a:p>
                      <a:pPr algn="l" fontAlgn="t"/>
                      <a:r>
                        <a:rPr lang="ru-RU" sz="900" u="none" strike="noStrike" kern="1200" dirty="0">
                          <a:solidFill>
                            <a:schemeClr val="tx1"/>
                          </a:solidFill>
                          <a:effectLst/>
                          <a:latin typeface="+mn-lt"/>
                          <a:ea typeface="+mn-ea"/>
                          <a:cs typeface="+mn-cs"/>
                        </a:rPr>
                        <a:t>Мероприятие, посвященное Дню знаний для детей из многодетных, неполных, малоимущих семей, семей, оказавшихся в трудной жизненной ситуации</a:t>
                      </a:r>
                    </a:p>
                  </a:txBody>
                  <a:tcPr marL="2378" marR="2378" marT="2378" marB="0" anchor="ctr"/>
                </a:tc>
                <a:tc>
                  <a:txBody>
                    <a:bodyPr/>
                    <a:lstStyle/>
                    <a:p>
                      <a:pPr algn="ctr" fontAlgn="t"/>
                      <a:r>
                        <a:rPr lang="ru-RU" sz="900" u="none" strike="noStrike" kern="1200" dirty="0">
                          <a:solidFill>
                            <a:schemeClr val="tx1"/>
                          </a:solidFill>
                          <a:effectLst/>
                          <a:latin typeface="+mn-lt"/>
                          <a:ea typeface="+mn-ea"/>
                          <a:cs typeface="+mn-cs"/>
                        </a:rPr>
                        <a:t>170</a:t>
                      </a:r>
                    </a:p>
                  </a:txBody>
                  <a:tcPr marL="2378" marR="2378" marT="2378" marB="0" anchor="ctr"/>
                </a:tc>
                <a:tc>
                  <a:txBody>
                    <a:bodyPr/>
                    <a:lstStyle/>
                    <a:p>
                      <a:pPr algn="ctr" fontAlgn="t"/>
                      <a:r>
                        <a:rPr lang="ru-RU" sz="9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algn="ctr" fontAlgn="t"/>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ctr"/>
                      <a:r>
                        <a:rPr lang="ru-RU" sz="900" b="0" i="0" u="none" strike="noStrike" dirty="0">
                          <a:solidFill>
                            <a:schemeClr val="tx1"/>
                          </a:solidFill>
                          <a:effectLst/>
                          <a:latin typeface="+mn-lt"/>
                        </a:rPr>
                        <a:t>240,0</a:t>
                      </a:r>
                    </a:p>
                  </a:txBody>
                  <a:tcPr marL="8313" marR="8313" marT="8313" marB="0" anchor="ctr"/>
                </a:tc>
                <a:tc>
                  <a:txBody>
                    <a:bodyPr/>
                    <a:lstStyle/>
                    <a:p>
                      <a:pPr algn="ctr" fontAlgn="ctr"/>
                      <a:r>
                        <a:rPr lang="ru-RU" sz="900" b="0" i="0" u="none" strike="noStrike" dirty="0">
                          <a:solidFill>
                            <a:schemeClr val="tx1"/>
                          </a:solidFill>
                          <a:effectLst/>
                          <a:latin typeface="+mn-lt"/>
                        </a:rPr>
                        <a:t>240,0</a:t>
                      </a:r>
                    </a:p>
                  </a:txBody>
                  <a:tcPr marL="8313" marR="8313" marT="8313" marB="0" anchor="ctr"/>
                </a:tc>
                <a:tc>
                  <a:txBody>
                    <a:bodyPr/>
                    <a:lstStyle/>
                    <a:p>
                      <a:pPr algn="ctr" fontAlgn="ctr"/>
                      <a:r>
                        <a:rPr lang="ru-RU" sz="900" b="0" i="0" u="none" strike="noStrike" dirty="0">
                          <a:solidFill>
                            <a:schemeClr val="tx1"/>
                          </a:solidFill>
                          <a:effectLst/>
                          <a:latin typeface="+mn-lt"/>
                        </a:rPr>
                        <a:t>240,0</a:t>
                      </a:r>
                    </a:p>
                  </a:txBody>
                  <a:tcPr marL="8313" marR="8313" marT="8313" marB="0" anchor="ctr"/>
                </a:tc>
                <a:extLst>
                  <a:ext uri="{0D108BD9-81ED-4DB2-BD59-A6C34878D82A}">
                    <a16:rowId xmlns:a16="http://schemas.microsoft.com/office/drawing/2014/main" val="2016207927"/>
                  </a:ext>
                </a:extLst>
              </a:tr>
              <a:tr h="531152">
                <a:tc>
                  <a:txBody>
                    <a:bodyPr/>
                    <a:lstStyle/>
                    <a:p>
                      <a:pPr algn="ctr" fontAlgn="b"/>
                      <a:r>
                        <a:rPr lang="ru-RU" sz="900" b="0" i="0" u="none" strike="noStrike" dirty="0">
                          <a:solidFill>
                            <a:schemeClr val="tx1"/>
                          </a:solidFill>
                          <a:effectLst/>
                          <a:latin typeface="+mn-lt"/>
                        </a:rPr>
                        <a:t>3</a:t>
                      </a:r>
                    </a:p>
                  </a:txBody>
                  <a:tcPr marL="2378" marR="2378" marT="2378" marB="0" anchor="ctr"/>
                </a:tc>
                <a:tc>
                  <a:txBody>
                    <a:bodyPr/>
                    <a:lstStyle/>
                    <a:p>
                      <a:pPr algn="l" fontAlgn="t"/>
                      <a:r>
                        <a:rPr lang="ru-RU" sz="900" u="none" strike="noStrike" kern="1200" dirty="0">
                          <a:solidFill>
                            <a:schemeClr val="tx1"/>
                          </a:solidFill>
                          <a:effectLst/>
                          <a:latin typeface="+mn-lt"/>
                          <a:ea typeface="+mn-ea"/>
                          <a:cs typeface="+mn-cs"/>
                        </a:rPr>
                        <a:t>Социальные новогодние елки</a:t>
                      </a:r>
                    </a:p>
                  </a:txBody>
                  <a:tcPr marL="2378" marR="2378" marT="2378" marB="0" anchor="ctr"/>
                </a:tc>
                <a:tc>
                  <a:txBody>
                    <a:bodyPr/>
                    <a:lstStyle/>
                    <a:p>
                      <a:pPr algn="ctr" fontAlgn="t"/>
                      <a:r>
                        <a:rPr lang="ru-RU" sz="900" u="none" strike="noStrike" kern="1200" dirty="0">
                          <a:solidFill>
                            <a:schemeClr val="tx1"/>
                          </a:solidFill>
                          <a:effectLst/>
                          <a:latin typeface="+mn-lt"/>
                          <a:ea typeface="+mn-ea"/>
                          <a:cs typeface="+mn-cs"/>
                        </a:rPr>
                        <a:t>1480</a:t>
                      </a:r>
                    </a:p>
                  </a:txBody>
                  <a:tcPr marL="2378" marR="2378" marT="2378" marB="0" anchor="ctr"/>
                </a:tc>
                <a:tc>
                  <a:txBody>
                    <a:bodyPr/>
                    <a:lstStyle/>
                    <a:p>
                      <a:pPr algn="ctr" fontAlgn="t"/>
                      <a:r>
                        <a:rPr lang="ru-RU" sz="900" u="none" strike="noStrike" kern="1200" dirty="0">
                          <a:solidFill>
                            <a:schemeClr val="tx1"/>
                          </a:solidFill>
                          <a:effectLst/>
                          <a:latin typeface="+mn-lt"/>
                          <a:ea typeface="+mn-ea"/>
                          <a:cs typeface="+mn-cs"/>
                        </a:rPr>
                        <a:t>Дети из многодетных малообеспеченных семей</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ctr"/>
                      <a:r>
                        <a:rPr lang="ru-RU" sz="900" b="0" i="0" u="none" strike="noStrike" dirty="0">
                          <a:solidFill>
                            <a:schemeClr val="tx1"/>
                          </a:solidFill>
                          <a:effectLst/>
                          <a:latin typeface="+mn-lt"/>
                        </a:rPr>
                        <a:t>1 340,0</a:t>
                      </a:r>
                    </a:p>
                  </a:txBody>
                  <a:tcPr marL="8313" marR="8313" marT="8313" marB="0" anchor="ctr"/>
                </a:tc>
                <a:tc>
                  <a:txBody>
                    <a:bodyPr/>
                    <a:lstStyle/>
                    <a:p>
                      <a:pPr algn="ctr" fontAlgn="ctr"/>
                      <a:r>
                        <a:rPr lang="ru-RU" sz="900" b="0" i="0" u="none" strike="noStrike" dirty="0">
                          <a:solidFill>
                            <a:schemeClr val="tx1"/>
                          </a:solidFill>
                          <a:effectLst/>
                          <a:latin typeface="+mn-lt"/>
                        </a:rPr>
                        <a:t>1 340,0</a:t>
                      </a:r>
                    </a:p>
                  </a:txBody>
                  <a:tcPr marL="8313" marR="8313" marT="8313" marB="0" anchor="ctr"/>
                </a:tc>
                <a:tc>
                  <a:txBody>
                    <a:bodyPr/>
                    <a:lstStyle/>
                    <a:p>
                      <a:pPr algn="ctr" fontAlgn="ctr"/>
                      <a:r>
                        <a:rPr lang="ru-RU" sz="900" b="0" i="0" u="none" strike="noStrike" dirty="0">
                          <a:solidFill>
                            <a:schemeClr val="tx1"/>
                          </a:solidFill>
                          <a:effectLst/>
                          <a:latin typeface="+mn-lt"/>
                        </a:rPr>
                        <a:t>1 340,0</a:t>
                      </a:r>
                    </a:p>
                  </a:txBody>
                  <a:tcPr marL="8313" marR="8313" marT="8313" marB="0" anchor="ctr"/>
                </a:tc>
                <a:extLst>
                  <a:ext uri="{0D108BD9-81ED-4DB2-BD59-A6C34878D82A}">
                    <a16:rowId xmlns:a16="http://schemas.microsoft.com/office/drawing/2014/main" val="3234431231"/>
                  </a:ext>
                </a:extLst>
              </a:tr>
              <a:tr h="355119">
                <a:tc>
                  <a:txBody>
                    <a:bodyPr/>
                    <a:lstStyle/>
                    <a:p>
                      <a:pPr algn="ctr" fontAlgn="b"/>
                      <a:r>
                        <a:rPr lang="ru-RU" sz="900" b="0" i="0" u="none" strike="noStrike" dirty="0">
                          <a:solidFill>
                            <a:schemeClr val="tx1"/>
                          </a:solidFill>
                          <a:effectLst/>
                          <a:latin typeface="+mn-lt"/>
                        </a:rPr>
                        <a:t>4</a:t>
                      </a:r>
                    </a:p>
                  </a:txBody>
                  <a:tcPr marL="2378" marR="2378" marT="2378" marB="0" anchor="ctr"/>
                </a:tc>
                <a:tc>
                  <a:txBody>
                    <a:bodyPr/>
                    <a:lstStyle/>
                    <a:p>
                      <a:pPr algn="l" fontAlgn="t"/>
                      <a:r>
                        <a:rPr lang="ru-RU" sz="900" u="none" strike="noStrike" dirty="0">
                          <a:solidFill>
                            <a:schemeClr val="tx1"/>
                          </a:solidFill>
                          <a:effectLst/>
                          <a:latin typeface="+mn-lt"/>
                        </a:rPr>
                        <a:t>Мероприятие, посвященное Всемирному Дню борьбы с сахарным диабетом</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6</a:t>
                      </a:r>
                      <a:r>
                        <a:rPr lang="en-US" sz="900" b="0" i="0" u="none" strike="noStrike" dirty="0">
                          <a:solidFill>
                            <a:schemeClr val="tx1"/>
                          </a:solidFill>
                          <a:effectLst/>
                          <a:latin typeface="+mn-lt"/>
                        </a:rPr>
                        <a:t>5</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Дети инвалиды, инвалиды детства</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900" b="0" i="0" u="none" strike="noStrike" dirty="0">
                          <a:solidFill>
                            <a:schemeClr val="tx1"/>
                          </a:solidFill>
                          <a:effectLst/>
                          <a:latin typeface="+mn-lt"/>
                        </a:rPr>
                        <a:t>100,0</a:t>
                      </a:r>
                    </a:p>
                  </a:txBody>
                  <a:tcPr marL="8313" marR="8313" marT="8313" marB="0" anchor="ctr"/>
                </a:tc>
                <a:tc>
                  <a:txBody>
                    <a:bodyPr/>
                    <a:lstStyle/>
                    <a:p>
                      <a:pPr algn="ctr" fontAlgn="t"/>
                      <a:r>
                        <a:rPr lang="ru-RU" sz="900" b="0" i="0" u="none" strike="noStrike" dirty="0">
                          <a:solidFill>
                            <a:schemeClr val="tx1"/>
                          </a:solidFill>
                          <a:effectLst/>
                          <a:latin typeface="+mn-lt"/>
                        </a:rPr>
                        <a:t>100,0</a:t>
                      </a:r>
                    </a:p>
                  </a:txBody>
                  <a:tcPr marL="8313" marR="8313" marT="8313" marB="0" anchor="ctr"/>
                </a:tc>
                <a:tc>
                  <a:txBody>
                    <a:bodyPr/>
                    <a:lstStyle/>
                    <a:p>
                      <a:pPr algn="ctr" fontAlgn="t"/>
                      <a:r>
                        <a:rPr lang="ru-RU" sz="900" b="0" i="0" u="none" strike="noStrike" dirty="0">
                          <a:solidFill>
                            <a:schemeClr val="tx1"/>
                          </a:solidFill>
                          <a:effectLst/>
                          <a:latin typeface="+mn-lt"/>
                        </a:rPr>
                        <a:t>100,0</a:t>
                      </a:r>
                    </a:p>
                  </a:txBody>
                  <a:tcPr marL="8313" marR="8313" marT="8313" marB="0" anchor="ctr"/>
                </a:tc>
                <a:extLst>
                  <a:ext uri="{0D108BD9-81ED-4DB2-BD59-A6C34878D82A}">
                    <a16:rowId xmlns:a16="http://schemas.microsoft.com/office/drawing/2014/main" val="1111903099"/>
                  </a:ext>
                </a:extLst>
              </a:tr>
              <a:tr h="531152">
                <a:tc>
                  <a:txBody>
                    <a:bodyPr/>
                    <a:lstStyle/>
                    <a:p>
                      <a:pPr algn="ctr" fontAlgn="b"/>
                      <a:r>
                        <a:rPr lang="ru-RU" sz="900" b="0" i="0" u="none" strike="noStrike" dirty="0">
                          <a:solidFill>
                            <a:schemeClr val="tx1"/>
                          </a:solidFill>
                          <a:effectLst/>
                          <a:latin typeface="+mn-lt"/>
                        </a:rPr>
                        <a:t>5</a:t>
                      </a:r>
                    </a:p>
                  </a:txBody>
                  <a:tcPr marL="2378" marR="2378" marT="2378" marB="0" anchor="ctr"/>
                </a:tc>
                <a:tc>
                  <a:txBody>
                    <a:bodyPr/>
                    <a:lstStyle/>
                    <a:p>
                      <a:pPr algn="l" fontAlgn="t"/>
                      <a:r>
                        <a:rPr lang="ru-RU" sz="900" u="none" strike="noStrike" dirty="0">
                          <a:solidFill>
                            <a:schemeClr val="tx1"/>
                          </a:solidFill>
                          <a:effectLst/>
                          <a:latin typeface="+mn-lt"/>
                        </a:rPr>
                        <a:t>Организация выплаты пенсии за выслугу лет лицам, замещающим муниципальные должности и должности муниципальной службы, в связи с выходом на пенсию</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62</a:t>
                      </a:r>
                    </a:p>
                  </a:txBody>
                  <a:tcPr marL="2378" marR="2378" marT="2378" marB="0" anchor="ctr"/>
                </a:tc>
                <a:tc>
                  <a:txBody>
                    <a:bodyPr/>
                    <a:lstStyle/>
                    <a:p>
                      <a:pPr algn="ctr" fontAlgn="t"/>
                      <a:r>
                        <a:rPr lang="ru-RU" sz="900" b="0" i="0" u="none" strike="noStrike" dirty="0">
                          <a:solidFill>
                            <a:schemeClr val="tx1"/>
                          </a:solidFill>
                          <a:effectLst/>
                          <a:latin typeface="+mn-lt"/>
                        </a:rPr>
                        <a:t>Пенсионеры</a:t>
                      </a:r>
                    </a:p>
                  </a:txBody>
                  <a:tcPr marL="2378" marR="2378" marT="2378" marB="0" anchor="ctr"/>
                </a:tc>
                <a:tc>
                  <a:txBody>
                    <a:bodyPr/>
                    <a:lstStyle/>
                    <a:p>
                      <a:pPr algn="ctr" fontAlgn="t"/>
                      <a:r>
                        <a:rPr lang="ru-RU" sz="900" b="0" i="0" u="none" strike="noStrike" dirty="0">
                          <a:solidFill>
                            <a:schemeClr val="tx1"/>
                          </a:solidFill>
                          <a:effectLst/>
                          <a:latin typeface="+mn-lt"/>
                        </a:rPr>
                        <a:t>Закон Московской области от 28.12.2016 №194/2016-ОЗ «О пенсии за выслугу лет лицам, замещавшим муниципальные должности или должности муниципальной службы в органах местного самоуправления и избирательных комиссиях муниципальных образований Московской области»</a:t>
                      </a:r>
                    </a:p>
                  </a:txBody>
                  <a:tcPr marL="2378" marR="2378" marT="2378" marB="0" anchor="ctr"/>
                </a:tc>
                <a:tc>
                  <a:txBody>
                    <a:bodyPr/>
                    <a:lstStyle/>
                    <a:p>
                      <a:pPr algn="ctr" fontAlgn="t"/>
                      <a:r>
                        <a:rPr lang="ru-RU" sz="900" b="0" i="0" u="none" strike="noStrike" dirty="0">
                          <a:solidFill>
                            <a:schemeClr val="tx1"/>
                          </a:solidFill>
                          <a:effectLst/>
                          <a:latin typeface="+mn-lt"/>
                        </a:rPr>
                        <a:t>6</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681,3</a:t>
                      </a:r>
                    </a:p>
                  </a:txBody>
                  <a:tcPr marL="8313" marR="8313" marT="8313" marB="0" anchor="ctr"/>
                </a:tc>
                <a:tc>
                  <a:txBody>
                    <a:bodyPr/>
                    <a:lstStyle/>
                    <a:p>
                      <a:pPr algn="ctr" fontAlgn="t"/>
                      <a:r>
                        <a:rPr lang="ru-RU" sz="900" b="0" i="0" u="none" strike="noStrike" dirty="0">
                          <a:solidFill>
                            <a:schemeClr val="tx1"/>
                          </a:solidFill>
                          <a:effectLst/>
                          <a:latin typeface="+mn-lt"/>
                        </a:rPr>
                        <a:t>6</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681,3</a:t>
                      </a:r>
                    </a:p>
                  </a:txBody>
                  <a:tcPr marL="8313" marR="8313" marT="8313" marB="0" anchor="ctr"/>
                </a:tc>
                <a:tc>
                  <a:txBody>
                    <a:bodyPr/>
                    <a:lstStyle/>
                    <a:p>
                      <a:pPr algn="ctr" fontAlgn="t"/>
                      <a:r>
                        <a:rPr lang="ru-RU" sz="900" b="0" i="0" u="none" strike="noStrike" dirty="0">
                          <a:solidFill>
                            <a:schemeClr val="tx1"/>
                          </a:solidFill>
                          <a:effectLst/>
                          <a:latin typeface="+mn-lt"/>
                        </a:rPr>
                        <a:t>6</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681,3</a:t>
                      </a:r>
                    </a:p>
                  </a:txBody>
                  <a:tcPr marL="8313" marR="8313" marT="8313" marB="0" anchor="ctr"/>
                </a:tc>
                <a:extLst>
                  <a:ext uri="{0D108BD9-81ED-4DB2-BD59-A6C34878D82A}">
                    <a16:rowId xmlns:a16="http://schemas.microsoft.com/office/drawing/2014/main" val="3667680481"/>
                  </a:ext>
                </a:extLst>
              </a:tr>
              <a:tr h="1235285">
                <a:tc>
                  <a:txBody>
                    <a:bodyPr/>
                    <a:lstStyle/>
                    <a:p>
                      <a:pPr algn="ctr" fontAlgn="b"/>
                      <a:r>
                        <a:rPr lang="ru-RU" sz="900" b="0" i="0" u="none" strike="noStrike" dirty="0">
                          <a:solidFill>
                            <a:schemeClr val="tx1"/>
                          </a:solidFill>
                          <a:effectLst/>
                          <a:latin typeface="+mn-lt"/>
                        </a:rPr>
                        <a:t>6</a:t>
                      </a:r>
                    </a:p>
                  </a:txBody>
                  <a:tcPr marL="2378" marR="2378" marT="2378" marB="0" anchor="ctr"/>
                </a:tc>
                <a:tc>
                  <a:txBody>
                    <a:bodyPr/>
                    <a:lstStyle/>
                    <a:p>
                      <a:pPr algn="l" fontAlgn="t"/>
                      <a:r>
                        <a:rPr lang="ru-RU" sz="900" u="none" strike="noStrike" dirty="0">
                          <a:solidFill>
                            <a:schemeClr val="tx1"/>
                          </a:solidFill>
                          <a:effectLst/>
                          <a:latin typeface="+mn-lt"/>
                        </a:rPr>
                        <a:t>Оказание единовременной социальной помощи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en-US" sz="900" b="0" i="0" u="none" strike="noStrike" dirty="0">
                          <a:solidFill>
                            <a:schemeClr val="tx1"/>
                          </a:solidFill>
                          <a:effectLst/>
                          <a:latin typeface="+mn-lt"/>
                        </a:rPr>
                        <a:t>6</a:t>
                      </a:r>
                      <a:r>
                        <a:rPr lang="ru-RU" sz="900" b="0" i="0" u="none" strike="noStrike" dirty="0">
                          <a:solidFill>
                            <a:schemeClr val="tx1"/>
                          </a:solidFill>
                          <a:effectLst/>
                          <a:latin typeface="+mn-lt"/>
                        </a:rPr>
                        <a:t>0</a:t>
                      </a:r>
                    </a:p>
                  </a:txBody>
                  <a:tcPr marL="2378" marR="2378" marT="2378" marB="0" anchor="ctr"/>
                </a:tc>
                <a:tc>
                  <a:txBody>
                    <a:bodyPr/>
                    <a:lstStyle/>
                    <a:p>
                      <a:pPr algn="ctr" fontAlgn="t"/>
                      <a:r>
                        <a:rPr lang="ru-RU" sz="900" b="0" i="0" u="none" strike="noStrike" dirty="0">
                          <a:solidFill>
                            <a:schemeClr val="tx1"/>
                          </a:solidFill>
                          <a:effectLst/>
                          <a:latin typeface="+mn-lt"/>
                        </a:rPr>
                        <a:t>Малообеспеченные граждане, граждане находящиеся в трудной  жизненной ситуации</a:t>
                      </a:r>
                    </a:p>
                  </a:txBody>
                  <a:tcPr marL="2378" marR="2378" marT="2378" marB="0" anchor="ctr"/>
                </a:tc>
                <a:tc>
                  <a:txBody>
                    <a:bodyPr/>
                    <a:lstStyle/>
                    <a:p>
                      <a:pPr algn="ctr" fontAlgn="t"/>
                      <a:r>
                        <a:rPr lang="ru-RU" sz="900" b="0" i="0" u="none" strike="noStrike" dirty="0">
                          <a:solidFill>
                            <a:schemeClr val="tx1"/>
                          </a:solidFill>
                          <a:effectLst/>
                          <a:latin typeface="+mn-lt"/>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27.04.2020 № 221-ПА/н «Об утверждении Порядка предоставления адресной социальной помощи жителям в городском округе Долгопрудный Московской области»</a:t>
                      </a:r>
                    </a:p>
                  </a:txBody>
                  <a:tcPr marL="2378" marR="2378" marT="2378" marB="0" anchor="ctr"/>
                </a:tc>
                <a:tc>
                  <a:txBody>
                    <a:bodyPr/>
                    <a:lstStyle/>
                    <a:p>
                      <a:pPr algn="ctr" fontAlgn="t"/>
                      <a:r>
                        <a:rPr lang="ru-RU" sz="900" b="0" i="0" u="none" strike="noStrike" dirty="0">
                          <a:solidFill>
                            <a:schemeClr val="tx1"/>
                          </a:solidFill>
                          <a:effectLst/>
                          <a:latin typeface="+mn-lt"/>
                        </a:rPr>
                        <a:t>600,0</a:t>
                      </a:r>
                    </a:p>
                  </a:txBody>
                  <a:tcPr marL="8313" marR="8313" marT="8313" marB="0" anchor="ctr"/>
                </a:tc>
                <a:tc>
                  <a:txBody>
                    <a:bodyPr/>
                    <a:lstStyle/>
                    <a:p>
                      <a:pPr algn="ctr" fontAlgn="t"/>
                      <a:r>
                        <a:rPr lang="ru-RU" sz="900" b="0" i="0" u="none" strike="noStrike" dirty="0">
                          <a:solidFill>
                            <a:schemeClr val="tx1"/>
                          </a:solidFill>
                          <a:effectLst/>
                          <a:latin typeface="+mn-lt"/>
                        </a:rPr>
                        <a:t>600,0</a:t>
                      </a:r>
                    </a:p>
                  </a:txBody>
                  <a:tcPr marL="8313" marR="8313" marT="8313" marB="0" anchor="ctr"/>
                </a:tc>
                <a:tc>
                  <a:txBody>
                    <a:bodyPr/>
                    <a:lstStyle/>
                    <a:p>
                      <a:pPr algn="ctr" fontAlgn="t"/>
                      <a:r>
                        <a:rPr lang="ru-RU" sz="900" b="0" i="0" u="none" strike="noStrike" dirty="0">
                          <a:solidFill>
                            <a:schemeClr val="tx1"/>
                          </a:solidFill>
                          <a:effectLst/>
                          <a:latin typeface="+mn-lt"/>
                        </a:rPr>
                        <a:t>600,0</a:t>
                      </a:r>
                    </a:p>
                  </a:txBody>
                  <a:tcPr marL="8313" marR="8313" marT="8313" marB="0" anchor="ctr"/>
                </a:tc>
                <a:extLst>
                  <a:ext uri="{0D108BD9-81ED-4DB2-BD59-A6C34878D82A}">
                    <a16:rowId xmlns:a16="http://schemas.microsoft.com/office/drawing/2014/main" val="4099728466"/>
                  </a:ext>
                </a:extLst>
              </a:tr>
              <a:tr h="766134">
                <a:tc>
                  <a:txBody>
                    <a:bodyPr/>
                    <a:lstStyle/>
                    <a:p>
                      <a:pPr algn="ctr" fontAlgn="b"/>
                      <a:r>
                        <a:rPr lang="ru-RU" sz="900" b="0" i="0" u="none" strike="noStrike" dirty="0">
                          <a:solidFill>
                            <a:schemeClr val="tx1"/>
                          </a:solidFill>
                          <a:effectLst/>
                          <a:latin typeface="+mn-lt"/>
                        </a:rPr>
                        <a:t>7</a:t>
                      </a:r>
                    </a:p>
                  </a:txBody>
                  <a:tcPr marL="2378" marR="2378" marT="2378" marB="0" anchor="ctr"/>
                </a:tc>
                <a:tc>
                  <a:txBody>
                    <a:bodyPr/>
                    <a:lstStyle/>
                    <a:p>
                      <a:pPr algn="l" fontAlgn="t"/>
                      <a:r>
                        <a:rPr lang="ru-RU" sz="900" u="none" strike="noStrike" dirty="0">
                          <a:solidFill>
                            <a:schemeClr val="tx1"/>
                          </a:solidFill>
                          <a:effectLst/>
                          <a:latin typeface="+mn-lt"/>
                        </a:rPr>
                        <a:t>Оказание социальной помощи жителям города, находящимся на социальном обслуживании в рамках Международного дня пожилого человека</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150</a:t>
                      </a:r>
                    </a:p>
                  </a:txBody>
                  <a:tcPr marL="2378" marR="2378" marT="2378" marB="0" anchor="ctr"/>
                </a:tc>
                <a:tc>
                  <a:txBody>
                    <a:bodyPr/>
                    <a:lstStyle/>
                    <a:p>
                      <a:pPr algn="ctr" fontAlgn="t"/>
                      <a:r>
                        <a:rPr lang="ru-RU" sz="900" b="0" i="0" u="none" strike="noStrike" dirty="0">
                          <a:solidFill>
                            <a:schemeClr val="tx1"/>
                          </a:solidFill>
                          <a:effectLst/>
                          <a:latin typeface="+mn-lt"/>
                        </a:rPr>
                        <a:t>Жители города, находящиеся на социальном обслуживании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900" b="0" i="0" u="none" strike="noStrike" dirty="0">
                          <a:solidFill>
                            <a:schemeClr val="tx1"/>
                          </a:solidFill>
                          <a:effectLst/>
                          <a:latin typeface="+mn-lt"/>
                        </a:rPr>
                        <a:t>250,0</a:t>
                      </a:r>
                    </a:p>
                  </a:txBody>
                  <a:tcPr marL="8313" marR="8313" marT="8313" marB="0" anchor="ctr"/>
                </a:tc>
                <a:tc>
                  <a:txBody>
                    <a:bodyPr/>
                    <a:lstStyle/>
                    <a:p>
                      <a:pPr algn="ctr" fontAlgn="t"/>
                      <a:r>
                        <a:rPr lang="ru-RU" sz="900" b="0" i="0" u="none" strike="noStrike" dirty="0">
                          <a:solidFill>
                            <a:schemeClr val="tx1"/>
                          </a:solidFill>
                          <a:effectLst/>
                          <a:latin typeface="+mn-lt"/>
                        </a:rPr>
                        <a:t>250,0</a:t>
                      </a:r>
                    </a:p>
                  </a:txBody>
                  <a:tcPr marL="8313" marR="8313" marT="8313" marB="0" anchor="ctr"/>
                </a:tc>
                <a:tc>
                  <a:txBody>
                    <a:bodyPr/>
                    <a:lstStyle/>
                    <a:p>
                      <a:pPr algn="ctr" fontAlgn="t"/>
                      <a:r>
                        <a:rPr lang="ru-RU" sz="900" b="0" i="0" u="none" strike="noStrike" dirty="0">
                          <a:solidFill>
                            <a:schemeClr val="tx1"/>
                          </a:solidFill>
                          <a:effectLst/>
                          <a:latin typeface="+mn-lt"/>
                        </a:rPr>
                        <a:t>250,0</a:t>
                      </a:r>
                    </a:p>
                  </a:txBody>
                  <a:tcPr marL="8313" marR="8313" marT="8313" marB="0" anchor="ctr"/>
                </a:tc>
                <a:extLst>
                  <a:ext uri="{0D108BD9-81ED-4DB2-BD59-A6C34878D82A}">
                    <a16:rowId xmlns:a16="http://schemas.microsoft.com/office/drawing/2014/main" val="2364400611"/>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23368446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75</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263374328"/>
              </p:ext>
            </p:extLst>
          </p:nvPr>
        </p:nvGraphicFramePr>
        <p:xfrm>
          <a:off x="153910" y="677863"/>
          <a:ext cx="11550491" cy="6004882"/>
        </p:xfrm>
        <a:graphic>
          <a:graphicData uri="http://schemas.openxmlformats.org/drawingml/2006/table">
            <a:tbl>
              <a:tblPr>
                <a:tableStyleId>{8A107856-5554-42FB-B03E-39F5DBC370BA}</a:tableStyleId>
              </a:tblPr>
              <a:tblGrid>
                <a:gridCol w="521016">
                  <a:extLst>
                    <a:ext uri="{9D8B030D-6E8A-4147-A177-3AD203B41FA5}">
                      <a16:colId xmlns:a16="http://schemas.microsoft.com/office/drawing/2014/main" val="3173738563"/>
                    </a:ext>
                  </a:extLst>
                </a:gridCol>
                <a:gridCol w="3001528">
                  <a:extLst>
                    <a:ext uri="{9D8B030D-6E8A-4147-A177-3AD203B41FA5}">
                      <a16:colId xmlns:a16="http://schemas.microsoft.com/office/drawing/2014/main" val="1175069003"/>
                    </a:ext>
                  </a:extLst>
                </a:gridCol>
                <a:gridCol w="838985">
                  <a:extLst>
                    <a:ext uri="{9D8B030D-6E8A-4147-A177-3AD203B41FA5}">
                      <a16:colId xmlns:a16="http://schemas.microsoft.com/office/drawing/2014/main" val="3513692141"/>
                    </a:ext>
                  </a:extLst>
                </a:gridCol>
                <a:gridCol w="1734532">
                  <a:extLst>
                    <a:ext uri="{9D8B030D-6E8A-4147-A177-3AD203B41FA5}">
                      <a16:colId xmlns:a16="http://schemas.microsoft.com/office/drawing/2014/main" val="1824154891"/>
                    </a:ext>
                  </a:extLst>
                </a:gridCol>
                <a:gridCol w="3157980">
                  <a:extLst>
                    <a:ext uri="{9D8B030D-6E8A-4147-A177-3AD203B41FA5}">
                      <a16:colId xmlns:a16="http://schemas.microsoft.com/office/drawing/2014/main" val="79962035"/>
                    </a:ext>
                  </a:extLst>
                </a:gridCol>
                <a:gridCol w="829558">
                  <a:extLst>
                    <a:ext uri="{9D8B030D-6E8A-4147-A177-3AD203B41FA5}">
                      <a16:colId xmlns:a16="http://schemas.microsoft.com/office/drawing/2014/main" val="154824804"/>
                    </a:ext>
                  </a:extLst>
                </a:gridCol>
                <a:gridCol w="735291">
                  <a:extLst>
                    <a:ext uri="{9D8B030D-6E8A-4147-A177-3AD203B41FA5}">
                      <a16:colId xmlns:a16="http://schemas.microsoft.com/office/drawing/2014/main" val="1561384155"/>
                    </a:ext>
                  </a:extLst>
                </a:gridCol>
                <a:gridCol w="731601">
                  <a:extLst>
                    <a:ext uri="{9D8B030D-6E8A-4147-A177-3AD203B41FA5}">
                      <a16:colId xmlns:a16="http://schemas.microsoft.com/office/drawing/2014/main" val="3694796067"/>
                    </a:ext>
                  </a:extLst>
                </a:gridCol>
              </a:tblGrid>
              <a:tr h="584164">
                <a:tc>
                  <a:txBody>
                    <a:bodyPr/>
                    <a:lstStyle/>
                    <a:p>
                      <a:pPr algn="ctr" fontAlgn="b"/>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u="none" strike="noStrike" dirty="0">
                          <a:solidFill>
                            <a:schemeClr val="tx1"/>
                          </a:solidFill>
                          <a:effectLst/>
                          <a:latin typeface="+mn-lt"/>
                        </a:rPr>
                        <a:t>Наименование мер социальной поддержки</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Численность представителей целевой группы (чел.)</a:t>
                      </a:r>
                    </a:p>
                  </a:txBody>
                  <a:tcPr marL="2378" marR="2378" marT="2378" marB="0" anchor="b"/>
                </a:tc>
                <a:tc>
                  <a:txBody>
                    <a:bodyPr/>
                    <a:lstStyle/>
                    <a:p>
                      <a:pPr algn="ctr" fontAlgn="b"/>
                      <a:r>
                        <a:rPr lang="en-US" sz="900" b="1" i="0" u="none" strike="noStrike" dirty="0">
                          <a:solidFill>
                            <a:schemeClr val="tx1"/>
                          </a:solidFill>
                          <a:effectLst/>
                          <a:latin typeface="+mn-lt"/>
                        </a:rPr>
                        <a:t>Ц</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л</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в</a:t>
                      </a:r>
                      <a:r>
                        <a:rPr lang="ru-RU" sz="900" b="1" i="0" u="none" strike="noStrike" dirty="0">
                          <a:solidFill>
                            <a:schemeClr val="tx1"/>
                          </a:solidFill>
                          <a:effectLst/>
                          <a:latin typeface="+mn-lt"/>
                        </a:rPr>
                        <a:t>а</a:t>
                      </a:r>
                      <a:r>
                        <a:rPr lang="en-US" sz="900" b="1" i="0" u="none" strike="noStrike" dirty="0">
                          <a:solidFill>
                            <a:schemeClr val="tx1"/>
                          </a:solidFill>
                          <a:effectLst/>
                          <a:latin typeface="+mn-lt"/>
                        </a:rPr>
                        <a:t>я </a:t>
                      </a:r>
                      <a:r>
                        <a:rPr lang="ru-RU" sz="900" b="1" i="0" u="none" strike="noStrike" dirty="0">
                          <a:solidFill>
                            <a:schemeClr val="tx1"/>
                          </a:solidFill>
                          <a:effectLst/>
                          <a:latin typeface="+mn-lt"/>
                        </a:rPr>
                        <a:t>г</a:t>
                      </a:r>
                      <a:r>
                        <a:rPr lang="en-US" sz="900" b="1" i="0" u="none" strike="noStrike" dirty="0">
                          <a:solidFill>
                            <a:schemeClr val="tx1"/>
                          </a:solidFill>
                          <a:effectLst/>
                          <a:latin typeface="+mn-lt"/>
                        </a:rPr>
                        <a:t>р</a:t>
                      </a:r>
                      <a:r>
                        <a:rPr lang="ru-RU" sz="900" b="1" i="0" u="none" strike="noStrike" dirty="0">
                          <a:solidFill>
                            <a:schemeClr val="tx1"/>
                          </a:solidFill>
                          <a:effectLst/>
                          <a:latin typeface="+mn-lt"/>
                        </a:rPr>
                        <a:t>у</a:t>
                      </a:r>
                      <a:r>
                        <a:rPr lang="en-US" sz="900" b="1" i="0" u="none" strike="noStrike" dirty="0">
                          <a:solidFill>
                            <a:schemeClr val="tx1"/>
                          </a:solidFill>
                          <a:effectLst/>
                          <a:latin typeface="+mn-lt"/>
                        </a:rPr>
                        <a:t>п</a:t>
                      </a:r>
                      <a:r>
                        <a:rPr lang="ru-RU" sz="900" b="1" i="0" u="none" strike="noStrike" dirty="0">
                          <a:solidFill>
                            <a:schemeClr val="tx1"/>
                          </a:solidFill>
                          <a:effectLst/>
                          <a:latin typeface="+mn-lt"/>
                        </a:rPr>
                        <a:t>п</a:t>
                      </a:r>
                      <a:r>
                        <a:rPr lang="en-US" sz="900" b="1" i="0" u="none" strike="noStrike" dirty="0">
                          <a:solidFill>
                            <a:schemeClr val="tx1"/>
                          </a:solidFill>
                          <a:effectLst/>
                          <a:latin typeface="+mn-lt"/>
                        </a:rPr>
                        <a:t>а</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en-US" sz="900" b="1" i="0" u="none" strike="noStrike" dirty="0">
                          <a:solidFill>
                            <a:schemeClr val="tx1"/>
                          </a:solidFill>
                          <a:effectLst/>
                          <a:latin typeface="+mn-lt"/>
                        </a:rPr>
                        <a:t>Н</a:t>
                      </a:r>
                      <a:r>
                        <a:rPr lang="ru-RU" sz="900" b="1" i="0" u="none" strike="noStrike" dirty="0" err="1">
                          <a:solidFill>
                            <a:schemeClr val="tx1"/>
                          </a:solidFill>
                          <a:effectLst/>
                          <a:latin typeface="+mn-lt"/>
                        </a:rPr>
                        <a:t>ормативный</a:t>
                      </a:r>
                      <a:r>
                        <a:rPr lang="ru-RU" sz="900" b="1" i="0" u="none" strike="noStrike" dirty="0">
                          <a:solidFill>
                            <a:schemeClr val="tx1"/>
                          </a:solidFill>
                          <a:effectLst/>
                          <a:latin typeface="+mn-lt"/>
                        </a:rPr>
                        <a:t> правовой акт</a:t>
                      </a:r>
                    </a:p>
                  </a:txBody>
                  <a:tcPr marL="2378" marR="2378" marT="2378" marB="0" anchor="b"/>
                </a:tc>
                <a:tc>
                  <a:txBody>
                    <a:bodyPr/>
                    <a:lstStyle/>
                    <a:p>
                      <a:pPr algn="ctr" fontAlgn="b"/>
                      <a:r>
                        <a:rPr lang="ru-RU" sz="900" b="1" u="none" strike="noStrike" dirty="0">
                          <a:solidFill>
                            <a:schemeClr val="tx1"/>
                          </a:solidFill>
                          <a:effectLst/>
                          <a:latin typeface="+mn-lt"/>
                        </a:rPr>
                        <a:t>Плановые значения на 2022 год (</a:t>
                      </a:r>
                      <a:r>
                        <a:rPr lang="ru-RU" sz="900" b="1" u="none" strike="noStrike" dirty="0" err="1">
                          <a:solidFill>
                            <a:schemeClr val="tx1"/>
                          </a:solidFill>
                          <a:effectLst/>
                          <a:latin typeface="+mn-lt"/>
                        </a:rPr>
                        <a:t>тыс.руб</a:t>
                      </a:r>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2023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2024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extLst>
                  <a:ext uri="{0D108BD9-81ED-4DB2-BD59-A6C34878D82A}">
                    <a16:rowId xmlns:a16="http://schemas.microsoft.com/office/drawing/2014/main" val="1699384114"/>
                  </a:ext>
                </a:extLst>
              </a:tr>
              <a:tr h="2101852">
                <a:tc>
                  <a:txBody>
                    <a:bodyPr/>
                    <a:lstStyle/>
                    <a:p>
                      <a:pPr algn="ctr" fontAlgn="b"/>
                      <a:r>
                        <a:rPr lang="en-US" sz="900" b="0" i="0" u="none" strike="noStrike" dirty="0">
                          <a:solidFill>
                            <a:schemeClr val="tx1"/>
                          </a:solidFill>
                          <a:effectLst/>
                          <a:latin typeface="+mn-lt"/>
                        </a:rPr>
                        <a:t>8</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Компенсация льгот работникам образования, имеющим место жительства и работающим в микрорайонах Шереметьевский, Хлебниково, Павельцево, пользовавшихся льготой по </a:t>
                      </a:r>
                    </a:p>
                    <a:p>
                      <a:pPr algn="l" fontAlgn="t"/>
                      <a:r>
                        <a:rPr lang="ru-RU" sz="900" u="none" strike="noStrike" dirty="0">
                          <a:solidFill>
                            <a:schemeClr val="tx1"/>
                          </a:solidFill>
                          <a:effectLst/>
                          <a:latin typeface="+mn-lt"/>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algn="ctr" fontAlgn="t"/>
                      <a:r>
                        <a:rPr lang="ru-RU" sz="900" b="0" i="0" u="none" strike="noStrike" dirty="0">
                          <a:solidFill>
                            <a:schemeClr val="tx1"/>
                          </a:solidFill>
                          <a:effectLst/>
                          <a:latin typeface="+mn-lt"/>
                        </a:rPr>
                        <a:t>7</a:t>
                      </a:r>
                    </a:p>
                  </a:txBody>
                  <a:tcPr marL="2378" marR="2378" marT="2378" marB="0" anchor="ctr"/>
                </a:tc>
                <a:tc>
                  <a:txBody>
                    <a:bodyPr/>
                    <a:lstStyle/>
                    <a:p>
                      <a:pPr algn="ctr" fontAlgn="t"/>
                      <a:r>
                        <a:rPr lang="ru-RU" sz="900" u="none" strike="noStrike" dirty="0">
                          <a:solidFill>
                            <a:schemeClr val="tx1"/>
                          </a:solidFill>
                          <a:effectLst/>
                          <a:latin typeface="+mn-lt"/>
                        </a:rPr>
                        <a:t>Работники образования, имеющим место жительства и работающим в микрорайонах Шереметьевский, Хлебниково, </a:t>
                      </a:r>
                      <a:r>
                        <a:rPr lang="ru-RU" sz="900" u="none" strike="noStrike" dirty="0" err="1">
                          <a:solidFill>
                            <a:schemeClr val="tx1"/>
                          </a:solidFill>
                          <a:effectLst/>
                          <a:latin typeface="+mn-lt"/>
                        </a:rPr>
                        <a:t>Павельцево</a:t>
                      </a:r>
                      <a:r>
                        <a:rPr lang="ru-RU" sz="900" u="none" strike="noStrike" dirty="0">
                          <a:solidFill>
                            <a:schemeClr val="tx1"/>
                          </a:solidFill>
                          <a:effectLst/>
                          <a:latin typeface="+mn-lt"/>
                        </a:rPr>
                        <a:t>, пользовавшихся льготой по </a:t>
                      </a:r>
                    </a:p>
                    <a:p>
                      <a:pPr algn="ctr" fontAlgn="t"/>
                      <a:r>
                        <a:rPr lang="ru-RU" sz="900" u="none" strike="noStrike" dirty="0">
                          <a:solidFill>
                            <a:schemeClr val="tx1"/>
                          </a:solidFill>
                          <a:effectLst/>
                          <a:latin typeface="+mn-lt"/>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22.05.2020 № 260-ПА/н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175,0</a:t>
                      </a:r>
                    </a:p>
                  </a:txBody>
                  <a:tcPr marL="8313" marR="8313" marT="8313" marB="0" anchor="ctr"/>
                </a:tc>
                <a:tc>
                  <a:txBody>
                    <a:bodyPr/>
                    <a:lstStyle/>
                    <a:p>
                      <a:pPr algn="ctr" fontAlgn="t"/>
                      <a:r>
                        <a:rPr lang="ru-RU" sz="900" b="0" i="0" u="none" strike="noStrike" dirty="0">
                          <a:solidFill>
                            <a:schemeClr val="tx1"/>
                          </a:solidFill>
                          <a:effectLst/>
                          <a:latin typeface="+mn-lt"/>
                        </a:rPr>
                        <a:t>175,0</a:t>
                      </a:r>
                    </a:p>
                  </a:txBody>
                  <a:tcPr marL="8313" marR="8313" marT="8313" marB="0" anchor="ctr"/>
                </a:tc>
                <a:tc>
                  <a:txBody>
                    <a:bodyPr/>
                    <a:lstStyle/>
                    <a:p>
                      <a:pPr algn="ctr" fontAlgn="t"/>
                      <a:r>
                        <a:rPr lang="ru-RU" sz="900" b="0" i="0" u="none" strike="noStrike" dirty="0">
                          <a:solidFill>
                            <a:schemeClr val="tx1"/>
                          </a:solidFill>
                          <a:effectLst/>
                          <a:latin typeface="+mn-lt"/>
                        </a:rPr>
                        <a:t>175,0</a:t>
                      </a:r>
                    </a:p>
                  </a:txBody>
                  <a:tcPr marL="8313" marR="8313" marT="8313" marB="0" anchor="ctr"/>
                </a:tc>
                <a:extLst>
                  <a:ext uri="{0D108BD9-81ED-4DB2-BD59-A6C34878D82A}">
                    <a16:rowId xmlns:a16="http://schemas.microsoft.com/office/drawing/2014/main" val="318347590"/>
                  </a:ext>
                </a:extLst>
              </a:tr>
              <a:tr h="1456629">
                <a:tc>
                  <a:txBody>
                    <a:bodyPr/>
                    <a:lstStyle/>
                    <a:p>
                      <a:pPr algn="ctr" fontAlgn="b"/>
                      <a:r>
                        <a:rPr lang="en-US" sz="900" b="0" i="0" u="none" strike="noStrike" dirty="0">
                          <a:solidFill>
                            <a:schemeClr val="tx1"/>
                          </a:solidFill>
                          <a:effectLst/>
                          <a:latin typeface="+mn-lt"/>
                        </a:rPr>
                        <a:t>9</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Компенсация льгот работникам здравоохранения,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algn="ctr" fontAlgn="t"/>
                      <a:r>
                        <a:rPr lang="ru-RU" sz="900" b="0" i="0" u="none" strike="noStrike" dirty="0">
                          <a:solidFill>
                            <a:schemeClr val="tx1"/>
                          </a:solidFill>
                          <a:effectLst/>
                          <a:latin typeface="+mn-lt"/>
                        </a:rPr>
                        <a:t>4</a:t>
                      </a:r>
                    </a:p>
                  </a:txBody>
                  <a:tcPr marL="2378" marR="2378" marT="2378" marB="0" anchor="ctr"/>
                </a:tc>
                <a:tc>
                  <a:txBody>
                    <a:bodyPr/>
                    <a:lstStyle/>
                    <a:p>
                      <a:pPr algn="ctr" fontAlgn="t"/>
                      <a:r>
                        <a:rPr lang="ru-RU" sz="900" u="none" strike="noStrike" dirty="0">
                          <a:solidFill>
                            <a:schemeClr val="tx1"/>
                          </a:solidFill>
                          <a:effectLst/>
                          <a:latin typeface="+mn-lt"/>
                        </a:rPr>
                        <a:t>Работники здравоохранения, имеющим место жительства и работающим в микрорайонах Шереметьевский, Хлебниково, </a:t>
                      </a:r>
                      <a:r>
                        <a:rPr lang="ru-RU" sz="900" u="none" strike="noStrike" dirty="0" err="1">
                          <a:solidFill>
                            <a:schemeClr val="tx1"/>
                          </a:solidFill>
                          <a:effectLst/>
                          <a:latin typeface="+mn-lt"/>
                        </a:rPr>
                        <a:t>Павельцево</a:t>
                      </a:r>
                      <a:r>
                        <a:rPr lang="ru-RU" sz="900" u="none" strike="noStrike" dirty="0">
                          <a:solidFill>
                            <a:schemeClr val="tx1"/>
                          </a:solidFill>
                          <a:effectLst/>
                          <a:latin typeface="+mn-lt"/>
                        </a:rPr>
                        <a:t>, пользовавшихся льготой по оплате ЖКХ как житель сельской местности и утративших право на нее в связи с изменением статуса г. Долгопрудного</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22.05.2020 № 260-ПА/н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168,0</a:t>
                      </a:r>
                    </a:p>
                  </a:txBody>
                  <a:tcPr marL="8313" marR="8313" marT="8313" marB="0" anchor="ctr"/>
                </a:tc>
                <a:tc>
                  <a:txBody>
                    <a:bodyPr/>
                    <a:lstStyle/>
                    <a:p>
                      <a:pPr algn="ctr" fontAlgn="t"/>
                      <a:r>
                        <a:rPr lang="ru-RU" sz="900" b="0" i="0" u="none" strike="noStrike" dirty="0">
                          <a:solidFill>
                            <a:schemeClr val="tx1"/>
                          </a:solidFill>
                          <a:effectLst/>
                          <a:latin typeface="+mn-lt"/>
                        </a:rPr>
                        <a:t>168,0</a:t>
                      </a:r>
                    </a:p>
                  </a:txBody>
                  <a:tcPr marL="8313" marR="8313" marT="8313" marB="0" anchor="ctr"/>
                </a:tc>
                <a:tc>
                  <a:txBody>
                    <a:bodyPr/>
                    <a:lstStyle/>
                    <a:p>
                      <a:pPr algn="ctr" fontAlgn="t"/>
                      <a:r>
                        <a:rPr lang="ru-RU" sz="900" b="0" i="0" u="none" strike="noStrike" dirty="0">
                          <a:solidFill>
                            <a:schemeClr val="tx1"/>
                          </a:solidFill>
                          <a:effectLst/>
                          <a:latin typeface="+mn-lt"/>
                        </a:rPr>
                        <a:t>168,0</a:t>
                      </a:r>
                    </a:p>
                  </a:txBody>
                  <a:tcPr marL="8313" marR="8313" marT="8313" marB="0" anchor="ctr"/>
                </a:tc>
                <a:extLst>
                  <a:ext uri="{0D108BD9-81ED-4DB2-BD59-A6C34878D82A}">
                    <a16:rowId xmlns:a16="http://schemas.microsoft.com/office/drawing/2014/main" val="2016207927"/>
                  </a:ext>
                </a:extLst>
              </a:tr>
              <a:tr h="438753">
                <a:tc>
                  <a:txBody>
                    <a:bodyPr/>
                    <a:lstStyle/>
                    <a:p>
                      <a:pPr algn="ctr" fontAlgn="b"/>
                      <a:r>
                        <a:rPr lang="ru-RU" sz="900" u="none" strike="noStrike" dirty="0">
                          <a:solidFill>
                            <a:schemeClr val="tx1"/>
                          </a:solidFill>
                          <a:effectLst/>
                          <a:latin typeface="+mn-lt"/>
                        </a:rPr>
                        <a:t>1</a:t>
                      </a:r>
                      <a:r>
                        <a:rPr lang="en-US" sz="900" u="none" strike="noStrike" dirty="0">
                          <a:solidFill>
                            <a:schemeClr val="tx1"/>
                          </a:solidFill>
                          <a:effectLst/>
                          <a:latin typeface="+mn-lt"/>
                        </a:rPr>
                        <a:t>0</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Единовременная  выплата участникам, инвалидам Великой Отечественной войны и приравненных к ним лицам</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607</a:t>
                      </a:r>
                    </a:p>
                  </a:txBody>
                  <a:tcPr marL="2378" marR="2378" marT="2378" marB="0" anchor="ctr"/>
                </a:tc>
                <a:tc>
                  <a:txBody>
                    <a:bodyPr/>
                    <a:lstStyle/>
                    <a:p>
                      <a:pPr algn="ctr" fontAlgn="t"/>
                      <a:r>
                        <a:rPr lang="ru-RU" sz="900" u="none" strike="noStrike" dirty="0">
                          <a:solidFill>
                            <a:schemeClr val="tx1"/>
                          </a:solidFill>
                          <a:effectLst/>
                          <a:latin typeface="+mn-lt"/>
                        </a:rPr>
                        <a:t>Участники , инвалиды Великой Отечественной войны и приравненных к ним лицам</a:t>
                      </a:r>
                      <a:endParaRPr lang="ru-RU" sz="9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ctr"/>
                      <a:r>
                        <a:rPr lang="ru-RU" sz="900" b="0" i="0" u="none" strike="noStrike" dirty="0">
                          <a:solidFill>
                            <a:schemeClr val="tx1"/>
                          </a:solidFill>
                          <a:effectLst/>
                          <a:latin typeface="+mn-lt"/>
                        </a:rPr>
                        <a:t>3 065,0</a:t>
                      </a:r>
                    </a:p>
                  </a:txBody>
                  <a:tcPr marL="8313" marR="8313" marT="8313" marB="0" anchor="ctr"/>
                </a:tc>
                <a:tc>
                  <a:txBody>
                    <a:bodyPr/>
                    <a:lstStyle/>
                    <a:p>
                      <a:pPr algn="ctr" fontAlgn="ctr"/>
                      <a:r>
                        <a:rPr lang="ru-RU" sz="900" b="0" i="0" u="none" strike="noStrike" dirty="0">
                          <a:solidFill>
                            <a:schemeClr val="tx1"/>
                          </a:solidFill>
                          <a:effectLst/>
                          <a:latin typeface="+mn-lt"/>
                        </a:rPr>
                        <a:t>3 030,0</a:t>
                      </a:r>
                    </a:p>
                  </a:txBody>
                  <a:tcPr marL="8313" marR="8313" marT="8313" marB="0" anchor="ctr"/>
                </a:tc>
                <a:tc>
                  <a:txBody>
                    <a:bodyPr/>
                    <a:lstStyle/>
                    <a:p>
                      <a:pPr algn="ctr" fontAlgn="ctr"/>
                      <a:r>
                        <a:rPr lang="ru-RU" sz="900" b="0" i="0" u="none" strike="noStrike" dirty="0">
                          <a:solidFill>
                            <a:schemeClr val="tx1"/>
                          </a:solidFill>
                          <a:effectLst/>
                          <a:latin typeface="+mn-lt"/>
                        </a:rPr>
                        <a:t>2 995,0</a:t>
                      </a:r>
                    </a:p>
                  </a:txBody>
                  <a:tcPr marL="8313" marR="8313" marT="8313" marB="0" anchor="ctr"/>
                </a:tc>
                <a:extLst>
                  <a:ext uri="{0D108BD9-81ED-4DB2-BD59-A6C34878D82A}">
                    <a16:rowId xmlns:a16="http://schemas.microsoft.com/office/drawing/2014/main" val="3234431231"/>
                  </a:ext>
                </a:extLst>
              </a:tr>
              <a:tr h="1311219">
                <a:tc>
                  <a:txBody>
                    <a:bodyPr/>
                    <a:lstStyle/>
                    <a:p>
                      <a:pPr algn="ctr" fontAlgn="b"/>
                      <a:r>
                        <a:rPr lang="ru-RU" sz="900" b="0" i="0" u="none" strike="noStrike" dirty="0">
                          <a:solidFill>
                            <a:schemeClr val="tx1"/>
                          </a:solidFill>
                          <a:effectLst/>
                          <a:latin typeface="+mn-lt"/>
                        </a:rPr>
                        <a:t>1</a:t>
                      </a:r>
                      <a:r>
                        <a:rPr lang="en-US" sz="900" b="0" i="0" u="none" strike="noStrike" dirty="0">
                          <a:solidFill>
                            <a:schemeClr val="tx1"/>
                          </a:solidFill>
                          <a:effectLst/>
                          <a:latin typeface="+mn-lt"/>
                        </a:rPr>
                        <a:t>1</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b="0" i="0" u="none" strike="noStrike" dirty="0">
                          <a:solidFill>
                            <a:schemeClr val="tx1"/>
                          </a:solidFill>
                          <a:effectLst/>
                          <a:latin typeface="+mn-lt"/>
                        </a:rPr>
                        <a:t>Единовременная выплата при рождении третьего и последующих детей</a:t>
                      </a:r>
                    </a:p>
                  </a:txBody>
                  <a:tcPr marL="2378" marR="2378" marT="2378" marB="0" anchor="ctr"/>
                </a:tc>
                <a:tc>
                  <a:txBody>
                    <a:bodyPr/>
                    <a:lstStyle/>
                    <a:p>
                      <a:pPr algn="ctr" fontAlgn="t"/>
                      <a:r>
                        <a:rPr lang="en-US" sz="900" b="0" i="0" u="none" strike="noStrike" dirty="0">
                          <a:solidFill>
                            <a:schemeClr val="tx1"/>
                          </a:solidFill>
                          <a:effectLst/>
                          <a:latin typeface="+mn-lt"/>
                        </a:rPr>
                        <a:t>100</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Многодетные семьи</a:t>
                      </a:r>
                    </a:p>
                  </a:txBody>
                  <a:tcPr marL="2378" marR="2378" marT="2378" marB="0" anchor="ctr"/>
                </a:tc>
                <a:tc>
                  <a:txBody>
                    <a:bodyPr/>
                    <a:lstStyle/>
                    <a:p>
                      <a:pPr algn="ctr" fontAlgn="t"/>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13.07.2017 № 480-ПА/</a:t>
                      </a:r>
                      <a:r>
                        <a:rPr lang="ru-RU" sz="900" kern="1200" dirty="0" err="1">
                          <a:solidFill>
                            <a:schemeClr val="dk1"/>
                          </a:solidFill>
                          <a:latin typeface="+mn-lt"/>
                          <a:ea typeface="+mn-ea"/>
                          <a:cs typeface="+mn-cs"/>
                        </a:rPr>
                        <a:t>н</a:t>
                      </a:r>
                      <a:r>
                        <a:rPr lang="ru-RU" sz="900" kern="1200" dirty="0">
                          <a:solidFill>
                            <a:schemeClr val="dk1"/>
                          </a:solidFill>
                          <a:latin typeface="+mn-lt"/>
                          <a:ea typeface="+mn-ea"/>
                          <a:cs typeface="+mn-cs"/>
                        </a:rPr>
                        <a:t> «Об утверждении Порядка назначения единовременной выплаты при рождении (усыновлении) третьего и последующих детей в городском округе Долгопрудный Московской области»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500,0</a:t>
                      </a:r>
                    </a:p>
                  </a:txBody>
                  <a:tcPr marL="8313" marR="8313" marT="8313" marB="0" anchor="ctr"/>
                </a:tc>
                <a:tc>
                  <a:txBody>
                    <a:bodyPr/>
                    <a:lstStyle/>
                    <a:p>
                      <a:pPr algn="ctr" fontAlgn="t"/>
                      <a:r>
                        <a:rPr lang="ru-RU" sz="900" b="0" i="0" u="none" strike="noStrike" dirty="0">
                          <a:solidFill>
                            <a:schemeClr val="tx1"/>
                          </a:solidFill>
                          <a:effectLst/>
                          <a:latin typeface="+mn-lt"/>
                        </a:rPr>
                        <a:t>500,0</a:t>
                      </a:r>
                    </a:p>
                  </a:txBody>
                  <a:tcPr marL="8313" marR="8313" marT="8313" marB="0" anchor="ctr"/>
                </a:tc>
                <a:tc>
                  <a:txBody>
                    <a:bodyPr/>
                    <a:lstStyle/>
                    <a:p>
                      <a:pPr algn="ctr" fontAlgn="t"/>
                      <a:r>
                        <a:rPr lang="ru-RU" sz="900" b="0" i="0" u="none" strike="noStrike" dirty="0">
                          <a:solidFill>
                            <a:schemeClr val="tx1"/>
                          </a:solidFill>
                          <a:effectLst/>
                          <a:latin typeface="+mn-lt"/>
                        </a:rPr>
                        <a:t>500,0</a:t>
                      </a:r>
                    </a:p>
                  </a:txBody>
                  <a:tcPr marL="8313" marR="8313" marT="8313" marB="0" anchor="ctr"/>
                </a:tc>
                <a:extLst>
                  <a:ext uri="{0D108BD9-81ED-4DB2-BD59-A6C34878D82A}">
                    <a16:rowId xmlns:a16="http://schemas.microsoft.com/office/drawing/2014/main" val="1111903099"/>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404905946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76</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331227357"/>
              </p:ext>
            </p:extLst>
          </p:nvPr>
        </p:nvGraphicFramePr>
        <p:xfrm>
          <a:off x="160256" y="582410"/>
          <a:ext cx="11544145" cy="6017754"/>
        </p:xfrm>
        <a:graphic>
          <a:graphicData uri="http://schemas.openxmlformats.org/drawingml/2006/table">
            <a:tbl>
              <a:tblPr>
                <a:tableStyleId>{8A107856-5554-42FB-B03E-39F5DBC370BA}</a:tableStyleId>
              </a:tblPr>
              <a:tblGrid>
                <a:gridCol w="514670">
                  <a:extLst>
                    <a:ext uri="{9D8B030D-6E8A-4147-A177-3AD203B41FA5}">
                      <a16:colId xmlns:a16="http://schemas.microsoft.com/office/drawing/2014/main" val="3173738563"/>
                    </a:ext>
                  </a:extLst>
                </a:gridCol>
                <a:gridCol w="2728150">
                  <a:extLst>
                    <a:ext uri="{9D8B030D-6E8A-4147-A177-3AD203B41FA5}">
                      <a16:colId xmlns:a16="http://schemas.microsoft.com/office/drawing/2014/main" val="1175069003"/>
                    </a:ext>
                  </a:extLst>
                </a:gridCol>
                <a:gridCol w="1338606">
                  <a:extLst>
                    <a:ext uri="{9D8B030D-6E8A-4147-A177-3AD203B41FA5}">
                      <a16:colId xmlns:a16="http://schemas.microsoft.com/office/drawing/2014/main" val="3513692141"/>
                    </a:ext>
                  </a:extLst>
                </a:gridCol>
                <a:gridCol w="989815">
                  <a:extLst>
                    <a:ext uri="{9D8B030D-6E8A-4147-A177-3AD203B41FA5}">
                      <a16:colId xmlns:a16="http://schemas.microsoft.com/office/drawing/2014/main" val="1824154891"/>
                    </a:ext>
                  </a:extLst>
                </a:gridCol>
                <a:gridCol w="3676454">
                  <a:extLst>
                    <a:ext uri="{9D8B030D-6E8A-4147-A177-3AD203B41FA5}">
                      <a16:colId xmlns:a16="http://schemas.microsoft.com/office/drawing/2014/main" val="79962035"/>
                    </a:ext>
                  </a:extLst>
                </a:gridCol>
                <a:gridCol w="725863">
                  <a:extLst>
                    <a:ext uri="{9D8B030D-6E8A-4147-A177-3AD203B41FA5}">
                      <a16:colId xmlns:a16="http://schemas.microsoft.com/office/drawing/2014/main" val="154824804"/>
                    </a:ext>
                  </a:extLst>
                </a:gridCol>
                <a:gridCol w="763572">
                  <a:extLst>
                    <a:ext uri="{9D8B030D-6E8A-4147-A177-3AD203B41FA5}">
                      <a16:colId xmlns:a16="http://schemas.microsoft.com/office/drawing/2014/main" val="1561384155"/>
                    </a:ext>
                  </a:extLst>
                </a:gridCol>
                <a:gridCol w="807015">
                  <a:extLst>
                    <a:ext uri="{9D8B030D-6E8A-4147-A177-3AD203B41FA5}">
                      <a16:colId xmlns:a16="http://schemas.microsoft.com/office/drawing/2014/main" val="3694796067"/>
                    </a:ext>
                  </a:extLst>
                </a:gridCol>
              </a:tblGrid>
              <a:tr h="874514">
                <a:tc>
                  <a:txBody>
                    <a:bodyPr/>
                    <a:lstStyle/>
                    <a:p>
                      <a:pPr algn="ctr" fontAlgn="b"/>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u="none" strike="noStrike" dirty="0">
                          <a:solidFill>
                            <a:schemeClr val="tx1"/>
                          </a:solidFill>
                          <a:effectLst/>
                          <a:latin typeface="+mn-lt"/>
                        </a:rPr>
                        <a:t>Наименование мер социальной поддержки</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Численность представителей целевой группы (чел.)</a:t>
                      </a:r>
                    </a:p>
                  </a:txBody>
                  <a:tcPr marL="2378" marR="2378" marT="2378" marB="0" anchor="b"/>
                </a:tc>
                <a:tc>
                  <a:txBody>
                    <a:bodyPr/>
                    <a:lstStyle/>
                    <a:p>
                      <a:pPr algn="ctr" fontAlgn="b"/>
                      <a:r>
                        <a:rPr lang="en-US" sz="900" b="1" i="0" u="none" strike="noStrike" dirty="0">
                          <a:solidFill>
                            <a:schemeClr val="tx1"/>
                          </a:solidFill>
                          <a:effectLst/>
                          <a:latin typeface="+mn-lt"/>
                        </a:rPr>
                        <a:t>Ц</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л</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в</a:t>
                      </a:r>
                      <a:r>
                        <a:rPr lang="ru-RU" sz="900" b="1" i="0" u="none" strike="noStrike" dirty="0">
                          <a:solidFill>
                            <a:schemeClr val="tx1"/>
                          </a:solidFill>
                          <a:effectLst/>
                          <a:latin typeface="+mn-lt"/>
                        </a:rPr>
                        <a:t>а</a:t>
                      </a:r>
                      <a:r>
                        <a:rPr lang="en-US" sz="900" b="1" i="0" u="none" strike="noStrike" dirty="0">
                          <a:solidFill>
                            <a:schemeClr val="tx1"/>
                          </a:solidFill>
                          <a:effectLst/>
                          <a:latin typeface="+mn-lt"/>
                        </a:rPr>
                        <a:t>я </a:t>
                      </a:r>
                      <a:r>
                        <a:rPr lang="ru-RU" sz="900" b="1" i="0" u="none" strike="noStrike" dirty="0">
                          <a:solidFill>
                            <a:schemeClr val="tx1"/>
                          </a:solidFill>
                          <a:effectLst/>
                          <a:latin typeface="+mn-lt"/>
                        </a:rPr>
                        <a:t>г</a:t>
                      </a:r>
                      <a:r>
                        <a:rPr lang="en-US" sz="900" b="1" i="0" u="none" strike="noStrike" dirty="0">
                          <a:solidFill>
                            <a:schemeClr val="tx1"/>
                          </a:solidFill>
                          <a:effectLst/>
                          <a:latin typeface="+mn-lt"/>
                        </a:rPr>
                        <a:t>р</a:t>
                      </a:r>
                      <a:r>
                        <a:rPr lang="ru-RU" sz="900" b="1" i="0" u="none" strike="noStrike" dirty="0">
                          <a:solidFill>
                            <a:schemeClr val="tx1"/>
                          </a:solidFill>
                          <a:effectLst/>
                          <a:latin typeface="+mn-lt"/>
                        </a:rPr>
                        <a:t>у</a:t>
                      </a:r>
                      <a:r>
                        <a:rPr lang="en-US" sz="900" b="1" i="0" u="none" strike="noStrike" dirty="0">
                          <a:solidFill>
                            <a:schemeClr val="tx1"/>
                          </a:solidFill>
                          <a:effectLst/>
                          <a:latin typeface="+mn-lt"/>
                        </a:rPr>
                        <a:t>п</a:t>
                      </a:r>
                      <a:r>
                        <a:rPr lang="ru-RU" sz="900" b="1" i="0" u="none" strike="noStrike" dirty="0">
                          <a:solidFill>
                            <a:schemeClr val="tx1"/>
                          </a:solidFill>
                          <a:effectLst/>
                          <a:latin typeface="+mn-lt"/>
                        </a:rPr>
                        <a:t>п</a:t>
                      </a:r>
                      <a:r>
                        <a:rPr lang="en-US" sz="900" b="1" i="0" u="none" strike="noStrike" dirty="0">
                          <a:solidFill>
                            <a:schemeClr val="tx1"/>
                          </a:solidFill>
                          <a:effectLst/>
                          <a:latin typeface="+mn-lt"/>
                        </a:rPr>
                        <a:t>а</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Нормативный правовой акт</a:t>
                      </a:r>
                    </a:p>
                  </a:txBody>
                  <a:tcPr marL="2378" marR="2378" marT="2378" marB="0" anchor="b"/>
                </a:tc>
                <a:tc>
                  <a:txBody>
                    <a:bodyPr/>
                    <a:lstStyle/>
                    <a:p>
                      <a:pPr algn="ctr" fontAlgn="b"/>
                      <a:r>
                        <a:rPr lang="ru-RU" sz="900" b="1" u="none" strike="noStrike" dirty="0">
                          <a:solidFill>
                            <a:schemeClr val="tx1"/>
                          </a:solidFill>
                          <a:effectLst/>
                          <a:latin typeface="+mn-lt"/>
                        </a:rPr>
                        <a:t>Плановые значения на 2022 год (</a:t>
                      </a:r>
                      <a:r>
                        <a:rPr lang="ru-RU" sz="900" b="1" u="none" strike="noStrike" dirty="0" err="1">
                          <a:solidFill>
                            <a:schemeClr val="tx1"/>
                          </a:solidFill>
                          <a:effectLst/>
                          <a:latin typeface="+mn-lt"/>
                        </a:rPr>
                        <a:t>тыс.руб</a:t>
                      </a:r>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2023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2024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extLst>
                  <a:ext uri="{0D108BD9-81ED-4DB2-BD59-A6C34878D82A}">
                    <a16:rowId xmlns:a16="http://schemas.microsoft.com/office/drawing/2014/main" val="1699384114"/>
                  </a:ext>
                </a:extLst>
              </a:tr>
              <a:tr h="1202351">
                <a:tc>
                  <a:txBody>
                    <a:bodyPr/>
                    <a:lstStyle/>
                    <a:p>
                      <a:pPr algn="ctr" fontAlgn="b"/>
                      <a:r>
                        <a:rPr lang="ru-RU" sz="900" b="0" i="0" u="none" strike="noStrike" dirty="0">
                          <a:solidFill>
                            <a:schemeClr val="tx1"/>
                          </a:solidFill>
                          <a:effectLst/>
                          <a:latin typeface="+mn-lt"/>
                        </a:rPr>
                        <a:t>1</a:t>
                      </a:r>
                      <a:r>
                        <a:rPr lang="en-US" sz="900" b="0" i="0" u="none" strike="noStrike" dirty="0">
                          <a:solidFill>
                            <a:schemeClr val="tx1"/>
                          </a:solidFill>
                          <a:effectLst/>
                          <a:latin typeface="+mn-lt"/>
                        </a:rPr>
                        <a:t>2</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b="0" i="0" u="none" strike="noStrike" dirty="0">
                          <a:solidFill>
                            <a:schemeClr val="tx1"/>
                          </a:solidFill>
                          <a:effectLst/>
                          <a:latin typeface="+mn-lt"/>
                        </a:rPr>
                        <a:t>Единовременные выплаты врачам-педиатрам участковым и  врачам-терапевтам участковым, трудоустроившимся в ГБУЗ МО "ДЦГБ" </a:t>
                      </a:r>
                    </a:p>
                  </a:txBody>
                  <a:tcPr marL="2378" marR="2378" marT="2378" marB="0" anchor="ctr"/>
                </a:tc>
                <a:tc>
                  <a:txBody>
                    <a:bodyPr/>
                    <a:lstStyle/>
                    <a:p>
                      <a:pPr algn="ctr" fontAlgn="t"/>
                      <a:r>
                        <a:rPr lang="ru-RU" sz="900" b="0" i="0" u="none" strike="noStrike" dirty="0">
                          <a:solidFill>
                            <a:schemeClr val="tx1"/>
                          </a:solidFill>
                          <a:effectLst/>
                          <a:latin typeface="+mn-lt"/>
                        </a:rPr>
                        <a:t>20</a:t>
                      </a:r>
                    </a:p>
                  </a:txBody>
                  <a:tcPr marL="2378" marR="2378" marT="2378" marB="0" anchor="ctr"/>
                </a:tc>
                <a:tc>
                  <a:txBody>
                    <a:bodyPr/>
                    <a:lstStyle/>
                    <a:p>
                      <a:pPr algn="ctr" fontAlgn="t"/>
                      <a:r>
                        <a:rPr lang="ru-RU" sz="900" b="0" i="0" u="none" strike="noStrike" dirty="0">
                          <a:solidFill>
                            <a:schemeClr val="tx1"/>
                          </a:solidFill>
                          <a:effectLst/>
                          <a:latin typeface="+mn-lt"/>
                        </a:rPr>
                        <a:t>Работники ГБУЗ МО «ДЦГБ» и </a:t>
                      </a:r>
                      <a:r>
                        <a:rPr lang="ru-RU" sz="900" b="0" i="0" u="none" strike="noStrike" dirty="0" err="1">
                          <a:solidFill>
                            <a:schemeClr val="tx1"/>
                          </a:solidFill>
                          <a:effectLst/>
                          <a:latin typeface="+mn-lt"/>
                        </a:rPr>
                        <a:t>Долгопрудненской</a:t>
                      </a:r>
                      <a:r>
                        <a:rPr lang="ru-RU" sz="900" b="0" i="0" u="none" strike="noStrike" dirty="0">
                          <a:solidFill>
                            <a:schemeClr val="tx1"/>
                          </a:solidFill>
                          <a:effectLst/>
                          <a:latin typeface="+mn-lt"/>
                        </a:rPr>
                        <a:t> подстанции ГБУЗ МО "МОССМП" .</a:t>
                      </a:r>
                    </a:p>
                  </a:txBody>
                  <a:tcPr marL="2378" marR="2378" marT="2378" marB="0" anchor="ctr"/>
                </a:tc>
                <a:tc>
                  <a:txBody>
                    <a:bodyPr/>
                    <a:lstStyle/>
                    <a:p>
                      <a:pPr algn="ctr" fontAlgn="t"/>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22.05.2020 № 260-ПА/</a:t>
                      </a:r>
                      <a:r>
                        <a:rPr lang="ru-RU" sz="900" kern="1200" dirty="0" err="1">
                          <a:solidFill>
                            <a:schemeClr val="dk1"/>
                          </a:solidFill>
                          <a:latin typeface="+mn-lt"/>
                          <a:ea typeface="+mn-ea"/>
                          <a:cs typeface="+mn-cs"/>
                        </a:rPr>
                        <a:t>н</a:t>
                      </a:r>
                      <a:r>
                        <a:rPr lang="ru-RU" sz="900" kern="1200" dirty="0">
                          <a:solidFill>
                            <a:schemeClr val="dk1"/>
                          </a:solidFill>
                          <a:latin typeface="+mn-lt"/>
                          <a:ea typeface="+mn-ea"/>
                          <a:cs typeface="+mn-cs"/>
                        </a:rPr>
                        <a:t>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2 528,8</a:t>
                      </a:r>
                    </a:p>
                  </a:txBody>
                  <a:tcPr marL="8313" marR="8313" marT="8313" marB="0" anchor="ctr"/>
                </a:tc>
                <a:tc>
                  <a:txBody>
                    <a:bodyPr/>
                    <a:lstStyle/>
                    <a:p>
                      <a:pPr algn="ctr" fontAlgn="t"/>
                      <a:r>
                        <a:rPr lang="ru-RU" sz="900" b="0" i="0" u="none" strike="noStrike" dirty="0">
                          <a:solidFill>
                            <a:schemeClr val="tx1"/>
                          </a:solidFill>
                          <a:effectLst/>
                          <a:latin typeface="+mn-lt"/>
                        </a:rPr>
                        <a:t>2 528,8</a:t>
                      </a:r>
                    </a:p>
                  </a:txBody>
                  <a:tcPr marL="8313" marR="8313" marT="8313" marB="0" anchor="ctr"/>
                </a:tc>
                <a:tc>
                  <a:txBody>
                    <a:bodyPr/>
                    <a:lstStyle/>
                    <a:p>
                      <a:pPr algn="ctr" fontAlgn="t"/>
                      <a:r>
                        <a:rPr lang="ru-RU" sz="900" b="0" i="0" u="none" strike="noStrike" dirty="0">
                          <a:solidFill>
                            <a:schemeClr val="tx1"/>
                          </a:solidFill>
                          <a:effectLst/>
                          <a:latin typeface="+mn-lt"/>
                        </a:rPr>
                        <a:t>2 528,8</a:t>
                      </a:r>
                    </a:p>
                  </a:txBody>
                  <a:tcPr marL="8313" marR="8313" marT="8313" marB="0" anchor="ctr"/>
                </a:tc>
                <a:extLst>
                  <a:ext uri="{0D108BD9-81ED-4DB2-BD59-A6C34878D82A}">
                    <a16:rowId xmlns:a16="http://schemas.microsoft.com/office/drawing/2014/main" val="3927028790"/>
                  </a:ext>
                </a:extLst>
              </a:tr>
              <a:tr h="636420">
                <a:tc>
                  <a:txBody>
                    <a:bodyPr/>
                    <a:lstStyle/>
                    <a:p>
                      <a:pPr algn="ctr" fontAlgn="b"/>
                      <a:r>
                        <a:rPr lang="ru-RU" sz="900" u="none" strike="noStrike" dirty="0">
                          <a:solidFill>
                            <a:schemeClr val="tx1"/>
                          </a:solidFill>
                          <a:effectLst/>
                          <a:latin typeface="+mn-lt"/>
                        </a:rPr>
                        <a:t>1</a:t>
                      </a:r>
                      <a:r>
                        <a:rPr lang="en-US" sz="900" u="none" strike="noStrike" dirty="0">
                          <a:solidFill>
                            <a:schemeClr val="tx1"/>
                          </a:solidFill>
                          <a:effectLst/>
                          <a:latin typeface="+mn-lt"/>
                        </a:rPr>
                        <a:t>3</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Предоставление молодым семьям социальных выплат на приобретение жилья или строительство индивидуального жилого дома</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14 семей</a:t>
                      </a:r>
                    </a:p>
                  </a:txBody>
                  <a:tcPr marL="2378" marR="2378" marT="2378" marB="0" anchor="ctr"/>
                </a:tc>
                <a:tc>
                  <a:txBody>
                    <a:bodyPr/>
                    <a:lstStyle/>
                    <a:p>
                      <a:pPr algn="ctr" fontAlgn="t"/>
                      <a:r>
                        <a:rPr lang="en-US" sz="900" b="0" i="0" u="none" strike="noStrike" dirty="0">
                          <a:solidFill>
                            <a:schemeClr val="tx1"/>
                          </a:solidFill>
                          <a:effectLst/>
                          <a:latin typeface="+mn-lt"/>
                        </a:rPr>
                        <a:t>М</a:t>
                      </a:r>
                      <a:r>
                        <a:rPr lang="ru-RU" sz="900" b="0" i="0" u="none" strike="noStrike" dirty="0">
                          <a:solidFill>
                            <a:schemeClr val="tx1"/>
                          </a:solidFill>
                          <a:effectLst/>
                          <a:latin typeface="+mn-lt"/>
                        </a:rPr>
                        <a:t>о</a:t>
                      </a:r>
                      <a:r>
                        <a:rPr lang="en-US" sz="900" b="0" i="0" u="none" strike="noStrike" dirty="0">
                          <a:solidFill>
                            <a:schemeClr val="tx1"/>
                          </a:solidFill>
                          <a:effectLst/>
                          <a:latin typeface="+mn-lt"/>
                        </a:rPr>
                        <a:t>л</a:t>
                      </a:r>
                      <a:r>
                        <a:rPr lang="ru-RU" sz="900" b="0" i="0" u="none" strike="noStrike" dirty="0">
                          <a:solidFill>
                            <a:schemeClr val="tx1"/>
                          </a:solidFill>
                          <a:effectLst/>
                          <a:latin typeface="+mn-lt"/>
                        </a:rPr>
                        <a:t>о</a:t>
                      </a:r>
                      <a:r>
                        <a:rPr lang="en-US" sz="900" b="0" i="0" u="none" strike="noStrike" dirty="0">
                          <a:solidFill>
                            <a:schemeClr val="tx1"/>
                          </a:solidFill>
                          <a:effectLst/>
                          <a:latin typeface="+mn-lt"/>
                        </a:rPr>
                        <a:t>д</a:t>
                      </a:r>
                      <a:r>
                        <a:rPr lang="ru-RU" sz="900" b="0" i="0" u="none" strike="noStrike" dirty="0">
                          <a:solidFill>
                            <a:schemeClr val="tx1"/>
                          </a:solidFill>
                          <a:effectLst/>
                          <a:latin typeface="+mn-lt"/>
                        </a:rPr>
                        <a:t>ы</a:t>
                      </a:r>
                      <a:r>
                        <a:rPr lang="en-US" sz="900" b="0" i="0" u="none" strike="noStrike" dirty="0">
                          <a:solidFill>
                            <a:schemeClr val="tx1"/>
                          </a:solidFill>
                          <a:effectLst/>
                          <a:latin typeface="+mn-lt"/>
                        </a:rPr>
                        <a:t>е </a:t>
                      </a:r>
                      <a:r>
                        <a:rPr lang="ru-RU" sz="900" b="0" i="0" u="none" strike="noStrike" dirty="0">
                          <a:solidFill>
                            <a:schemeClr val="tx1"/>
                          </a:solidFill>
                          <a:effectLst/>
                          <a:latin typeface="+mn-lt"/>
                        </a:rPr>
                        <a:t>с</a:t>
                      </a:r>
                      <a:r>
                        <a:rPr lang="en-US" sz="900" b="0" i="0" u="none" strike="noStrike" dirty="0">
                          <a:solidFill>
                            <a:schemeClr val="tx1"/>
                          </a:solidFill>
                          <a:effectLst/>
                          <a:latin typeface="+mn-lt"/>
                        </a:rPr>
                        <a:t>е</a:t>
                      </a:r>
                      <a:r>
                        <a:rPr lang="ru-RU" sz="900" b="0" i="0" u="none" strike="noStrike" dirty="0">
                          <a:solidFill>
                            <a:schemeClr val="tx1"/>
                          </a:solidFill>
                          <a:effectLst/>
                          <a:latin typeface="+mn-lt"/>
                        </a:rPr>
                        <a:t>м</a:t>
                      </a:r>
                      <a:r>
                        <a:rPr lang="en-US" sz="900" b="0" i="0" u="none" strike="noStrike" dirty="0">
                          <a:solidFill>
                            <a:schemeClr val="tx1"/>
                          </a:solidFill>
                          <a:effectLst/>
                          <a:latin typeface="+mn-lt"/>
                        </a:rPr>
                        <a:t>ь</a:t>
                      </a:r>
                      <a:r>
                        <a:rPr lang="ru-RU" sz="900" b="0" i="0" u="none" strike="noStrike" dirty="0">
                          <a:solidFill>
                            <a:schemeClr val="tx1"/>
                          </a:solidFill>
                          <a:effectLst/>
                          <a:latin typeface="+mn-lt"/>
                        </a:rPr>
                        <a:t>и</a:t>
                      </a:r>
                    </a:p>
                  </a:txBody>
                  <a:tcPr marL="2378" marR="2378" marT="2378" marB="0" anchor="ctr"/>
                </a:tc>
                <a:tc>
                  <a:txBody>
                    <a:bodyPr/>
                    <a:lstStyle/>
                    <a:p>
                      <a:pPr algn="ctr" fontAlgn="t"/>
                      <a:r>
                        <a:rPr lang="ru-RU" sz="9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algn="ctr" fontAlgn="b"/>
                      <a:r>
                        <a:rPr lang="en-US" sz="900" u="none" strike="noStrike" dirty="0">
                          <a:solidFill>
                            <a:schemeClr val="tx1"/>
                          </a:solidFill>
                          <a:effectLst/>
                          <a:latin typeface="+mn-lt"/>
                        </a:rPr>
                        <a:t>29 808,8</a:t>
                      </a:r>
                      <a:endParaRPr lang="ru-RU" sz="900" u="none" strike="noStrike" dirty="0">
                        <a:solidFill>
                          <a:schemeClr val="tx1"/>
                        </a:solidFill>
                        <a:effectLst/>
                        <a:latin typeface="+mn-lt"/>
                      </a:endParaRPr>
                    </a:p>
                  </a:txBody>
                  <a:tcPr marL="2378" marR="2378" marT="2378" marB="0" anchor="ctr"/>
                </a:tc>
                <a:tc>
                  <a:txBody>
                    <a:bodyPr/>
                    <a:lstStyle/>
                    <a:p>
                      <a:pPr algn="ctr" fontAlgn="b"/>
                      <a:r>
                        <a:rPr lang="ru-RU" sz="900" u="none" strike="noStrike" dirty="0">
                          <a:solidFill>
                            <a:schemeClr val="tx1"/>
                          </a:solidFill>
                          <a:effectLst/>
                          <a:latin typeface="+mn-lt"/>
                        </a:rPr>
                        <a:t>29 641,2</a:t>
                      </a:r>
                    </a:p>
                  </a:txBody>
                  <a:tcPr marL="2378" marR="2378" marT="2378" marB="0" anchor="ctr"/>
                </a:tc>
                <a:tc>
                  <a:txBody>
                    <a:bodyPr/>
                    <a:lstStyle/>
                    <a:p>
                      <a:pPr algn="ctr" fontAlgn="b"/>
                      <a:r>
                        <a:rPr lang="ru-RU" sz="900" b="0" i="0" u="none" strike="noStrike" dirty="0">
                          <a:solidFill>
                            <a:schemeClr val="tx1"/>
                          </a:solidFill>
                          <a:effectLst/>
                          <a:latin typeface="+mn-lt"/>
                        </a:rPr>
                        <a:t>29 701,2</a:t>
                      </a:r>
                    </a:p>
                  </a:txBody>
                  <a:tcPr marL="2378" marR="2378" marT="2378" marB="0" anchor="ctr"/>
                </a:tc>
                <a:extLst>
                  <a:ext uri="{0D108BD9-81ED-4DB2-BD59-A6C34878D82A}">
                    <a16:rowId xmlns:a16="http://schemas.microsoft.com/office/drawing/2014/main" val="1721480116"/>
                  </a:ext>
                </a:extLst>
              </a:tr>
              <a:tr h="1202351">
                <a:tc>
                  <a:txBody>
                    <a:bodyPr/>
                    <a:lstStyle/>
                    <a:p>
                      <a:pPr algn="ctr" fontAlgn="b"/>
                      <a:r>
                        <a:rPr lang="ru-RU" sz="900" u="none" strike="noStrike" dirty="0">
                          <a:solidFill>
                            <a:schemeClr val="tx1"/>
                          </a:solidFill>
                          <a:effectLst/>
                          <a:latin typeface="+mn-lt"/>
                        </a:rPr>
                        <a:t>1</a:t>
                      </a:r>
                      <a:r>
                        <a:rPr lang="en-US" sz="900" u="none" strike="noStrike" dirty="0">
                          <a:solidFill>
                            <a:schemeClr val="tx1"/>
                          </a:solidFill>
                          <a:effectLst/>
                          <a:latin typeface="+mn-lt"/>
                        </a:rPr>
                        <a:t>4</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Компенсация социальных расходов медицинским работникам </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60</a:t>
                      </a:r>
                    </a:p>
                  </a:txBody>
                  <a:tcPr marL="2378" marR="2378" marT="2378" marB="0" anchor="ctr"/>
                </a:tc>
                <a:tc>
                  <a:txBody>
                    <a:bodyPr/>
                    <a:lstStyle/>
                    <a:p>
                      <a:pPr algn="ctr" fontAlgn="t"/>
                      <a:r>
                        <a:rPr lang="ru-RU" sz="900" b="0" i="0" u="none" strike="noStrike" dirty="0">
                          <a:solidFill>
                            <a:schemeClr val="tx1"/>
                          </a:solidFill>
                          <a:effectLst/>
                          <a:latin typeface="+mn-lt"/>
                        </a:rPr>
                        <a:t>Работники ГБУЗ МО «ДЦГБ» и </a:t>
                      </a:r>
                      <a:r>
                        <a:rPr lang="ru-RU" sz="900" b="0" i="0" u="none" strike="noStrike" dirty="0" err="1">
                          <a:solidFill>
                            <a:schemeClr val="tx1"/>
                          </a:solidFill>
                          <a:effectLst/>
                          <a:latin typeface="+mn-lt"/>
                        </a:rPr>
                        <a:t>Долгопрудненской</a:t>
                      </a:r>
                      <a:r>
                        <a:rPr lang="ru-RU" sz="900" b="0" i="0" u="none" strike="noStrike" dirty="0">
                          <a:solidFill>
                            <a:schemeClr val="tx1"/>
                          </a:solidFill>
                          <a:effectLst/>
                          <a:latin typeface="+mn-lt"/>
                        </a:rPr>
                        <a:t> подстанции ГБУЗ МО "МОССМП" .</a:t>
                      </a:r>
                    </a:p>
                  </a:txBody>
                  <a:tcPr marL="2378" marR="2378" marT="2378" marB="0" anchor="ctr"/>
                </a:tc>
                <a:tc>
                  <a:txBody>
                    <a:bodyPr/>
                    <a:lstStyle/>
                    <a:p>
                      <a:pPr algn="ctr" fontAlgn="t"/>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22.05.2020 № 260-ПА/</a:t>
                      </a:r>
                      <a:r>
                        <a:rPr lang="ru-RU" sz="900" kern="1200" dirty="0" err="1">
                          <a:solidFill>
                            <a:schemeClr val="dk1"/>
                          </a:solidFill>
                          <a:latin typeface="+mn-lt"/>
                          <a:ea typeface="+mn-ea"/>
                          <a:cs typeface="+mn-cs"/>
                        </a:rPr>
                        <a:t>н</a:t>
                      </a:r>
                      <a:r>
                        <a:rPr lang="ru-RU" sz="900" kern="1200" dirty="0">
                          <a:solidFill>
                            <a:schemeClr val="dk1"/>
                          </a:solidFill>
                          <a:latin typeface="+mn-lt"/>
                          <a:ea typeface="+mn-ea"/>
                          <a:cs typeface="+mn-cs"/>
                        </a:rPr>
                        <a:t>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3</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000,0</a:t>
                      </a:r>
                    </a:p>
                  </a:txBody>
                  <a:tcPr marL="8313" marR="8313" marT="8313" marB="0" anchor="ctr"/>
                </a:tc>
                <a:tc>
                  <a:txBody>
                    <a:bodyPr/>
                    <a:lstStyle/>
                    <a:p>
                      <a:pPr algn="ctr" fontAlgn="t"/>
                      <a:r>
                        <a:rPr lang="ru-RU" sz="900" b="0" i="0" u="none" strike="noStrike" dirty="0">
                          <a:solidFill>
                            <a:schemeClr val="tx1"/>
                          </a:solidFill>
                          <a:effectLst/>
                          <a:latin typeface="+mn-lt"/>
                        </a:rPr>
                        <a:t>3</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000,0</a:t>
                      </a:r>
                    </a:p>
                  </a:txBody>
                  <a:tcPr marL="8313" marR="8313" marT="8313" marB="0" anchor="ctr"/>
                </a:tc>
                <a:tc>
                  <a:txBody>
                    <a:bodyPr/>
                    <a:lstStyle/>
                    <a:p>
                      <a:pPr algn="ctr" fontAlgn="t"/>
                      <a:r>
                        <a:rPr lang="ru-RU" sz="900" b="0" i="0" u="none" strike="noStrike" dirty="0">
                          <a:solidFill>
                            <a:schemeClr val="tx1"/>
                          </a:solidFill>
                          <a:effectLst/>
                          <a:latin typeface="+mn-lt"/>
                        </a:rPr>
                        <a:t>3</a:t>
                      </a:r>
                      <a:r>
                        <a:rPr lang="en-US" sz="900" b="0" i="0" u="none" strike="noStrike" dirty="0">
                          <a:solidFill>
                            <a:schemeClr val="tx1"/>
                          </a:solidFill>
                          <a:effectLst/>
                          <a:latin typeface="+mn-lt"/>
                        </a:rPr>
                        <a:t> </a:t>
                      </a:r>
                      <a:r>
                        <a:rPr lang="ru-RU" sz="900" b="0" i="0" u="none" strike="noStrike" dirty="0">
                          <a:solidFill>
                            <a:schemeClr val="tx1"/>
                          </a:solidFill>
                          <a:effectLst/>
                          <a:latin typeface="+mn-lt"/>
                        </a:rPr>
                        <a:t>000,0</a:t>
                      </a:r>
                    </a:p>
                  </a:txBody>
                  <a:tcPr marL="8313" marR="8313" marT="8313" marB="0" anchor="ctr"/>
                </a:tc>
                <a:extLst>
                  <a:ext uri="{0D108BD9-81ED-4DB2-BD59-A6C34878D82A}">
                    <a16:rowId xmlns:a16="http://schemas.microsoft.com/office/drawing/2014/main" val="770827453"/>
                  </a:ext>
                </a:extLst>
              </a:tr>
              <a:tr h="535663">
                <a:tc>
                  <a:txBody>
                    <a:bodyPr/>
                    <a:lstStyle/>
                    <a:p>
                      <a:pPr algn="ctr" fontAlgn="b"/>
                      <a:r>
                        <a:rPr lang="ru-RU" sz="900" u="none" strike="noStrike" dirty="0">
                          <a:solidFill>
                            <a:schemeClr val="tx1"/>
                          </a:solidFill>
                          <a:effectLst/>
                          <a:latin typeface="+mn-lt"/>
                        </a:rPr>
                        <a:t>1</a:t>
                      </a:r>
                      <a:r>
                        <a:rPr lang="en-US" sz="900" u="none" strike="noStrike" dirty="0">
                          <a:solidFill>
                            <a:schemeClr val="tx1"/>
                          </a:solidFill>
                          <a:effectLst/>
                          <a:latin typeface="+mn-lt"/>
                        </a:rPr>
                        <a:t>5</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Денежные выплаты почетным гражданам</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26</a:t>
                      </a:r>
                    </a:p>
                  </a:txBody>
                  <a:tcPr marL="2378" marR="2378" marT="2378" marB="0" anchor="ctr"/>
                </a:tc>
                <a:tc>
                  <a:txBody>
                    <a:bodyPr/>
                    <a:lstStyle/>
                    <a:p>
                      <a:pPr algn="ctr" fontAlgn="t"/>
                      <a:r>
                        <a:rPr lang="ru-RU" sz="900" b="0" i="0" u="none" strike="noStrike" dirty="0">
                          <a:solidFill>
                            <a:schemeClr val="tx1"/>
                          </a:solidFill>
                          <a:effectLst/>
                          <a:latin typeface="+mn-lt"/>
                        </a:rPr>
                        <a:t>Почетные граждане, вдовы/</a:t>
                      </a:r>
                    </a:p>
                    <a:p>
                      <a:pPr algn="ctr" fontAlgn="t"/>
                      <a:r>
                        <a:rPr lang="ru-RU" sz="900" b="0" i="0" u="none" strike="noStrike" dirty="0">
                          <a:solidFill>
                            <a:schemeClr val="tx1"/>
                          </a:solidFill>
                          <a:effectLst/>
                          <a:latin typeface="+mn-lt"/>
                        </a:rPr>
                        <a:t>вдовцы почетных граждан</a:t>
                      </a:r>
                    </a:p>
                  </a:txBody>
                  <a:tcPr marL="2378" marR="2378" marT="2378" marB="0" anchor="ctr"/>
                </a:tc>
                <a:tc>
                  <a:txBody>
                    <a:bodyPr/>
                    <a:lstStyle/>
                    <a:p>
                      <a:pPr algn="ctr" fontAlgn="t"/>
                      <a:r>
                        <a:rPr lang="ru-RU" sz="900" b="0" i="0" u="none" strike="noStrike" dirty="0">
                          <a:solidFill>
                            <a:schemeClr val="tx1"/>
                          </a:solidFill>
                          <a:effectLst/>
                          <a:latin typeface="+mn-lt"/>
                        </a:rPr>
                        <a:t>Решение Совета депутатов городского округа Долгопрудный Московской области от 19.07.2021 №55-нр «Об утверждении Положения о звании «Почетный гражданин городского округа Долгопрудный»</a:t>
                      </a:r>
                    </a:p>
                  </a:txBody>
                  <a:tcPr marL="2378" marR="2378" marT="2378" marB="0" anchor="ctr"/>
                </a:tc>
                <a:tc>
                  <a:txBody>
                    <a:bodyPr/>
                    <a:lstStyle/>
                    <a:p>
                      <a:pPr algn="ctr" fontAlgn="b"/>
                      <a:r>
                        <a:rPr lang="ru-RU" sz="900" b="0" i="0" u="none" strike="noStrike" dirty="0">
                          <a:solidFill>
                            <a:schemeClr val="tx1"/>
                          </a:solidFill>
                          <a:effectLst/>
                          <a:latin typeface="+mn-lt"/>
                        </a:rPr>
                        <a:t>2 049,6</a:t>
                      </a:r>
                    </a:p>
                  </a:txBody>
                  <a:tcPr marL="8313" marR="8313" marT="8313" marB="0" anchor="ctr"/>
                </a:tc>
                <a:tc>
                  <a:txBody>
                    <a:bodyPr/>
                    <a:lstStyle/>
                    <a:p>
                      <a:pPr algn="ctr" fontAlgn="b"/>
                      <a:r>
                        <a:rPr lang="ru-RU" sz="900" b="0" i="0" u="none" strike="noStrike" dirty="0">
                          <a:solidFill>
                            <a:schemeClr val="tx1"/>
                          </a:solidFill>
                          <a:effectLst/>
                          <a:latin typeface="+mn-lt"/>
                        </a:rPr>
                        <a:t>2 160,0</a:t>
                      </a:r>
                    </a:p>
                  </a:txBody>
                  <a:tcPr marL="8313" marR="8313" marT="8313" marB="0" anchor="ctr"/>
                </a:tc>
                <a:tc>
                  <a:txBody>
                    <a:bodyPr/>
                    <a:lstStyle/>
                    <a:p>
                      <a:pPr algn="ctr" fontAlgn="b"/>
                      <a:r>
                        <a:rPr lang="ru-RU" sz="900" b="0" i="0" u="none" strike="noStrike" dirty="0">
                          <a:solidFill>
                            <a:schemeClr val="tx1"/>
                          </a:solidFill>
                          <a:effectLst/>
                          <a:latin typeface="+mn-lt"/>
                        </a:rPr>
                        <a:t>2 270,4</a:t>
                      </a:r>
                    </a:p>
                  </a:txBody>
                  <a:tcPr marL="8313" marR="8313" marT="8313" marB="0" anchor="ctr"/>
                </a:tc>
                <a:extLst>
                  <a:ext uri="{0D108BD9-81ED-4DB2-BD59-A6C34878D82A}">
                    <a16:rowId xmlns:a16="http://schemas.microsoft.com/office/drawing/2014/main" val="3664831773"/>
                  </a:ext>
                </a:extLst>
              </a:tr>
              <a:tr h="656828">
                <a:tc>
                  <a:txBody>
                    <a:bodyPr/>
                    <a:lstStyle/>
                    <a:p>
                      <a:pPr algn="ctr" fontAlgn="b"/>
                      <a:r>
                        <a:rPr lang="ru-RU" sz="900" u="none" strike="noStrike" dirty="0">
                          <a:solidFill>
                            <a:schemeClr val="tx1"/>
                          </a:solidFill>
                          <a:effectLst/>
                          <a:latin typeface="+mn-lt"/>
                        </a:rPr>
                        <a:t>1</a:t>
                      </a:r>
                      <a:r>
                        <a:rPr lang="en-US" sz="900" u="none" strike="noStrike" dirty="0">
                          <a:solidFill>
                            <a:schemeClr val="tx1"/>
                          </a:solidFill>
                          <a:effectLst/>
                          <a:latin typeface="+mn-lt"/>
                        </a:rPr>
                        <a:t>6</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u="none" strike="noStrike" dirty="0">
                          <a:solidFill>
                            <a:schemeClr val="tx1"/>
                          </a:solidFill>
                          <a:effectLst/>
                          <a:latin typeface="+mn-lt"/>
                        </a:rPr>
                        <a:t>Оказание государственной поддержки в решении жилищной проблемы детей-сирот и детей, оставшихся без попечения родителей, лиц из числа детей-сирот и детей, оставшихся без попечения родителей</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3</a:t>
                      </a:r>
                    </a:p>
                  </a:txBody>
                  <a:tcPr marL="2378" marR="2378" marT="2378" marB="0" anchor="ctr"/>
                </a:tc>
                <a:tc>
                  <a:txBody>
                    <a:bodyPr/>
                    <a:lstStyle/>
                    <a:p>
                      <a:pPr algn="ctr" fontAlgn="t"/>
                      <a:r>
                        <a:rPr lang="en-US" sz="900" b="0" i="0" u="none" strike="noStrike" dirty="0">
                          <a:solidFill>
                            <a:schemeClr val="tx1"/>
                          </a:solidFill>
                          <a:effectLst/>
                          <a:latin typeface="+mn-lt"/>
                        </a:rPr>
                        <a:t>Д</a:t>
                      </a:r>
                      <a:r>
                        <a:rPr lang="ru-RU" sz="900" b="0" i="0" u="none" strike="noStrike" dirty="0">
                          <a:solidFill>
                            <a:schemeClr val="tx1"/>
                          </a:solidFill>
                          <a:effectLst/>
                          <a:latin typeface="+mn-lt"/>
                        </a:rPr>
                        <a:t>е</a:t>
                      </a:r>
                      <a:r>
                        <a:rPr lang="en-US" sz="900" b="0" i="0" u="none" strike="noStrike" dirty="0">
                          <a:solidFill>
                            <a:schemeClr val="tx1"/>
                          </a:solidFill>
                          <a:effectLst/>
                          <a:latin typeface="+mn-lt"/>
                        </a:rPr>
                        <a:t>т</a:t>
                      </a:r>
                      <a:r>
                        <a:rPr lang="ru-RU" sz="900" b="0" i="0" u="none" strike="noStrike" dirty="0">
                          <a:solidFill>
                            <a:schemeClr val="tx1"/>
                          </a:solidFill>
                          <a:effectLst/>
                          <a:latin typeface="+mn-lt"/>
                        </a:rPr>
                        <a:t>и</a:t>
                      </a:r>
                      <a:r>
                        <a:rPr lang="en-US" sz="900" b="0" i="0" u="none" strike="noStrike" dirty="0">
                          <a:solidFill>
                            <a:schemeClr val="tx1"/>
                          </a:solidFill>
                          <a:effectLst/>
                          <a:latin typeface="+mn-lt"/>
                        </a:rPr>
                        <a:t>-</a:t>
                      </a:r>
                      <a:r>
                        <a:rPr lang="ru-RU" sz="900" b="0" i="0" u="none" strike="noStrike" dirty="0">
                          <a:solidFill>
                            <a:schemeClr val="tx1"/>
                          </a:solidFill>
                          <a:effectLst/>
                          <a:latin typeface="+mn-lt"/>
                        </a:rPr>
                        <a:t>с</a:t>
                      </a:r>
                      <a:r>
                        <a:rPr lang="en-US" sz="900" b="0" i="0" u="none" strike="noStrike" dirty="0">
                          <a:solidFill>
                            <a:schemeClr val="tx1"/>
                          </a:solidFill>
                          <a:effectLst/>
                          <a:latin typeface="+mn-lt"/>
                        </a:rPr>
                        <a:t>и</a:t>
                      </a:r>
                      <a:r>
                        <a:rPr lang="ru-RU" sz="900" b="0" i="0" u="none" strike="noStrike" dirty="0">
                          <a:solidFill>
                            <a:schemeClr val="tx1"/>
                          </a:solidFill>
                          <a:effectLst/>
                          <a:latin typeface="+mn-lt"/>
                        </a:rPr>
                        <a:t>р</a:t>
                      </a:r>
                      <a:r>
                        <a:rPr lang="en-US" sz="900" b="0" i="0" u="none" strike="noStrike" dirty="0">
                          <a:solidFill>
                            <a:schemeClr val="tx1"/>
                          </a:solidFill>
                          <a:effectLst/>
                          <a:latin typeface="+mn-lt"/>
                        </a:rPr>
                        <a:t>о</a:t>
                      </a:r>
                      <a:r>
                        <a:rPr lang="ru-RU" sz="900" b="0" i="0" u="none" strike="noStrike" dirty="0">
                          <a:solidFill>
                            <a:schemeClr val="tx1"/>
                          </a:solidFill>
                          <a:effectLst/>
                          <a:latin typeface="+mn-lt"/>
                        </a:rPr>
                        <a:t>т</a:t>
                      </a:r>
                      <a:r>
                        <a:rPr lang="en-US" sz="900" b="0" i="0" u="none" strike="noStrike" dirty="0">
                          <a:solidFill>
                            <a:schemeClr val="tx1"/>
                          </a:solidFill>
                          <a:effectLst/>
                          <a:latin typeface="+mn-lt"/>
                        </a:rPr>
                        <a:t>ы</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Государственная программа «Жилище» на 2017-2027 годы от 25.10.2016 № 790/39</a:t>
                      </a:r>
                    </a:p>
                  </a:txBody>
                  <a:tcPr marL="2378" marR="2378" marT="2378" marB="0" anchor="ctr"/>
                </a:tc>
                <a:tc>
                  <a:txBody>
                    <a:bodyPr/>
                    <a:lstStyle/>
                    <a:p>
                      <a:pPr algn="ctr" fontAlgn="b"/>
                      <a:r>
                        <a:rPr lang="ru-RU" sz="900" u="none" strike="noStrike" dirty="0">
                          <a:solidFill>
                            <a:schemeClr val="tx1"/>
                          </a:solidFill>
                          <a:effectLst/>
                          <a:latin typeface="+mn-lt"/>
                        </a:rPr>
                        <a:t>17 203,3</a:t>
                      </a:r>
                    </a:p>
                    <a:p>
                      <a:pPr algn="ctr" fontAlgn="b"/>
                      <a:endParaRPr lang="ru-RU" sz="900" u="none" strike="noStrike" dirty="0">
                        <a:solidFill>
                          <a:schemeClr val="tx1"/>
                        </a:solidFill>
                        <a:effectLst/>
                        <a:latin typeface="+mn-lt"/>
                      </a:endParaRPr>
                    </a:p>
                  </a:txBody>
                  <a:tcPr marL="2378" marR="2378" marT="2378" marB="0" anchor="ctr"/>
                </a:tc>
                <a:tc>
                  <a:txBody>
                    <a:bodyPr/>
                    <a:lstStyle/>
                    <a:p>
                      <a:pPr algn="ctr" fontAlgn="b"/>
                      <a:r>
                        <a:rPr lang="ru-RU" sz="900" u="none" strike="noStrike" dirty="0">
                          <a:solidFill>
                            <a:schemeClr val="tx1"/>
                          </a:solidFill>
                          <a:effectLst/>
                          <a:latin typeface="+mn-lt"/>
                        </a:rPr>
                        <a:t>1 492,3</a:t>
                      </a:r>
                    </a:p>
                    <a:p>
                      <a:pPr algn="ctr" fontAlgn="b"/>
                      <a:endParaRPr lang="ru-RU" sz="900" u="none" strike="noStrike" dirty="0">
                        <a:solidFill>
                          <a:schemeClr val="tx1"/>
                        </a:solidFill>
                        <a:effectLst/>
                        <a:latin typeface="+mn-lt"/>
                      </a:endParaRPr>
                    </a:p>
                  </a:txBody>
                  <a:tcPr marL="2378" marR="2378" marT="2378" marB="0" anchor="ctr"/>
                </a:tc>
                <a:tc>
                  <a:txBody>
                    <a:bodyPr/>
                    <a:lstStyle/>
                    <a:p>
                      <a:pPr algn="ctr" fontAlgn="b"/>
                      <a:r>
                        <a:rPr lang="ru-RU" sz="900" b="0" i="0" u="none" strike="noStrike" dirty="0">
                          <a:solidFill>
                            <a:schemeClr val="tx1"/>
                          </a:solidFill>
                          <a:effectLst/>
                          <a:latin typeface="+mn-lt"/>
                        </a:rPr>
                        <a:t>6 729,3</a:t>
                      </a:r>
                    </a:p>
                    <a:p>
                      <a:pPr algn="ctr" fontAlgn="b"/>
                      <a:endParaRPr lang="ru-RU" sz="900" b="0" i="0" u="none" strike="noStrike" dirty="0">
                        <a:solidFill>
                          <a:schemeClr val="tx1"/>
                        </a:solidFill>
                        <a:effectLst/>
                        <a:latin typeface="+mn-lt"/>
                      </a:endParaRPr>
                    </a:p>
                  </a:txBody>
                  <a:tcPr marL="2378" marR="2378" marT="2378" marB="0" anchor="ctr"/>
                </a:tc>
                <a:extLst>
                  <a:ext uri="{0D108BD9-81ED-4DB2-BD59-A6C34878D82A}">
                    <a16:rowId xmlns:a16="http://schemas.microsoft.com/office/drawing/2014/main" val="1005187984"/>
                  </a:ext>
                </a:extLst>
              </a:tr>
              <a:tr h="802338">
                <a:tc>
                  <a:txBody>
                    <a:bodyPr/>
                    <a:lstStyle/>
                    <a:p>
                      <a:pPr algn="ctr" fontAlgn="b"/>
                      <a:r>
                        <a:rPr lang="ru-RU" sz="900" b="0" i="0" u="none" strike="noStrike" dirty="0">
                          <a:solidFill>
                            <a:schemeClr val="tx1"/>
                          </a:solidFill>
                          <a:effectLst/>
                          <a:latin typeface="+mn-lt"/>
                        </a:rPr>
                        <a:t>1</a:t>
                      </a:r>
                      <a:r>
                        <a:rPr lang="en-US" sz="900" b="0" i="0" u="none" strike="noStrike" dirty="0">
                          <a:solidFill>
                            <a:schemeClr val="tx1"/>
                          </a:solidFill>
                          <a:effectLst/>
                          <a:latin typeface="+mn-lt"/>
                        </a:rPr>
                        <a:t>7</a:t>
                      </a:r>
                      <a:endParaRPr lang="ru-RU" sz="900" b="0" i="0" u="none" strike="noStrike" dirty="0">
                        <a:solidFill>
                          <a:schemeClr val="tx1"/>
                        </a:solidFill>
                        <a:effectLst/>
                        <a:latin typeface="+mn-lt"/>
                      </a:endParaRPr>
                    </a:p>
                  </a:txBody>
                  <a:tcPr marL="2378" marR="2378" marT="2378" marB="0" anchor="ctr"/>
                </a:tc>
                <a:tc>
                  <a:txBody>
                    <a:bodyPr/>
                    <a:lstStyle/>
                    <a:p>
                      <a:pPr algn="l" fontAlgn="t"/>
                      <a:r>
                        <a:rPr lang="ru-RU" sz="900" b="0" i="0" u="none" strike="noStrike" dirty="0">
                          <a:solidFill>
                            <a:schemeClr val="tx1"/>
                          </a:solidFill>
                          <a:effectLst/>
                          <a:latin typeface="+mn-lt"/>
                        </a:rPr>
                        <a:t>Единовременная выплата донорам, безвозмездно сдающим кровь и (или) ее компоненты</a:t>
                      </a:r>
                    </a:p>
                  </a:txBody>
                  <a:tcPr marL="2378" marR="2378" marT="2378" marB="0" anchor="ctr"/>
                </a:tc>
                <a:tc>
                  <a:txBody>
                    <a:bodyPr/>
                    <a:lstStyle/>
                    <a:p>
                      <a:pPr algn="ctr" fontAlgn="t"/>
                      <a:r>
                        <a:rPr lang="en-US" sz="900" b="0" i="0" u="none" strike="noStrike" dirty="0">
                          <a:solidFill>
                            <a:schemeClr val="tx1"/>
                          </a:solidFill>
                          <a:effectLst/>
                          <a:latin typeface="+mn-lt"/>
                        </a:rPr>
                        <a:t>15</a:t>
                      </a:r>
                      <a:r>
                        <a:rPr lang="ru-RU" sz="900" b="0" i="0" u="none" strike="noStrike" dirty="0">
                          <a:solidFill>
                            <a:schemeClr val="tx1"/>
                          </a:solidFill>
                          <a:effectLst/>
                          <a:latin typeface="+mn-lt"/>
                        </a:rPr>
                        <a:t>0</a:t>
                      </a:r>
                    </a:p>
                  </a:txBody>
                  <a:tcPr marL="2378" marR="2378" marT="2378" marB="0" anchor="ctr"/>
                </a:tc>
                <a:tc>
                  <a:txBody>
                    <a:bodyPr/>
                    <a:lstStyle/>
                    <a:p>
                      <a:pPr algn="ctr" fontAlgn="t"/>
                      <a:r>
                        <a:rPr lang="ru-RU" sz="900" b="0" i="0" u="none" strike="noStrike" dirty="0">
                          <a:solidFill>
                            <a:schemeClr val="tx1"/>
                          </a:solidFill>
                          <a:effectLst/>
                          <a:latin typeface="+mn-lt"/>
                        </a:rPr>
                        <a:t>Доноры</a:t>
                      </a:r>
                    </a:p>
                  </a:txBody>
                  <a:tcPr marL="2378" marR="2378" marT="2378" marB="0" anchor="ctr"/>
                </a:tc>
                <a:tc>
                  <a:txBody>
                    <a:bodyPr/>
                    <a:lstStyle/>
                    <a:p>
                      <a:pPr algn="ctr" fontAlgn="t"/>
                      <a:r>
                        <a:rPr lang="ru-RU" sz="900" kern="1200" dirty="0">
                          <a:solidFill>
                            <a:schemeClr val="dk1"/>
                          </a:solidFill>
                          <a:latin typeface="+mn-lt"/>
                          <a:ea typeface="+mn-ea"/>
                          <a:cs typeface="+mn-cs"/>
                        </a:rPr>
                        <a:t>Решение Совета депутатов города Долгопрудного от 22.03.2019 № 19-нр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26.06.2019 № 367-ПА/н «Об утверждении Порядка предоставления единовременной выплаты донорам»</a:t>
                      </a:r>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300,0</a:t>
                      </a:r>
                    </a:p>
                  </a:txBody>
                  <a:tcPr marL="8313" marR="8313" marT="8313" marB="0" anchor="ctr"/>
                </a:tc>
                <a:tc>
                  <a:txBody>
                    <a:bodyPr/>
                    <a:lstStyle/>
                    <a:p>
                      <a:pPr algn="ctr" fontAlgn="t"/>
                      <a:r>
                        <a:rPr lang="ru-RU" sz="900" b="0" i="0" u="none" strike="noStrike" dirty="0">
                          <a:solidFill>
                            <a:schemeClr val="tx1"/>
                          </a:solidFill>
                          <a:effectLst/>
                          <a:latin typeface="+mn-lt"/>
                        </a:rPr>
                        <a:t>300,0</a:t>
                      </a:r>
                    </a:p>
                  </a:txBody>
                  <a:tcPr marL="8313" marR="8313" marT="8313" marB="0" anchor="ctr"/>
                </a:tc>
                <a:tc>
                  <a:txBody>
                    <a:bodyPr/>
                    <a:lstStyle/>
                    <a:p>
                      <a:pPr algn="ctr" fontAlgn="t"/>
                      <a:r>
                        <a:rPr lang="ru-RU" sz="900" b="0" i="0" u="none" strike="noStrike" dirty="0">
                          <a:solidFill>
                            <a:schemeClr val="tx1"/>
                          </a:solidFill>
                          <a:effectLst/>
                          <a:latin typeface="+mn-lt"/>
                        </a:rPr>
                        <a:t>300,0</a:t>
                      </a:r>
                    </a:p>
                  </a:txBody>
                  <a:tcPr marL="8313" marR="8313" marT="8313" marB="0" anchor="ctr"/>
                </a:tc>
                <a:extLst>
                  <a:ext uri="{0D108BD9-81ED-4DB2-BD59-A6C34878D82A}">
                    <a16:rowId xmlns:a16="http://schemas.microsoft.com/office/drawing/2014/main" val="48492170"/>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1319692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291079"/>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77</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907849532"/>
              </p:ext>
            </p:extLst>
          </p:nvPr>
        </p:nvGraphicFramePr>
        <p:xfrm>
          <a:off x="323927" y="1232857"/>
          <a:ext cx="11544145" cy="4097243"/>
        </p:xfrm>
        <a:graphic>
          <a:graphicData uri="http://schemas.openxmlformats.org/drawingml/2006/table">
            <a:tbl>
              <a:tblPr>
                <a:tableStyleId>{8A107856-5554-42FB-B03E-39F5DBC370BA}</a:tableStyleId>
              </a:tblPr>
              <a:tblGrid>
                <a:gridCol w="514670">
                  <a:extLst>
                    <a:ext uri="{9D8B030D-6E8A-4147-A177-3AD203B41FA5}">
                      <a16:colId xmlns:a16="http://schemas.microsoft.com/office/drawing/2014/main" val="3173738563"/>
                    </a:ext>
                  </a:extLst>
                </a:gridCol>
                <a:gridCol w="2728150">
                  <a:extLst>
                    <a:ext uri="{9D8B030D-6E8A-4147-A177-3AD203B41FA5}">
                      <a16:colId xmlns:a16="http://schemas.microsoft.com/office/drawing/2014/main" val="1175069003"/>
                    </a:ext>
                  </a:extLst>
                </a:gridCol>
                <a:gridCol w="1338606">
                  <a:extLst>
                    <a:ext uri="{9D8B030D-6E8A-4147-A177-3AD203B41FA5}">
                      <a16:colId xmlns:a16="http://schemas.microsoft.com/office/drawing/2014/main" val="3513692141"/>
                    </a:ext>
                  </a:extLst>
                </a:gridCol>
                <a:gridCol w="989815">
                  <a:extLst>
                    <a:ext uri="{9D8B030D-6E8A-4147-A177-3AD203B41FA5}">
                      <a16:colId xmlns:a16="http://schemas.microsoft.com/office/drawing/2014/main" val="1824154891"/>
                    </a:ext>
                  </a:extLst>
                </a:gridCol>
                <a:gridCol w="3676454">
                  <a:extLst>
                    <a:ext uri="{9D8B030D-6E8A-4147-A177-3AD203B41FA5}">
                      <a16:colId xmlns:a16="http://schemas.microsoft.com/office/drawing/2014/main" val="79962035"/>
                    </a:ext>
                  </a:extLst>
                </a:gridCol>
                <a:gridCol w="725863">
                  <a:extLst>
                    <a:ext uri="{9D8B030D-6E8A-4147-A177-3AD203B41FA5}">
                      <a16:colId xmlns:a16="http://schemas.microsoft.com/office/drawing/2014/main" val="154824804"/>
                    </a:ext>
                  </a:extLst>
                </a:gridCol>
                <a:gridCol w="763572">
                  <a:extLst>
                    <a:ext uri="{9D8B030D-6E8A-4147-A177-3AD203B41FA5}">
                      <a16:colId xmlns:a16="http://schemas.microsoft.com/office/drawing/2014/main" val="1561384155"/>
                    </a:ext>
                  </a:extLst>
                </a:gridCol>
                <a:gridCol w="807015">
                  <a:extLst>
                    <a:ext uri="{9D8B030D-6E8A-4147-A177-3AD203B41FA5}">
                      <a16:colId xmlns:a16="http://schemas.microsoft.com/office/drawing/2014/main" val="3694796067"/>
                    </a:ext>
                  </a:extLst>
                </a:gridCol>
              </a:tblGrid>
              <a:tr h="1017201">
                <a:tc>
                  <a:txBody>
                    <a:bodyPr/>
                    <a:lstStyle/>
                    <a:p>
                      <a:pPr algn="ctr" fontAlgn="b"/>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u="none" strike="noStrike" dirty="0">
                          <a:solidFill>
                            <a:schemeClr val="tx1"/>
                          </a:solidFill>
                          <a:effectLst/>
                          <a:latin typeface="+mn-lt"/>
                        </a:rPr>
                        <a:t>Наименование мер социальной поддержки</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Численность представителей целевой группы (чел.)</a:t>
                      </a:r>
                    </a:p>
                  </a:txBody>
                  <a:tcPr marL="2378" marR="2378" marT="2378" marB="0" anchor="b"/>
                </a:tc>
                <a:tc>
                  <a:txBody>
                    <a:bodyPr/>
                    <a:lstStyle/>
                    <a:p>
                      <a:pPr algn="ctr" fontAlgn="b"/>
                      <a:r>
                        <a:rPr lang="en-US" sz="900" b="1" i="0" u="none" strike="noStrike" dirty="0">
                          <a:solidFill>
                            <a:schemeClr val="tx1"/>
                          </a:solidFill>
                          <a:effectLst/>
                          <a:latin typeface="+mn-lt"/>
                        </a:rPr>
                        <a:t>Ц</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л</a:t>
                      </a:r>
                      <a:r>
                        <a:rPr lang="ru-RU" sz="900" b="1" i="0" u="none" strike="noStrike" dirty="0">
                          <a:solidFill>
                            <a:schemeClr val="tx1"/>
                          </a:solidFill>
                          <a:effectLst/>
                          <a:latin typeface="+mn-lt"/>
                        </a:rPr>
                        <a:t>е</a:t>
                      </a:r>
                      <a:r>
                        <a:rPr lang="en-US" sz="900" b="1" i="0" u="none" strike="noStrike" dirty="0">
                          <a:solidFill>
                            <a:schemeClr val="tx1"/>
                          </a:solidFill>
                          <a:effectLst/>
                          <a:latin typeface="+mn-lt"/>
                        </a:rPr>
                        <a:t>в</a:t>
                      </a:r>
                      <a:r>
                        <a:rPr lang="ru-RU" sz="900" b="1" i="0" u="none" strike="noStrike" dirty="0">
                          <a:solidFill>
                            <a:schemeClr val="tx1"/>
                          </a:solidFill>
                          <a:effectLst/>
                          <a:latin typeface="+mn-lt"/>
                        </a:rPr>
                        <a:t>а</a:t>
                      </a:r>
                      <a:r>
                        <a:rPr lang="en-US" sz="900" b="1" i="0" u="none" strike="noStrike" dirty="0">
                          <a:solidFill>
                            <a:schemeClr val="tx1"/>
                          </a:solidFill>
                          <a:effectLst/>
                          <a:latin typeface="+mn-lt"/>
                        </a:rPr>
                        <a:t>я </a:t>
                      </a:r>
                      <a:r>
                        <a:rPr lang="ru-RU" sz="900" b="1" i="0" u="none" strike="noStrike" dirty="0">
                          <a:solidFill>
                            <a:schemeClr val="tx1"/>
                          </a:solidFill>
                          <a:effectLst/>
                          <a:latin typeface="+mn-lt"/>
                        </a:rPr>
                        <a:t>г</a:t>
                      </a:r>
                      <a:r>
                        <a:rPr lang="en-US" sz="900" b="1" i="0" u="none" strike="noStrike" dirty="0">
                          <a:solidFill>
                            <a:schemeClr val="tx1"/>
                          </a:solidFill>
                          <a:effectLst/>
                          <a:latin typeface="+mn-lt"/>
                        </a:rPr>
                        <a:t>р</a:t>
                      </a:r>
                      <a:r>
                        <a:rPr lang="ru-RU" sz="900" b="1" i="0" u="none" strike="noStrike" dirty="0">
                          <a:solidFill>
                            <a:schemeClr val="tx1"/>
                          </a:solidFill>
                          <a:effectLst/>
                          <a:latin typeface="+mn-lt"/>
                        </a:rPr>
                        <a:t>у</a:t>
                      </a:r>
                      <a:r>
                        <a:rPr lang="en-US" sz="900" b="1" i="0" u="none" strike="noStrike" dirty="0">
                          <a:solidFill>
                            <a:schemeClr val="tx1"/>
                          </a:solidFill>
                          <a:effectLst/>
                          <a:latin typeface="+mn-lt"/>
                        </a:rPr>
                        <a:t>п</a:t>
                      </a:r>
                      <a:r>
                        <a:rPr lang="ru-RU" sz="900" b="1" i="0" u="none" strike="noStrike" dirty="0">
                          <a:solidFill>
                            <a:schemeClr val="tx1"/>
                          </a:solidFill>
                          <a:effectLst/>
                          <a:latin typeface="+mn-lt"/>
                        </a:rPr>
                        <a:t>п</a:t>
                      </a:r>
                      <a:r>
                        <a:rPr lang="en-US" sz="900" b="1" i="0" u="none" strike="noStrike" dirty="0">
                          <a:solidFill>
                            <a:schemeClr val="tx1"/>
                          </a:solidFill>
                          <a:effectLst/>
                          <a:latin typeface="+mn-lt"/>
                        </a:rPr>
                        <a:t>а</a:t>
                      </a:r>
                      <a:endParaRPr lang="ru-RU" sz="900" b="1" i="0" u="none" strike="noStrike" dirty="0">
                        <a:solidFill>
                          <a:schemeClr val="tx1"/>
                        </a:solidFill>
                        <a:effectLst/>
                        <a:latin typeface="+mn-lt"/>
                      </a:endParaRPr>
                    </a:p>
                  </a:txBody>
                  <a:tcPr marL="2378" marR="2378" marT="2378" marB="0" anchor="b"/>
                </a:tc>
                <a:tc>
                  <a:txBody>
                    <a:bodyPr/>
                    <a:lstStyle/>
                    <a:p>
                      <a:pPr algn="ctr" fontAlgn="b"/>
                      <a:r>
                        <a:rPr lang="ru-RU" sz="900" b="1" i="0" u="none" strike="noStrike" dirty="0">
                          <a:solidFill>
                            <a:schemeClr val="tx1"/>
                          </a:solidFill>
                          <a:effectLst/>
                          <a:latin typeface="+mn-lt"/>
                        </a:rPr>
                        <a:t>Нормативный правовой акт</a:t>
                      </a:r>
                    </a:p>
                  </a:txBody>
                  <a:tcPr marL="2378" marR="2378" marT="2378" marB="0" anchor="b"/>
                </a:tc>
                <a:tc>
                  <a:txBody>
                    <a:bodyPr/>
                    <a:lstStyle/>
                    <a:p>
                      <a:pPr algn="ctr" fontAlgn="b"/>
                      <a:r>
                        <a:rPr lang="ru-RU" sz="900" b="1" u="none" strike="noStrike" dirty="0">
                          <a:solidFill>
                            <a:schemeClr val="tx1"/>
                          </a:solidFill>
                          <a:effectLst/>
                          <a:latin typeface="+mn-lt"/>
                        </a:rPr>
                        <a:t>Плановые значения на 2022 год (</a:t>
                      </a:r>
                      <a:r>
                        <a:rPr lang="ru-RU" sz="900" b="1" u="none" strike="noStrike" dirty="0" err="1">
                          <a:solidFill>
                            <a:schemeClr val="tx1"/>
                          </a:solidFill>
                          <a:effectLst/>
                          <a:latin typeface="+mn-lt"/>
                        </a:rPr>
                        <a:t>тыс.руб</a:t>
                      </a:r>
                      <a:r>
                        <a:rPr lang="ru-RU" sz="900" b="1" u="none" strike="noStrike" dirty="0">
                          <a:solidFill>
                            <a:schemeClr val="tx1"/>
                          </a:solidFill>
                          <a:effectLst/>
                          <a:latin typeface="+mn-lt"/>
                        </a:rPr>
                        <a:t>.)</a:t>
                      </a:r>
                      <a:endParaRPr lang="ru-RU" sz="900" b="1" i="0" u="none" strike="noStrike" dirty="0">
                        <a:solidFill>
                          <a:schemeClr val="tx1"/>
                        </a:solidFill>
                        <a:effectLst/>
                        <a:latin typeface="+mn-lt"/>
                      </a:endParaRP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2023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ru-RU" sz="900" b="1" i="0" u="none" strike="noStrike" kern="1200" cap="none" spc="0" normalizeH="0" baseline="0" noProof="0" dirty="0">
                          <a:ln>
                            <a:noFill/>
                          </a:ln>
                          <a:solidFill>
                            <a:schemeClr val="tx1"/>
                          </a:solidFill>
                          <a:effectLst/>
                          <a:uLnTx/>
                          <a:uFillTx/>
                          <a:latin typeface="+mn-lt"/>
                          <a:ea typeface="+mn-ea"/>
                          <a:cs typeface="+mn-cs"/>
                        </a:rPr>
                        <a:t>Плановые значения на 2024 год (</a:t>
                      </a:r>
                      <a:r>
                        <a:rPr kumimoji="0" lang="ru-RU" sz="900" b="1" i="0" u="none" strike="noStrike" kern="1200" cap="none" spc="0" normalizeH="0" baseline="0" noProof="0" dirty="0" err="1">
                          <a:ln>
                            <a:noFill/>
                          </a:ln>
                          <a:solidFill>
                            <a:schemeClr val="tx1"/>
                          </a:solidFill>
                          <a:effectLst/>
                          <a:uLnTx/>
                          <a:uFillTx/>
                          <a:latin typeface="+mn-lt"/>
                          <a:ea typeface="+mn-ea"/>
                          <a:cs typeface="+mn-cs"/>
                        </a:rPr>
                        <a:t>тыс.руб</a:t>
                      </a:r>
                      <a:r>
                        <a:rPr kumimoji="0" lang="ru-RU" sz="900" b="1" i="0" u="none" strike="noStrike" kern="1200" cap="none" spc="0" normalizeH="0" baseline="0" noProof="0" dirty="0">
                          <a:ln>
                            <a:noFill/>
                          </a:ln>
                          <a:solidFill>
                            <a:schemeClr val="tx1"/>
                          </a:solidFill>
                          <a:effectLst/>
                          <a:uLnTx/>
                          <a:uFillTx/>
                          <a:latin typeface="+mn-lt"/>
                          <a:ea typeface="+mn-ea"/>
                          <a:cs typeface="+mn-cs"/>
                        </a:rPr>
                        <a:t>.)</a:t>
                      </a:r>
                    </a:p>
                  </a:txBody>
                  <a:tcPr marL="2378" marR="2378" marT="2378" marB="0" anchor="b"/>
                </a:tc>
                <a:extLst>
                  <a:ext uri="{0D108BD9-81ED-4DB2-BD59-A6C34878D82A}">
                    <a16:rowId xmlns:a16="http://schemas.microsoft.com/office/drawing/2014/main" val="1699384114"/>
                  </a:ext>
                </a:extLst>
              </a:tr>
              <a:tr h="1169891">
                <a:tc>
                  <a:txBody>
                    <a:bodyPr/>
                    <a:lstStyle/>
                    <a:p>
                      <a:pPr algn="ctr" fontAlgn="b"/>
                      <a:r>
                        <a:rPr lang="ru-RU" sz="900" b="0" i="0" u="none" strike="noStrike" dirty="0">
                          <a:solidFill>
                            <a:schemeClr val="tx1"/>
                          </a:solidFill>
                          <a:effectLst/>
                          <a:latin typeface="+mn-lt"/>
                        </a:rPr>
                        <a:t>18</a:t>
                      </a:r>
                    </a:p>
                  </a:txBody>
                  <a:tcPr marL="2378" marR="2378" marT="2378" marB="0" anchor="ctr"/>
                </a:tc>
                <a:tc>
                  <a:txBody>
                    <a:bodyPr/>
                    <a:lstStyle/>
                    <a:p>
                      <a:pPr algn="l" fontAlgn="t"/>
                      <a:r>
                        <a:rPr lang="ru-RU" sz="900" b="0" i="0" u="none" strike="noStrike" dirty="0">
                          <a:solidFill>
                            <a:schemeClr val="tx1"/>
                          </a:solidFill>
                          <a:effectLst/>
                          <a:latin typeface="+mn-lt"/>
                        </a:rPr>
                        <a:t>Мероприятие «Золотая свадьба»</a:t>
                      </a:r>
                    </a:p>
                  </a:txBody>
                  <a:tcPr marL="2378" marR="2378" marT="2378" marB="0" anchor="ctr"/>
                </a:tc>
                <a:tc>
                  <a:txBody>
                    <a:bodyPr/>
                    <a:lstStyle/>
                    <a:p>
                      <a:pPr algn="ctr" fontAlgn="t"/>
                      <a:r>
                        <a:rPr lang="ru-RU" sz="900" b="0" i="0" u="none" strike="noStrike" dirty="0">
                          <a:solidFill>
                            <a:schemeClr val="tx1"/>
                          </a:solidFill>
                          <a:effectLst/>
                          <a:latin typeface="+mn-lt"/>
                        </a:rPr>
                        <a:t>60</a:t>
                      </a:r>
                    </a:p>
                  </a:txBody>
                  <a:tcPr marL="2378" marR="2378" marT="2378" marB="0" anchor="ctr"/>
                </a:tc>
                <a:tc>
                  <a:txBody>
                    <a:bodyPr/>
                    <a:lstStyle/>
                    <a:p>
                      <a:pPr algn="ctr" fontAlgn="t"/>
                      <a:r>
                        <a:rPr lang="ru-RU" sz="900" b="0" i="0" u="none" strike="noStrike" dirty="0">
                          <a:solidFill>
                            <a:schemeClr val="tx1"/>
                          </a:solidFill>
                          <a:effectLst/>
                          <a:latin typeface="+mn-lt"/>
                        </a:rPr>
                        <a:t>Юбиляры совместной  жизни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900" b="0" i="0" u="none" strike="noStrike" dirty="0">
                          <a:solidFill>
                            <a:schemeClr val="tx1"/>
                          </a:solidFill>
                          <a:effectLst/>
                          <a:latin typeface="+mn-lt"/>
                        </a:rPr>
                        <a:t>180,0</a:t>
                      </a:r>
                    </a:p>
                  </a:txBody>
                  <a:tcPr marL="8313" marR="8313" marT="8313" marB="0" anchor="ctr"/>
                </a:tc>
                <a:tc>
                  <a:txBody>
                    <a:bodyPr/>
                    <a:lstStyle/>
                    <a:p>
                      <a:pPr algn="ctr" fontAlgn="t"/>
                      <a:r>
                        <a:rPr lang="ru-RU" sz="900" b="0" i="0" u="none" strike="noStrike" dirty="0">
                          <a:solidFill>
                            <a:schemeClr val="tx1"/>
                          </a:solidFill>
                          <a:effectLst/>
                          <a:latin typeface="+mn-lt"/>
                        </a:rPr>
                        <a:t>180,0</a:t>
                      </a:r>
                    </a:p>
                  </a:txBody>
                  <a:tcPr marL="8313" marR="8313" marT="8313" marB="0" anchor="ctr"/>
                </a:tc>
                <a:tc>
                  <a:txBody>
                    <a:bodyPr/>
                    <a:lstStyle/>
                    <a:p>
                      <a:pPr algn="ctr" fontAlgn="t"/>
                      <a:r>
                        <a:rPr lang="ru-RU" sz="900" b="0" i="0" u="none" strike="noStrike" dirty="0">
                          <a:solidFill>
                            <a:schemeClr val="tx1"/>
                          </a:solidFill>
                          <a:effectLst/>
                          <a:latin typeface="+mn-lt"/>
                        </a:rPr>
                        <a:t>180,0</a:t>
                      </a:r>
                    </a:p>
                  </a:txBody>
                  <a:tcPr marL="8313" marR="8313" marT="8313" marB="0" anchor="ctr"/>
                </a:tc>
                <a:extLst>
                  <a:ext uri="{0D108BD9-81ED-4DB2-BD59-A6C34878D82A}">
                    <a16:rowId xmlns:a16="http://schemas.microsoft.com/office/drawing/2014/main" val="3927028790"/>
                  </a:ext>
                </a:extLst>
              </a:tr>
              <a:tr h="740260">
                <a:tc>
                  <a:txBody>
                    <a:bodyPr/>
                    <a:lstStyle/>
                    <a:p>
                      <a:pPr algn="ctr" fontAlgn="b"/>
                      <a:r>
                        <a:rPr lang="ru-RU" sz="900" b="0" i="0" u="none" strike="noStrike" dirty="0">
                          <a:solidFill>
                            <a:schemeClr val="tx1"/>
                          </a:solidFill>
                          <a:effectLst/>
                          <a:latin typeface="+mn-lt"/>
                        </a:rPr>
                        <a:t>19</a:t>
                      </a:r>
                    </a:p>
                  </a:txBody>
                  <a:tcPr marL="2378" marR="2378" marT="2378" marB="0" anchor="ctr"/>
                </a:tc>
                <a:tc>
                  <a:txBody>
                    <a:bodyPr/>
                    <a:lstStyle/>
                    <a:p>
                      <a:pPr algn="l" fontAlgn="t"/>
                      <a:r>
                        <a:rPr lang="ru-RU" sz="900" b="0" i="0" u="none" strike="noStrike" dirty="0">
                          <a:solidFill>
                            <a:schemeClr val="tx1"/>
                          </a:solidFill>
                          <a:effectLst/>
                          <a:latin typeface="+mn-lt"/>
                        </a:rPr>
                        <a:t>Мероприятия, посвященные </a:t>
                      </a:r>
                    </a:p>
                    <a:p>
                      <a:pPr algn="l" fontAlgn="t"/>
                      <a:r>
                        <a:rPr lang="ru-RU" sz="900" b="0" i="0" u="none" strike="noStrike" dirty="0">
                          <a:solidFill>
                            <a:schemeClr val="tx1"/>
                          </a:solidFill>
                          <a:effectLst/>
                          <a:latin typeface="+mn-lt"/>
                        </a:rPr>
                        <a:t>Международному дню семьи, Дню матери</a:t>
                      </a:r>
                    </a:p>
                  </a:txBody>
                  <a:tcPr marL="2378" marR="2378" marT="2378" marB="0" anchor="ctr"/>
                </a:tc>
                <a:tc>
                  <a:txBody>
                    <a:bodyPr/>
                    <a:lstStyle/>
                    <a:p>
                      <a:pPr algn="ctr" fontAlgn="t"/>
                      <a:r>
                        <a:rPr lang="ru-RU" sz="900" b="0" i="0" u="none" strike="noStrike" dirty="0">
                          <a:solidFill>
                            <a:schemeClr val="tx1"/>
                          </a:solidFill>
                          <a:effectLst/>
                          <a:latin typeface="+mn-lt"/>
                        </a:rPr>
                        <a:t>32</a:t>
                      </a:r>
                    </a:p>
                  </a:txBody>
                  <a:tcPr marL="2378" marR="2378" marT="2378" marB="0" anchor="ctr"/>
                </a:tc>
                <a:tc>
                  <a:txBody>
                    <a:bodyPr/>
                    <a:lstStyle/>
                    <a:p>
                      <a:pPr algn="ctr" fontAlgn="t"/>
                      <a:r>
                        <a:rPr lang="ru-RU" sz="900" b="0" i="0" u="none" strike="noStrike" dirty="0">
                          <a:solidFill>
                            <a:schemeClr val="tx1"/>
                          </a:solidFill>
                          <a:effectLst/>
                          <a:latin typeface="+mn-lt"/>
                        </a:rPr>
                        <a:t>Супружеские  пары,</a:t>
                      </a:r>
                      <a:r>
                        <a:rPr lang="ru-RU" sz="900" b="0" i="0" u="none" strike="noStrike" baseline="0" dirty="0">
                          <a:solidFill>
                            <a:schemeClr val="tx1"/>
                          </a:solidFill>
                          <a:effectLst/>
                          <a:latin typeface="+mn-lt"/>
                        </a:rPr>
                        <a:t> молодожены,</a:t>
                      </a:r>
                      <a:r>
                        <a:rPr lang="ru-RU" sz="900" b="0" i="0" u="none" strike="noStrike" dirty="0">
                          <a:solidFill>
                            <a:schemeClr val="tx1"/>
                          </a:solidFill>
                          <a:effectLst/>
                          <a:latin typeface="+mn-lt"/>
                        </a:rPr>
                        <a:t> многодетные семьи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b"/>
                      <a:r>
                        <a:rPr lang="ru-RU" sz="900" u="none" strike="noStrike" dirty="0">
                          <a:solidFill>
                            <a:schemeClr val="tx1"/>
                          </a:solidFill>
                          <a:effectLst/>
                          <a:latin typeface="+mn-lt"/>
                        </a:rPr>
                        <a:t>110,0</a:t>
                      </a:r>
                    </a:p>
                  </a:txBody>
                  <a:tcPr marL="2378" marR="2378" marT="2378" marB="0" anchor="ctr"/>
                </a:tc>
                <a:tc>
                  <a:txBody>
                    <a:bodyPr/>
                    <a:lstStyle/>
                    <a:p>
                      <a:pPr algn="ctr" fontAlgn="b"/>
                      <a:r>
                        <a:rPr lang="ru-RU" sz="900" u="none" strike="noStrike" dirty="0">
                          <a:solidFill>
                            <a:schemeClr val="tx1"/>
                          </a:solidFill>
                          <a:effectLst/>
                          <a:latin typeface="+mn-lt"/>
                        </a:rPr>
                        <a:t>110,0</a:t>
                      </a:r>
                    </a:p>
                  </a:txBody>
                  <a:tcPr marL="2378" marR="2378" marT="2378" marB="0" anchor="ctr"/>
                </a:tc>
                <a:tc>
                  <a:txBody>
                    <a:bodyPr/>
                    <a:lstStyle/>
                    <a:p>
                      <a:pPr algn="ctr" fontAlgn="b"/>
                      <a:r>
                        <a:rPr lang="ru-RU" sz="900" b="0" i="0" u="none" strike="noStrike" dirty="0">
                          <a:solidFill>
                            <a:schemeClr val="tx1"/>
                          </a:solidFill>
                          <a:effectLst/>
                          <a:latin typeface="+mn-lt"/>
                        </a:rPr>
                        <a:t>110,0</a:t>
                      </a:r>
                    </a:p>
                  </a:txBody>
                  <a:tcPr marL="2378" marR="2378" marT="2378" marB="0" anchor="ctr"/>
                </a:tc>
                <a:extLst>
                  <a:ext uri="{0D108BD9-81ED-4DB2-BD59-A6C34878D82A}">
                    <a16:rowId xmlns:a16="http://schemas.microsoft.com/office/drawing/2014/main" val="1721480116"/>
                  </a:ext>
                </a:extLst>
              </a:tr>
              <a:tr h="1169891">
                <a:tc>
                  <a:txBody>
                    <a:bodyPr/>
                    <a:lstStyle/>
                    <a:p>
                      <a:pPr algn="ctr" fontAlgn="b"/>
                      <a:r>
                        <a:rPr lang="ru-RU" sz="900" b="0" i="0" u="none" strike="noStrike" dirty="0">
                          <a:solidFill>
                            <a:schemeClr val="tx1"/>
                          </a:solidFill>
                          <a:effectLst/>
                          <a:latin typeface="+mn-lt"/>
                        </a:rPr>
                        <a:t>20</a:t>
                      </a:r>
                    </a:p>
                  </a:txBody>
                  <a:tcPr marL="2378" marR="2378" marT="2378" marB="0" anchor="ctr"/>
                </a:tc>
                <a:tc>
                  <a:txBody>
                    <a:bodyPr/>
                    <a:lstStyle/>
                    <a:p>
                      <a:pPr algn="l" fontAlgn="t"/>
                      <a:r>
                        <a:rPr lang="ru-RU" sz="900" b="0" i="0" u="none" strike="noStrike" dirty="0">
                          <a:solidFill>
                            <a:schemeClr val="tx1"/>
                          </a:solidFill>
                          <a:effectLst/>
                          <a:latin typeface="+mn-lt"/>
                        </a:rPr>
                        <a:t>Питание детей из многодетных, неполных, малоимущих семей, семей, оказавшихся в трудной жизненной ситуации, в общеобразовательных учреждениях   </a:t>
                      </a:r>
                    </a:p>
                    <a:p>
                      <a:pPr algn="l" fontAlgn="t"/>
                      <a:endParaRPr lang="ru-RU" sz="900" b="0" i="0" u="none" strike="noStrike" dirty="0">
                        <a:solidFill>
                          <a:schemeClr val="tx1"/>
                        </a:solidFill>
                        <a:effectLst/>
                        <a:latin typeface="+mn-lt"/>
                      </a:endParaRPr>
                    </a:p>
                    <a:p>
                      <a:pPr algn="l" fontAlgn="t"/>
                      <a:endParaRPr lang="ru-RU" sz="900" b="0" i="0" u="none" strike="noStrike" dirty="0">
                        <a:solidFill>
                          <a:schemeClr val="tx1"/>
                        </a:solidFill>
                        <a:effectLst/>
                        <a:latin typeface="+mn-lt"/>
                      </a:endParaRPr>
                    </a:p>
                  </a:txBody>
                  <a:tcPr marL="2378" marR="2378" marT="2378" marB="0" anchor="ctr"/>
                </a:tc>
                <a:tc>
                  <a:txBody>
                    <a:bodyPr/>
                    <a:lstStyle/>
                    <a:p>
                      <a:pPr algn="ctr" fontAlgn="t"/>
                      <a:r>
                        <a:rPr lang="ru-RU" sz="900" b="0" i="0" u="none" strike="noStrike" dirty="0">
                          <a:solidFill>
                            <a:schemeClr val="tx1"/>
                          </a:solidFill>
                          <a:effectLst/>
                          <a:latin typeface="+mn-lt"/>
                        </a:rPr>
                        <a:t>125</a:t>
                      </a:r>
                    </a:p>
                  </a:txBody>
                  <a:tcPr marL="2378" marR="2378" marT="2378" marB="0" anchor="ctr"/>
                </a:tc>
                <a:tc>
                  <a:txBody>
                    <a:bodyPr/>
                    <a:lstStyle/>
                    <a:p>
                      <a:pPr algn="ctr" fontAlgn="t"/>
                      <a:r>
                        <a:rPr lang="ru-RU" sz="900" b="0" i="0" u="none" strike="noStrike" dirty="0">
                          <a:solidFill>
                            <a:schemeClr val="tx1"/>
                          </a:solidFill>
                          <a:effectLst/>
                          <a:latin typeface="+mn-lt"/>
                        </a:rPr>
                        <a:t>Дети из многодетных, неполных, малоимущих семей, семей, оказавшихся в трудной жизненной ситуации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900" u="none" strike="noStrike" kern="1200" dirty="0">
                          <a:solidFill>
                            <a:schemeClr val="tx1"/>
                          </a:solidFill>
                          <a:effectLst/>
                          <a:latin typeface="+mn-lt"/>
                          <a:ea typeface="+mn-ea"/>
                          <a:cs typeface="+mn-cs"/>
                        </a:rPr>
                        <a:t>Решение Совета депутатов городского округа Долгопрудный Московской области от 17.12.2021 № 101-нр «О бюджете городского округа Долгопрудный на 2022 год и плановый период 2023 и 2024 годов» </a:t>
                      </a:r>
                    </a:p>
                  </a:txBody>
                  <a:tcPr marL="2378" marR="2378" marT="2378" marB="0" anchor="ctr"/>
                </a:tc>
                <a:tc>
                  <a:txBody>
                    <a:bodyPr/>
                    <a:lstStyle/>
                    <a:p>
                      <a:pPr algn="ctr" fontAlgn="t"/>
                      <a:r>
                        <a:rPr lang="ru-RU" sz="900" b="0" i="0" u="none" strike="noStrike" dirty="0">
                          <a:solidFill>
                            <a:schemeClr val="tx1"/>
                          </a:solidFill>
                          <a:effectLst/>
                          <a:latin typeface="+mn-lt"/>
                        </a:rPr>
                        <a:t>1 445,0</a:t>
                      </a:r>
                    </a:p>
                  </a:txBody>
                  <a:tcPr marL="8313" marR="8313" marT="8313" marB="0" anchor="ctr"/>
                </a:tc>
                <a:tc>
                  <a:txBody>
                    <a:bodyPr/>
                    <a:lstStyle/>
                    <a:p>
                      <a:pPr algn="ctr" fontAlgn="t"/>
                      <a:r>
                        <a:rPr lang="ru-RU" sz="900" b="0" i="0" u="none" strike="noStrike" dirty="0">
                          <a:solidFill>
                            <a:schemeClr val="tx1"/>
                          </a:solidFill>
                          <a:effectLst/>
                          <a:latin typeface="+mn-lt"/>
                        </a:rPr>
                        <a:t>1 445,0</a:t>
                      </a:r>
                    </a:p>
                  </a:txBody>
                  <a:tcPr marL="8313" marR="8313" marT="8313" marB="0" anchor="ctr"/>
                </a:tc>
                <a:tc>
                  <a:txBody>
                    <a:bodyPr/>
                    <a:lstStyle/>
                    <a:p>
                      <a:pPr algn="ctr" fontAlgn="t"/>
                      <a:r>
                        <a:rPr lang="ru-RU" sz="900" b="0" i="0" u="none" strike="noStrike" dirty="0">
                          <a:solidFill>
                            <a:schemeClr val="tx1"/>
                          </a:solidFill>
                          <a:effectLst/>
                          <a:latin typeface="+mn-lt"/>
                        </a:rPr>
                        <a:t>1 445,0</a:t>
                      </a:r>
                    </a:p>
                  </a:txBody>
                  <a:tcPr marL="8313" marR="8313" marT="8313" marB="0" anchor="ctr"/>
                </a:tc>
                <a:extLst>
                  <a:ext uri="{0D108BD9-81ED-4DB2-BD59-A6C34878D82A}">
                    <a16:rowId xmlns:a16="http://schemas.microsoft.com/office/drawing/2014/main" val="770827453"/>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22536226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03466-61F1-461D-A7E7-68688B5677A8}"/>
              </a:ext>
            </a:extLst>
          </p:cNvPr>
          <p:cNvSpPr>
            <a:spLocks noGrp="1"/>
          </p:cNvSpPr>
          <p:nvPr>
            <p:ph type="title"/>
          </p:nvPr>
        </p:nvSpPr>
        <p:spPr>
          <a:xfrm>
            <a:off x="914400" y="280854"/>
            <a:ext cx="10515600" cy="490065"/>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об общественно значимых проектах, реализуемых на территории городского округа Долгопрудный</a:t>
            </a:r>
          </a:p>
        </p:txBody>
      </p:sp>
      <p:sp>
        <p:nvSpPr>
          <p:cNvPr id="4" name="Номер слайда 3">
            <a:extLst>
              <a:ext uri="{FF2B5EF4-FFF2-40B4-BE49-F238E27FC236}">
                <a16:creationId xmlns:a16="http://schemas.microsoft.com/office/drawing/2014/main" id="{9D0C7980-36F9-47C6-91C1-25B1C2506B9A}"/>
              </a:ext>
            </a:extLst>
          </p:cNvPr>
          <p:cNvSpPr>
            <a:spLocks noGrp="1"/>
          </p:cNvSpPr>
          <p:nvPr>
            <p:ph type="sldNum" sz="quarter" idx="12"/>
          </p:nvPr>
        </p:nvSpPr>
        <p:spPr>
          <a:xfrm>
            <a:off x="9448800" y="6499025"/>
            <a:ext cx="2743200" cy="365125"/>
          </a:xfrm>
        </p:spPr>
        <p:txBody>
          <a:bodyPr/>
          <a:lstStyle/>
          <a:p>
            <a:fld id="{E4EB6E89-BA87-4003-BD23-6BDF40F3EBED}" type="slidenum">
              <a:rPr lang="ru-RU" smtClean="0"/>
              <a:pPr/>
              <a:t>78</a:t>
            </a:fld>
            <a:endParaRPr lang="ru-RU"/>
          </a:p>
        </p:txBody>
      </p:sp>
      <p:graphicFrame>
        <p:nvGraphicFramePr>
          <p:cNvPr id="6" name="Объект 1">
            <a:extLst>
              <a:ext uri="{FF2B5EF4-FFF2-40B4-BE49-F238E27FC236}">
                <a16:creationId xmlns:a16="http://schemas.microsoft.com/office/drawing/2014/main" id="{404A1DD0-79EE-4D96-9406-3A1892304837}"/>
              </a:ext>
            </a:extLst>
          </p:cNvPr>
          <p:cNvGraphicFramePr>
            <a:graphicFrameLocks/>
          </p:cNvGraphicFramePr>
          <p:nvPr>
            <p:extLst>
              <p:ext uri="{D42A27DB-BD31-4B8C-83A1-F6EECF244321}">
                <p14:modId xmlns:p14="http://schemas.microsoft.com/office/powerpoint/2010/main" val="3864072876"/>
              </p:ext>
            </p:extLst>
          </p:nvPr>
        </p:nvGraphicFramePr>
        <p:xfrm>
          <a:off x="262144" y="1141624"/>
          <a:ext cx="11667713" cy="734740"/>
        </p:xfrm>
        <a:graphic>
          <a:graphicData uri="http://schemas.openxmlformats.org/drawingml/2006/table">
            <a:tbl>
              <a:tblPr>
                <a:tableStyleId>{5C22544A-7EE6-4342-B048-85BDC9FD1C3A}</a:tableStyleId>
              </a:tblPr>
              <a:tblGrid>
                <a:gridCol w="3178173">
                  <a:extLst>
                    <a:ext uri="{9D8B030D-6E8A-4147-A177-3AD203B41FA5}">
                      <a16:colId xmlns:a16="http://schemas.microsoft.com/office/drawing/2014/main" val="20000"/>
                    </a:ext>
                  </a:extLst>
                </a:gridCol>
                <a:gridCol w="905346">
                  <a:extLst>
                    <a:ext uri="{9D8B030D-6E8A-4147-A177-3AD203B41FA5}">
                      <a16:colId xmlns:a16="http://schemas.microsoft.com/office/drawing/2014/main" val="20001"/>
                    </a:ext>
                  </a:extLst>
                </a:gridCol>
                <a:gridCol w="787652">
                  <a:extLst>
                    <a:ext uri="{9D8B030D-6E8A-4147-A177-3AD203B41FA5}">
                      <a16:colId xmlns:a16="http://schemas.microsoft.com/office/drawing/2014/main" val="20002"/>
                    </a:ext>
                  </a:extLst>
                </a:gridCol>
                <a:gridCol w="787651">
                  <a:extLst>
                    <a:ext uri="{9D8B030D-6E8A-4147-A177-3AD203B41FA5}">
                      <a16:colId xmlns:a16="http://schemas.microsoft.com/office/drawing/2014/main" val="1010982057"/>
                    </a:ext>
                  </a:extLst>
                </a:gridCol>
                <a:gridCol w="1107381">
                  <a:extLst>
                    <a:ext uri="{9D8B030D-6E8A-4147-A177-3AD203B41FA5}">
                      <a16:colId xmlns:a16="http://schemas.microsoft.com/office/drawing/2014/main" val="20003"/>
                    </a:ext>
                  </a:extLst>
                </a:gridCol>
                <a:gridCol w="824948">
                  <a:extLst>
                    <a:ext uri="{9D8B030D-6E8A-4147-A177-3AD203B41FA5}">
                      <a16:colId xmlns:a16="http://schemas.microsoft.com/office/drawing/2014/main" val="20004"/>
                    </a:ext>
                  </a:extLst>
                </a:gridCol>
                <a:gridCol w="1601036">
                  <a:extLst>
                    <a:ext uri="{9D8B030D-6E8A-4147-A177-3AD203B41FA5}">
                      <a16:colId xmlns:a16="http://schemas.microsoft.com/office/drawing/2014/main" val="20005"/>
                    </a:ext>
                  </a:extLst>
                </a:gridCol>
                <a:gridCol w="2475526">
                  <a:extLst>
                    <a:ext uri="{9D8B030D-6E8A-4147-A177-3AD203B41FA5}">
                      <a16:colId xmlns:a16="http://schemas.microsoft.com/office/drawing/2014/main" val="20006"/>
                    </a:ext>
                  </a:extLst>
                </a:gridCol>
              </a:tblGrid>
              <a:tr h="64401">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Наименование инвестиционных проектов</a:t>
                      </a:r>
                      <a:endParaRPr lang="ru-RU" sz="120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txBody>
                  <a:tcPr marL="3220" marR="3220" marT="3220" marB="0" anchor="ctr">
                    <a:solidFill>
                      <a:schemeClr val="accent6">
                        <a:lumMod val="60000"/>
                        <a:lumOff val="40000"/>
                      </a:schemeClr>
                    </a:solidFill>
                  </a:tcPr>
                </a:tc>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 Плановые значения на 2022 год (</a:t>
                      </a:r>
                      <a:r>
                        <a:rPr lang="ru-RU" sz="1200" b="1" u="none" strike="noStrike" dirty="0" err="1">
                          <a:solidFill>
                            <a:schemeClr val="tx1"/>
                          </a:solidFill>
                          <a:effectLst>
                            <a:outerShdw blurRad="38100" dist="38100" dir="2700000" algn="tl">
                              <a:srgbClr val="000000">
                                <a:alpha val="43137"/>
                              </a:srgbClr>
                            </a:outerShdw>
                          </a:effectLst>
                        </a:rPr>
                        <a:t>тыс.руб</a:t>
                      </a:r>
                      <a:r>
                        <a:rPr lang="ru-RU" sz="1200" b="1" u="none" strike="noStrike" dirty="0">
                          <a:solidFill>
                            <a:schemeClr val="tx1"/>
                          </a:solidFill>
                          <a:effectLst>
                            <a:outerShdw blurRad="38100" dist="38100" dir="2700000" algn="tl">
                              <a:srgbClr val="000000">
                                <a:alpha val="43137"/>
                              </a:srgbClr>
                            </a:outerShdw>
                          </a:effectLst>
                        </a:rPr>
                        <a:t>.)</a:t>
                      </a:r>
                    </a:p>
                  </a:txBody>
                  <a:tcPr marL="3220" marR="3220" marT="3220" marB="0" anchor="ctr">
                    <a:solidFill>
                      <a:schemeClr val="accent6">
                        <a:lumMod val="60000"/>
                        <a:lumOff val="40000"/>
                      </a:schemeClr>
                    </a:solidFill>
                  </a:tcPr>
                </a:tc>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 Плановые значения на 2023 год (</a:t>
                      </a:r>
                      <a:r>
                        <a:rPr lang="ru-RU" sz="1200" b="1" u="none" strike="noStrike" dirty="0" err="1">
                          <a:solidFill>
                            <a:schemeClr val="tx1"/>
                          </a:solidFill>
                          <a:effectLst>
                            <a:outerShdw blurRad="38100" dist="38100" dir="2700000" algn="tl">
                              <a:srgbClr val="000000">
                                <a:alpha val="43137"/>
                              </a:srgbClr>
                            </a:outerShdw>
                          </a:effectLst>
                        </a:rPr>
                        <a:t>тыс.руб</a:t>
                      </a:r>
                      <a:r>
                        <a:rPr lang="ru-RU" sz="1200" b="1" u="none" strike="noStrike" dirty="0">
                          <a:solidFill>
                            <a:schemeClr val="tx1"/>
                          </a:solidFill>
                          <a:effectLst>
                            <a:outerShdw blurRad="38100" dist="38100" dir="2700000" algn="tl">
                              <a:srgbClr val="000000">
                                <a:alpha val="43137"/>
                              </a:srgbClr>
                            </a:outerShdw>
                          </a:effectLst>
                        </a:rPr>
                        <a:t>.)</a:t>
                      </a:r>
                    </a:p>
                  </a:txBody>
                  <a:tcPr marL="3220" marR="3220" marT="3220" marB="0" anchor="ctr">
                    <a:solidFill>
                      <a:schemeClr val="accent6">
                        <a:lumMod val="60000"/>
                        <a:lumOff val="40000"/>
                      </a:schemeClr>
                    </a:solidFill>
                  </a:tcPr>
                </a:tc>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 Плановые значения на 2024 год (</a:t>
                      </a:r>
                      <a:r>
                        <a:rPr lang="ru-RU" sz="1200" b="1" u="none" strike="noStrike" dirty="0" err="1">
                          <a:solidFill>
                            <a:schemeClr val="tx1"/>
                          </a:solidFill>
                          <a:effectLst>
                            <a:outerShdw blurRad="38100" dist="38100" dir="2700000" algn="tl">
                              <a:srgbClr val="000000">
                                <a:alpha val="43137"/>
                              </a:srgbClr>
                            </a:outerShdw>
                          </a:effectLst>
                        </a:rPr>
                        <a:t>тыс.руб</a:t>
                      </a:r>
                      <a:r>
                        <a:rPr lang="ru-RU" sz="1200" b="1" u="none" strike="noStrike" dirty="0">
                          <a:solidFill>
                            <a:schemeClr val="tx1"/>
                          </a:solidFill>
                          <a:effectLst>
                            <a:outerShdw blurRad="38100" dist="38100" dir="2700000" algn="tl">
                              <a:srgbClr val="000000">
                                <a:alpha val="43137"/>
                              </a:srgbClr>
                            </a:outerShdw>
                          </a:effectLst>
                        </a:rPr>
                        <a:t>.)</a:t>
                      </a:r>
                    </a:p>
                  </a:txBody>
                  <a:tcPr marL="3220" marR="3220" marT="3220" marB="0" anchor="ctr">
                    <a:solidFill>
                      <a:schemeClr val="accent6">
                        <a:lumMod val="60000"/>
                        <a:lumOff val="40000"/>
                      </a:schemeClr>
                    </a:solidFill>
                  </a:tcPr>
                </a:tc>
                <a:tc grid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Срок реализации</a:t>
                      </a:r>
                      <a:endParaRPr lang="ru-RU" sz="120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txBody>
                  <a:tcPr marL="3220" marR="3220" marT="3220" marB="0" anchor="ctr">
                    <a:solidFill>
                      <a:schemeClr val="accent6">
                        <a:lumMod val="60000"/>
                        <a:lumOff val="40000"/>
                      </a:schemeClr>
                    </a:solidFill>
                  </a:tcPr>
                </a:tc>
                <a:tc hMerge="1">
                  <a:txBody>
                    <a:bodyPr/>
                    <a:lstStyle/>
                    <a:p>
                      <a:endParaRPr lang="ru-RU"/>
                    </a:p>
                  </a:txBody>
                  <a:tcPr/>
                </a:tc>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Адрес местоположения объекта</a:t>
                      </a:r>
                      <a:endParaRPr lang="ru-RU" sz="120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txBody>
                  <a:tcPr marL="3220" marR="3220" marT="3220" marB="0" anchor="ctr">
                    <a:solidFill>
                      <a:schemeClr val="accent6">
                        <a:lumMod val="60000"/>
                        <a:lumOff val="40000"/>
                      </a:schemeClr>
                    </a:solidFill>
                  </a:tcPr>
                </a:tc>
                <a:tc rowSpan="2">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Планируемый результат реализации проекта</a:t>
                      </a:r>
                    </a:p>
                  </a:txBody>
                  <a:tcPr marL="3220" marR="3220" marT="3220" marB="0" anchor="ctr">
                    <a:solidFill>
                      <a:schemeClr val="accent6">
                        <a:lumMod val="60000"/>
                        <a:lumOff val="40000"/>
                      </a:schemeClr>
                    </a:solidFill>
                  </a:tcPr>
                </a:tc>
                <a:extLst>
                  <a:ext uri="{0D108BD9-81ED-4DB2-BD59-A6C34878D82A}">
                    <a16:rowId xmlns:a16="http://schemas.microsoft.com/office/drawing/2014/main" val="10000"/>
                  </a:ext>
                </a:extLst>
              </a:tr>
              <a:tr h="18998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начало</a:t>
                      </a:r>
                      <a:endParaRPr lang="ru-RU" sz="120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txBody>
                  <a:tcPr marL="3220" marR="3220" marT="3220" marB="0" anchor="ctr">
                    <a:solidFill>
                      <a:schemeClr val="accent6">
                        <a:lumMod val="60000"/>
                        <a:lumOff val="40000"/>
                      </a:schemeClr>
                    </a:solidFill>
                  </a:tcPr>
                </a:tc>
                <a:tc>
                  <a:txBody>
                    <a:bodyPr/>
                    <a:lstStyle/>
                    <a:p>
                      <a:pPr algn="ctr" fontAlgn="ctr"/>
                      <a:r>
                        <a:rPr lang="ru-RU" sz="1200" b="1" u="none" strike="noStrike" dirty="0">
                          <a:solidFill>
                            <a:schemeClr val="tx1"/>
                          </a:solidFill>
                          <a:effectLst>
                            <a:outerShdw blurRad="38100" dist="38100" dir="2700000" algn="tl">
                              <a:srgbClr val="000000">
                                <a:alpha val="43137"/>
                              </a:srgbClr>
                            </a:outerShdw>
                          </a:effectLst>
                        </a:rPr>
                        <a:t>окончание</a:t>
                      </a:r>
                      <a:endParaRPr lang="ru-RU" sz="120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txBody>
                  <a:tcPr marL="3220" marR="3220" marT="3220" marB="0" anchor="ctr">
                    <a:solidFill>
                      <a:schemeClr val="accent6">
                        <a:lumMod val="60000"/>
                        <a:lumOff val="40000"/>
                      </a:schemeClr>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bl>
          </a:graphicData>
        </a:graphic>
      </p:graphicFrame>
      <p:graphicFrame>
        <p:nvGraphicFramePr>
          <p:cNvPr id="10" name="Таблица 9">
            <a:extLst>
              <a:ext uri="{FF2B5EF4-FFF2-40B4-BE49-F238E27FC236}">
                <a16:creationId xmlns:a16="http://schemas.microsoft.com/office/drawing/2014/main" id="{95709B3E-DBA6-40F6-87EC-0933B554FA68}"/>
              </a:ext>
            </a:extLst>
          </p:cNvPr>
          <p:cNvGraphicFramePr>
            <a:graphicFrameLocks noGrp="1"/>
          </p:cNvGraphicFramePr>
          <p:nvPr>
            <p:extLst>
              <p:ext uri="{D42A27DB-BD31-4B8C-83A1-F6EECF244321}">
                <p14:modId xmlns:p14="http://schemas.microsoft.com/office/powerpoint/2010/main" val="3840339965"/>
              </p:ext>
            </p:extLst>
          </p:nvPr>
        </p:nvGraphicFramePr>
        <p:xfrm>
          <a:off x="262144" y="1867462"/>
          <a:ext cx="11667712" cy="928903"/>
        </p:xfrm>
        <a:graphic>
          <a:graphicData uri="http://schemas.openxmlformats.org/drawingml/2006/table">
            <a:tbl>
              <a:tblPr>
                <a:tableStyleId>{5C22544A-7EE6-4342-B048-85BDC9FD1C3A}</a:tableStyleId>
              </a:tblPr>
              <a:tblGrid>
                <a:gridCol w="3178173">
                  <a:extLst>
                    <a:ext uri="{9D8B030D-6E8A-4147-A177-3AD203B41FA5}">
                      <a16:colId xmlns:a16="http://schemas.microsoft.com/office/drawing/2014/main" val="20000"/>
                    </a:ext>
                  </a:extLst>
                </a:gridCol>
                <a:gridCol w="907614">
                  <a:extLst>
                    <a:ext uri="{9D8B030D-6E8A-4147-A177-3AD203B41FA5}">
                      <a16:colId xmlns:a16="http://schemas.microsoft.com/office/drawing/2014/main" val="20001"/>
                    </a:ext>
                  </a:extLst>
                </a:gridCol>
                <a:gridCol w="778598">
                  <a:extLst>
                    <a:ext uri="{9D8B030D-6E8A-4147-A177-3AD203B41FA5}">
                      <a16:colId xmlns:a16="http://schemas.microsoft.com/office/drawing/2014/main" val="20002"/>
                    </a:ext>
                  </a:extLst>
                </a:gridCol>
                <a:gridCol w="805758">
                  <a:extLst>
                    <a:ext uri="{9D8B030D-6E8A-4147-A177-3AD203B41FA5}">
                      <a16:colId xmlns:a16="http://schemas.microsoft.com/office/drawing/2014/main" val="617988241"/>
                    </a:ext>
                  </a:extLst>
                </a:gridCol>
                <a:gridCol w="1096059">
                  <a:extLst>
                    <a:ext uri="{9D8B030D-6E8A-4147-A177-3AD203B41FA5}">
                      <a16:colId xmlns:a16="http://schemas.microsoft.com/office/drawing/2014/main" val="20003"/>
                    </a:ext>
                  </a:extLst>
                </a:gridCol>
                <a:gridCol w="824948">
                  <a:extLst>
                    <a:ext uri="{9D8B030D-6E8A-4147-A177-3AD203B41FA5}">
                      <a16:colId xmlns:a16="http://schemas.microsoft.com/office/drawing/2014/main" val="20004"/>
                    </a:ext>
                  </a:extLst>
                </a:gridCol>
                <a:gridCol w="1601036">
                  <a:extLst>
                    <a:ext uri="{9D8B030D-6E8A-4147-A177-3AD203B41FA5}">
                      <a16:colId xmlns:a16="http://schemas.microsoft.com/office/drawing/2014/main" val="20005"/>
                    </a:ext>
                  </a:extLst>
                </a:gridCol>
                <a:gridCol w="2475526">
                  <a:extLst>
                    <a:ext uri="{9D8B030D-6E8A-4147-A177-3AD203B41FA5}">
                      <a16:colId xmlns:a16="http://schemas.microsoft.com/office/drawing/2014/main" val="20006"/>
                    </a:ext>
                  </a:extLst>
                </a:gridCol>
              </a:tblGrid>
              <a:tr h="149201">
                <a:tc>
                  <a:txBody>
                    <a:bodyPr/>
                    <a:lstStyle/>
                    <a:p>
                      <a:pPr lvl="0" algn="l" fontAlgn="ctr"/>
                      <a:r>
                        <a:rPr lang="ru-RU" sz="1100" u="none" strike="noStrike" kern="1200" dirty="0">
                          <a:solidFill>
                            <a:schemeClr val="tx1"/>
                          </a:solidFill>
                          <a:effectLst/>
                          <a:latin typeface="+mn-lt"/>
                          <a:ea typeface="+mn-ea"/>
                          <a:cs typeface="+mn-cs"/>
                        </a:rPr>
                        <a:t>Пристройка к зданию АОУ гимназия № 13 по адресу: Московская область, г. Долгопрудный, ул. Молодежная д. 10А (ПИР и строительство)</a:t>
                      </a:r>
                    </a:p>
                  </a:txBody>
                  <a:tcPr marL="3220" marR="3220" marT="322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0,00</a:t>
                      </a:r>
                    </a:p>
                  </a:txBody>
                  <a:tcPr marL="0" marR="0" marT="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0,00</a:t>
                      </a:r>
                    </a:p>
                  </a:txBody>
                  <a:tcPr marL="0" marR="0" marT="0" marB="0" anchor="ctr">
                    <a:solidFill>
                      <a:schemeClr val="accent6">
                        <a:lumMod val="40000"/>
                        <a:lumOff val="6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211 100,0</a:t>
                      </a:r>
                    </a:p>
                  </a:txBody>
                  <a:tcPr marL="0" marR="0" marT="0" marB="0" anchor="ctr">
                    <a:solidFill>
                      <a:schemeClr val="accent6">
                        <a:lumMod val="40000"/>
                        <a:lumOff val="60000"/>
                      </a:schemeClr>
                    </a:solidFill>
                  </a:tcPr>
                </a:tc>
                <a:tc rowSpan="3">
                  <a:txBody>
                    <a:bodyPr/>
                    <a:lstStyle/>
                    <a:p>
                      <a:pPr algn="ctr" fontAlgn="ctr"/>
                      <a:r>
                        <a:rPr lang="ru-RU" sz="1100" u="none" strike="noStrike" dirty="0">
                          <a:solidFill>
                            <a:schemeClr val="tx1"/>
                          </a:solidFill>
                          <a:effectLst/>
                          <a:latin typeface="+mn-lt"/>
                        </a:rPr>
                        <a:t>2017</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2025</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lvl="0" algn="ctr" fontAlgn="t"/>
                      <a:r>
                        <a:rPr lang="ru-RU" sz="1100" u="none" strike="noStrike" dirty="0">
                          <a:solidFill>
                            <a:schemeClr val="tx1"/>
                          </a:solidFill>
                          <a:effectLst/>
                          <a:latin typeface="+mn-lt"/>
                        </a:rPr>
                        <a:t>Московская область, г. Долгопрудный, ул. Молодежная д. 10А</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Строительство пристройки к школе. Введение в  эксплуатацию, ликвидация второй смены.</a:t>
                      </a: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extLst>
                  <a:ext uri="{0D108BD9-81ED-4DB2-BD59-A6C34878D82A}">
                    <a16:rowId xmlns:a16="http://schemas.microsoft.com/office/drawing/2014/main" val="10000"/>
                  </a:ext>
                </a:extLst>
              </a:tr>
              <a:tr h="251903">
                <a:tc>
                  <a:txBody>
                    <a:bodyPr/>
                    <a:lstStyle/>
                    <a:p>
                      <a:pPr lvl="1" algn="l" fontAlgn="ctr"/>
                      <a:r>
                        <a:rPr lang="ru-RU" sz="1100" u="none" strike="noStrike" dirty="0">
                          <a:solidFill>
                            <a:schemeClr val="tx1"/>
                          </a:solidFill>
                          <a:effectLst/>
                          <a:latin typeface="+mn-lt"/>
                        </a:rPr>
                        <a:t>бюджет МО</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en-US" sz="1100" b="0" i="0" u="none" strike="noStrike" dirty="0">
                          <a:solidFill>
                            <a:schemeClr val="tx1"/>
                          </a:solidFill>
                          <a:effectLst/>
                          <a:latin typeface="+mn-lt"/>
                        </a:rPr>
                        <a:t>0</a:t>
                      </a:r>
                      <a:r>
                        <a:rPr lang="ru-RU" sz="1100" b="0" i="0" u="none" strike="noStrike" dirty="0">
                          <a:solidFill>
                            <a:schemeClr val="tx1"/>
                          </a:solidFill>
                          <a:effectLst/>
                          <a:latin typeface="+mn-lt"/>
                        </a:rPr>
                        <a:t>,00</a:t>
                      </a:r>
                    </a:p>
                  </a:txBody>
                  <a:tcPr marL="3220"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0,00</a:t>
                      </a:r>
                    </a:p>
                  </a:txBody>
                  <a:tcPr marL="3220" marR="3220" marT="322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189 990,0</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128802">
                <a:tc>
                  <a:txBody>
                    <a:bodyPr/>
                    <a:lstStyle/>
                    <a:p>
                      <a:pPr lvl="1" algn="l" fontAlgn="ctr"/>
                      <a:r>
                        <a:rPr lang="ru-RU" sz="1100" u="none" strike="noStrike" dirty="0">
                          <a:solidFill>
                            <a:schemeClr val="tx1"/>
                          </a:solidFill>
                          <a:effectLst/>
                          <a:latin typeface="+mn-lt"/>
                        </a:rPr>
                        <a:t>бюджет </a:t>
                      </a:r>
                      <a:r>
                        <a:rPr lang="ru-RU" sz="1100" u="none" strike="noStrike" dirty="0" err="1">
                          <a:solidFill>
                            <a:schemeClr val="tx1"/>
                          </a:solidFill>
                          <a:effectLst/>
                          <a:latin typeface="+mn-lt"/>
                        </a:rPr>
                        <a:t>г.о</a:t>
                      </a:r>
                      <a:r>
                        <a:rPr lang="ru-RU" sz="1100" u="none" strike="noStrike" dirty="0">
                          <a:solidFill>
                            <a:schemeClr val="tx1"/>
                          </a:solidFill>
                          <a:effectLst/>
                          <a:latin typeface="+mn-lt"/>
                        </a:rPr>
                        <a:t>.</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0,00</a:t>
                      </a:r>
                      <a:endParaRPr lang="ru-RU" sz="1100" b="0" i="0" u="none" strike="noStrike" kern="1200" dirty="0">
                        <a:solidFill>
                          <a:schemeClr val="tx1"/>
                        </a:solidFill>
                        <a:effectLst/>
                        <a:latin typeface="+mn-lt"/>
                        <a:ea typeface="+mn-ea"/>
                        <a:cs typeface="+mn-cs"/>
                      </a:endParaRPr>
                    </a:p>
                  </a:txBody>
                  <a:tcPr marL="0" marR="0" marT="0" marB="0" anchor="ctr">
                    <a:solidFill>
                      <a:schemeClr val="accent2">
                        <a:lumMod val="20000"/>
                        <a:lumOff val="80000"/>
                      </a:schemeClr>
                    </a:solidFill>
                  </a:tcPr>
                </a:tc>
                <a:tc>
                  <a:txBody>
                    <a:bodyPr/>
                    <a:lstStyle/>
                    <a:p>
                      <a:pPr algn="ctr" fontAlgn="ctr"/>
                      <a:r>
                        <a:rPr lang="ru-RU" sz="1100" b="0" i="0" u="none" strike="noStrike" kern="1200" dirty="0">
                          <a:solidFill>
                            <a:schemeClr val="tx1"/>
                          </a:solidFill>
                          <a:effectLst/>
                          <a:latin typeface="+mn-lt"/>
                          <a:ea typeface="+mn-ea"/>
                          <a:cs typeface="+mn-cs"/>
                        </a:rPr>
                        <a:t>0,00</a:t>
                      </a:r>
                    </a:p>
                  </a:txBody>
                  <a:tcPr marL="0" marR="0" marT="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21 110,0</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bl>
          </a:graphicData>
        </a:graphic>
      </p:graphicFrame>
      <p:pic>
        <p:nvPicPr>
          <p:cNvPr id="11" name="Объект 6">
            <a:extLst>
              <a:ext uri="{FF2B5EF4-FFF2-40B4-BE49-F238E27FC236}">
                <a16:creationId xmlns:a16="http://schemas.microsoft.com/office/drawing/2014/main" id="{7EF8B182-57F4-4CFF-B847-0CE53853D9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Таблица 7">
            <a:extLst>
              <a:ext uri="{FF2B5EF4-FFF2-40B4-BE49-F238E27FC236}">
                <a16:creationId xmlns:a16="http://schemas.microsoft.com/office/drawing/2014/main" id="{DDB2FD30-B4FD-4470-BC4B-141238E7A518}"/>
              </a:ext>
            </a:extLst>
          </p:cNvPr>
          <p:cNvGraphicFramePr>
            <a:graphicFrameLocks noGrp="1"/>
          </p:cNvGraphicFramePr>
          <p:nvPr>
            <p:extLst>
              <p:ext uri="{D42A27DB-BD31-4B8C-83A1-F6EECF244321}">
                <p14:modId xmlns:p14="http://schemas.microsoft.com/office/powerpoint/2010/main" val="3645950833"/>
              </p:ext>
            </p:extLst>
          </p:nvPr>
        </p:nvGraphicFramePr>
        <p:xfrm>
          <a:off x="262143" y="2796365"/>
          <a:ext cx="11667712" cy="928903"/>
        </p:xfrm>
        <a:graphic>
          <a:graphicData uri="http://schemas.openxmlformats.org/drawingml/2006/table">
            <a:tbl>
              <a:tblPr>
                <a:tableStyleId>{5C22544A-7EE6-4342-B048-85BDC9FD1C3A}</a:tableStyleId>
              </a:tblPr>
              <a:tblGrid>
                <a:gridCol w="3178173">
                  <a:extLst>
                    <a:ext uri="{9D8B030D-6E8A-4147-A177-3AD203B41FA5}">
                      <a16:colId xmlns:a16="http://schemas.microsoft.com/office/drawing/2014/main" val="20000"/>
                    </a:ext>
                  </a:extLst>
                </a:gridCol>
                <a:gridCol w="907614">
                  <a:extLst>
                    <a:ext uri="{9D8B030D-6E8A-4147-A177-3AD203B41FA5}">
                      <a16:colId xmlns:a16="http://schemas.microsoft.com/office/drawing/2014/main" val="20001"/>
                    </a:ext>
                  </a:extLst>
                </a:gridCol>
                <a:gridCol w="778598">
                  <a:extLst>
                    <a:ext uri="{9D8B030D-6E8A-4147-A177-3AD203B41FA5}">
                      <a16:colId xmlns:a16="http://schemas.microsoft.com/office/drawing/2014/main" val="20002"/>
                    </a:ext>
                  </a:extLst>
                </a:gridCol>
                <a:gridCol w="805758">
                  <a:extLst>
                    <a:ext uri="{9D8B030D-6E8A-4147-A177-3AD203B41FA5}">
                      <a16:colId xmlns:a16="http://schemas.microsoft.com/office/drawing/2014/main" val="617988241"/>
                    </a:ext>
                  </a:extLst>
                </a:gridCol>
                <a:gridCol w="1096059">
                  <a:extLst>
                    <a:ext uri="{9D8B030D-6E8A-4147-A177-3AD203B41FA5}">
                      <a16:colId xmlns:a16="http://schemas.microsoft.com/office/drawing/2014/main" val="20003"/>
                    </a:ext>
                  </a:extLst>
                </a:gridCol>
                <a:gridCol w="824948">
                  <a:extLst>
                    <a:ext uri="{9D8B030D-6E8A-4147-A177-3AD203B41FA5}">
                      <a16:colId xmlns:a16="http://schemas.microsoft.com/office/drawing/2014/main" val="20004"/>
                    </a:ext>
                  </a:extLst>
                </a:gridCol>
                <a:gridCol w="1601036">
                  <a:extLst>
                    <a:ext uri="{9D8B030D-6E8A-4147-A177-3AD203B41FA5}">
                      <a16:colId xmlns:a16="http://schemas.microsoft.com/office/drawing/2014/main" val="20005"/>
                    </a:ext>
                  </a:extLst>
                </a:gridCol>
                <a:gridCol w="2475526">
                  <a:extLst>
                    <a:ext uri="{9D8B030D-6E8A-4147-A177-3AD203B41FA5}">
                      <a16:colId xmlns:a16="http://schemas.microsoft.com/office/drawing/2014/main" val="20006"/>
                    </a:ext>
                  </a:extLst>
                </a:gridCol>
              </a:tblGrid>
              <a:tr h="149201">
                <a:tc>
                  <a:txBody>
                    <a:bodyPr/>
                    <a:lstStyle/>
                    <a:p>
                      <a:pPr lvl="0" algn="l" fontAlgn="ctr"/>
                      <a:r>
                        <a:rPr lang="ru-RU" sz="1100" u="none" strike="noStrike" kern="1200" dirty="0">
                          <a:solidFill>
                            <a:schemeClr val="tx1"/>
                          </a:solidFill>
                          <a:effectLst/>
                          <a:latin typeface="+mn-lt"/>
                          <a:ea typeface="+mn-ea"/>
                          <a:cs typeface="+mn-cs"/>
                        </a:rPr>
                        <a:t>Пристройка на 300 мест к зданию АОУ «СОШ № 14» по адресу: Московская область, г. Долгопрудный, ул. Новый бульвар, д. 21, корп. 3 (ПИР и строительство)</a:t>
                      </a:r>
                    </a:p>
                  </a:txBody>
                  <a:tcPr marL="3220" marR="3220" marT="322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0,00</a:t>
                      </a:r>
                    </a:p>
                  </a:txBody>
                  <a:tcPr marL="0" marR="0" marT="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288 464,2</a:t>
                      </a:r>
                    </a:p>
                  </a:txBody>
                  <a:tcPr marL="0" marR="0" marT="0" marB="0" anchor="ctr">
                    <a:solidFill>
                      <a:schemeClr val="accent6">
                        <a:lumMod val="40000"/>
                        <a:lumOff val="6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231 471,2</a:t>
                      </a:r>
                    </a:p>
                  </a:txBody>
                  <a:tcPr marL="0" marR="0" marT="0" marB="0" anchor="ctr">
                    <a:solidFill>
                      <a:schemeClr val="accent6">
                        <a:lumMod val="40000"/>
                        <a:lumOff val="60000"/>
                      </a:schemeClr>
                    </a:solidFill>
                  </a:tcPr>
                </a:tc>
                <a:tc rowSpan="3">
                  <a:txBody>
                    <a:bodyPr/>
                    <a:lstStyle/>
                    <a:p>
                      <a:pPr algn="ctr" fontAlgn="ctr"/>
                      <a:r>
                        <a:rPr lang="ru-RU" sz="1100" u="none" strike="noStrike" dirty="0">
                          <a:solidFill>
                            <a:schemeClr val="tx1"/>
                          </a:solidFill>
                          <a:effectLst/>
                          <a:latin typeface="+mn-lt"/>
                        </a:rPr>
                        <a:t>2017</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2023</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lvl="0" algn="ctr" fontAlgn="t"/>
                      <a:r>
                        <a:rPr lang="ru-RU" sz="1100" u="none" strike="noStrike" dirty="0">
                          <a:solidFill>
                            <a:schemeClr val="tx1"/>
                          </a:solidFill>
                          <a:effectLst/>
                          <a:latin typeface="+mn-lt"/>
                        </a:rPr>
                        <a:t>Московская область, г. Долгопрудный, ул. Новый бульвар, д. 21, корп. 3</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Строительство пристройки к школе на 300 мест. Ликвидация второй смены, улучшение условий образовательного процесса, а также условий комфортного проживания граждан.</a:t>
                      </a: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extLst>
                  <a:ext uri="{0D108BD9-81ED-4DB2-BD59-A6C34878D82A}">
                    <a16:rowId xmlns:a16="http://schemas.microsoft.com/office/drawing/2014/main" val="10000"/>
                  </a:ext>
                </a:extLst>
              </a:tr>
              <a:tr h="251903">
                <a:tc>
                  <a:txBody>
                    <a:bodyPr/>
                    <a:lstStyle/>
                    <a:p>
                      <a:pPr lvl="1" algn="l" fontAlgn="ctr"/>
                      <a:r>
                        <a:rPr lang="ru-RU" sz="1100" u="none" strike="noStrike" dirty="0">
                          <a:solidFill>
                            <a:schemeClr val="tx1"/>
                          </a:solidFill>
                          <a:effectLst/>
                          <a:latin typeface="+mn-lt"/>
                        </a:rPr>
                        <a:t>бюджет МО</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en-US" sz="1100" b="0" i="0" u="none" strike="noStrike" dirty="0">
                          <a:solidFill>
                            <a:schemeClr val="tx1"/>
                          </a:solidFill>
                          <a:effectLst/>
                          <a:latin typeface="+mn-lt"/>
                        </a:rPr>
                        <a:t>0</a:t>
                      </a:r>
                      <a:r>
                        <a:rPr lang="ru-RU" sz="1100" b="0" i="0" u="none" strike="noStrike" dirty="0">
                          <a:solidFill>
                            <a:schemeClr val="tx1"/>
                          </a:solidFill>
                          <a:effectLst/>
                          <a:latin typeface="+mn-lt"/>
                        </a:rPr>
                        <a:t>,00</a:t>
                      </a:r>
                    </a:p>
                  </a:txBody>
                  <a:tcPr marL="3220"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261 413,7</a:t>
                      </a:r>
                    </a:p>
                  </a:txBody>
                  <a:tcPr marL="3220" marR="3220" marT="322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208 324,3</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128802">
                <a:tc>
                  <a:txBody>
                    <a:bodyPr/>
                    <a:lstStyle/>
                    <a:p>
                      <a:pPr lvl="1" algn="l" fontAlgn="ctr"/>
                      <a:r>
                        <a:rPr lang="ru-RU" sz="1100" u="none" strike="noStrike" dirty="0">
                          <a:solidFill>
                            <a:schemeClr val="tx1"/>
                          </a:solidFill>
                          <a:effectLst/>
                          <a:latin typeface="+mn-lt"/>
                        </a:rPr>
                        <a:t>бюджет </a:t>
                      </a:r>
                      <a:r>
                        <a:rPr lang="ru-RU" sz="1100" u="none" strike="noStrike" dirty="0" err="1">
                          <a:solidFill>
                            <a:schemeClr val="tx1"/>
                          </a:solidFill>
                          <a:effectLst/>
                          <a:latin typeface="+mn-lt"/>
                        </a:rPr>
                        <a:t>г.о</a:t>
                      </a:r>
                      <a:r>
                        <a:rPr lang="ru-RU" sz="1100" u="none" strike="noStrike" dirty="0">
                          <a:solidFill>
                            <a:schemeClr val="tx1"/>
                          </a:solidFill>
                          <a:effectLst/>
                          <a:latin typeface="+mn-lt"/>
                        </a:rPr>
                        <a:t>.</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0,00</a:t>
                      </a:r>
                      <a:endParaRPr lang="ru-RU" sz="1100" b="0" i="0" u="none" strike="noStrike" kern="1200" dirty="0">
                        <a:solidFill>
                          <a:schemeClr val="tx1"/>
                        </a:solidFill>
                        <a:effectLst/>
                        <a:latin typeface="+mn-lt"/>
                        <a:ea typeface="+mn-ea"/>
                        <a:cs typeface="+mn-cs"/>
                      </a:endParaRPr>
                    </a:p>
                  </a:txBody>
                  <a:tcPr marL="0" marR="0" marT="0" marB="0" anchor="ctr">
                    <a:solidFill>
                      <a:schemeClr val="accent2">
                        <a:lumMod val="20000"/>
                        <a:lumOff val="80000"/>
                      </a:schemeClr>
                    </a:solidFill>
                  </a:tcPr>
                </a:tc>
                <a:tc>
                  <a:txBody>
                    <a:bodyPr/>
                    <a:lstStyle/>
                    <a:p>
                      <a:pPr algn="ctr" fontAlgn="ctr"/>
                      <a:r>
                        <a:rPr lang="ru-RU" sz="1100" b="0" i="0" u="none" strike="noStrike" kern="1200" dirty="0">
                          <a:solidFill>
                            <a:schemeClr val="tx1"/>
                          </a:solidFill>
                          <a:effectLst/>
                          <a:latin typeface="+mn-lt"/>
                          <a:ea typeface="+mn-ea"/>
                          <a:cs typeface="+mn-cs"/>
                        </a:rPr>
                        <a:t>27 050,5</a:t>
                      </a:r>
                    </a:p>
                  </a:txBody>
                  <a:tcPr marL="0" marR="0" marT="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23 146,9</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bl>
          </a:graphicData>
        </a:graphic>
      </p:graphicFrame>
      <p:graphicFrame>
        <p:nvGraphicFramePr>
          <p:cNvPr id="12" name="Таблица 11">
            <a:extLst>
              <a:ext uri="{FF2B5EF4-FFF2-40B4-BE49-F238E27FC236}">
                <a16:creationId xmlns:a16="http://schemas.microsoft.com/office/drawing/2014/main" id="{034DFB92-A050-4BD0-841B-E486E0DF0ECC}"/>
              </a:ext>
            </a:extLst>
          </p:cNvPr>
          <p:cNvGraphicFramePr>
            <a:graphicFrameLocks noGrp="1"/>
          </p:cNvGraphicFramePr>
          <p:nvPr>
            <p:extLst>
              <p:ext uri="{D42A27DB-BD31-4B8C-83A1-F6EECF244321}">
                <p14:modId xmlns:p14="http://schemas.microsoft.com/office/powerpoint/2010/main" val="2919682640"/>
              </p:ext>
            </p:extLst>
          </p:nvPr>
        </p:nvGraphicFramePr>
        <p:xfrm>
          <a:off x="262142" y="3725268"/>
          <a:ext cx="11667712" cy="1679620"/>
        </p:xfrm>
        <a:graphic>
          <a:graphicData uri="http://schemas.openxmlformats.org/drawingml/2006/table">
            <a:tbl>
              <a:tblPr>
                <a:tableStyleId>{5C22544A-7EE6-4342-B048-85BDC9FD1C3A}</a:tableStyleId>
              </a:tblPr>
              <a:tblGrid>
                <a:gridCol w="3178173">
                  <a:extLst>
                    <a:ext uri="{9D8B030D-6E8A-4147-A177-3AD203B41FA5}">
                      <a16:colId xmlns:a16="http://schemas.microsoft.com/office/drawing/2014/main" val="20000"/>
                    </a:ext>
                  </a:extLst>
                </a:gridCol>
                <a:gridCol w="907614">
                  <a:extLst>
                    <a:ext uri="{9D8B030D-6E8A-4147-A177-3AD203B41FA5}">
                      <a16:colId xmlns:a16="http://schemas.microsoft.com/office/drawing/2014/main" val="20001"/>
                    </a:ext>
                  </a:extLst>
                </a:gridCol>
                <a:gridCol w="778598">
                  <a:extLst>
                    <a:ext uri="{9D8B030D-6E8A-4147-A177-3AD203B41FA5}">
                      <a16:colId xmlns:a16="http://schemas.microsoft.com/office/drawing/2014/main" val="20002"/>
                    </a:ext>
                  </a:extLst>
                </a:gridCol>
                <a:gridCol w="805758">
                  <a:extLst>
                    <a:ext uri="{9D8B030D-6E8A-4147-A177-3AD203B41FA5}">
                      <a16:colId xmlns:a16="http://schemas.microsoft.com/office/drawing/2014/main" val="617988241"/>
                    </a:ext>
                  </a:extLst>
                </a:gridCol>
                <a:gridCol w="1096059">
                  <a:extLst>
                    <a:ext uri="{9D8B030D-6E8A-4147-A177-3AD203B41FA5}">
                      <a16:colId xmlns:a16="http://schemas.microsoft.com/office/drawing/2014/main" val="20003"/>
                    </a:ext>
                  </a:extLst>
                </a:gridCol>
                <a:gridCol w="824948">
                  <a:extLst>
                    <a:ext uri="{9D8B030D-6E8A-4147-A177-3AD203B41FA5}">
                      <a16:colId xmlns:a16="http://schemas.microsoft.com/office/drawing/2014/main" val="20004"/>
                    </a:ext>
                  </a:extLst>
                </a:gridCol>
                <a:gridCol w="1601036">
                  <a:extLst>
                    <a:ext uri="{9D8B030D-6E8A-4147-A177-3AD203B41FA5}">
                      <a16:colId xmlns:a16="http://schemas.microsoft.com/office/drawing/2014/main" val="20005"/>
                    </a:ext>
                  </a:extLst>
                </a:gridCol>
                <a:gridCol w="2475526">
                  <a:extLst>
                    <a:ext uri="{9D8B030D-6E8A-4147-A177-3AD203B41FA5}">
                      <a16:colId xmlns:a16="http://schemas.microsoft.com/office/drawing/2014/main" val="20006"/>
                    </a:ext>
                  </a:extLst>
                </a:gridCol>
              </a:tblGrid>
              <a:tr h="149201">
                <a:tc>
                  <a:txBody>
                    <a:bodyPr/>
                    <a:lstStyle/>
                    <a:p>
                      <a:pPr lvl="0" algn="l" fontAlgn="ctr"/>
                      <a:r>
                        <a:rPr lang="ru-RU" sz="1100" u="none" strike="noStrike" kern="1200" dirty="0">
                          <a:solidFill>
                            <a:schemeClr val="tx1"/>
                          </a:solidFill>
                          <a:effectLst/>
                          <a:latin typeface="+mn-lt"/>
                          <a:ea typeface="+mn-ea"/>
                          <a:cs typeface="+mn-cs"/>
                        </a:rPr>
                        <a:t>Пристройка на 1500 мест к МБОУ СОШ № 7 по адресу: Московская область, </a:t>
                      </a:r>
                      <a:r>
                        <a:rPr lang="ru-RU" sz="1100" u="none" strike="noStrike" kern="1200" dirty="0" err="1">
                          <a:solidFill>
                            <a:schemeClr val="tx1"/>
                          </a:solidFill>
                          <a:effectLst/>
                          <a:latin typeface="+mn-lt"/>
                          <a:ea typeface="+mn-ea"/>
                          <a:cs typeface="+mn-cs"/>
                        </a:rPr>
                        <a:t>г.о</a:t>
                      </a:r>
                      <a:r>
                        <a:rPr lang="ru-RU" sz="1100" u="none" strike="noStrike" kern="1200" dirty="0">
                          <a:solidFill>
                            <a:schemeClr val="tx1"/>
                          </a:solidFill>
                          <a:effectLst/>
                          <a:latin typeface="+mn-lt"/>
                          <a:ea typeface="+mn-ea"/>
                          <a:cs typeface="+mn-cs"/>
                        </a:rPr>
                        <a:t>. Долгопрудный, ул. Лихачевское шоссе, д. 27 (ПИР и строительство)</a:t>
                      </a:r>
                    </a:p>
                  </a:txBody>
                  <a:tcPr marL="3220" marR="3220" marT="322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129 737,0</a:t>
                      </a:r>
                    </a:p>
                  </a:txBody>
                  <a:tcPr marL="0" marR="0" marT="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715 000,0</a:t>
                      </a:r>
                    </a:p>
                  </a:txBody>
                  <a:tcPr marL="0" marR="0" marT="0" marB="0" anchor="ctr">
                    <a:solidFill>
                      <a:schemeClr val="accent6">
                        <a:lumMod val="40000"/>
                        <a:lumOff val="6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1 023 263,0</a:t>
                      </a:r>
                    </a:p>
                  </a:txBody>
                  <a:tcPr marL="0" marR="0" marT="0" marB="0" anchor="ctr">
                    <a:solidFill>
                      <a:schemeClr val="accent6">
                        <a:lumMod val="40000"/>
                        <a:lumOff val="60000"/>
                      </a:schemeClr>
                    </a:solidFill>
                  </a:tcPr>
                </a:tc>
                <a:tc rowSpan="3">
                  <a:txBody>
                    <a:bodyPr/>
                    <a:lstStyle/>
                    <a:p>
                      <a:pPr algn="ctr" fontAlgn="ctr"/>
                      <a:r>
                        <a:rPr lang="ru-RU" sz="1100" u="none" strike="noStrike" dirty="0">
                          <a:solidFill>
                            <a:schemeClr val="tx1"/>
                          </a:solidFill>
                          <a:effectLst/>
                          <a:latin typeface="+mn-lt"/>
                        </a:rPr>
                        <a:t>2021</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2024</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lvl="0" algn="ctr" fontAlgn="t"/>
                      <a:r>
                        <a:rPr lang="ru-RU" sz="1100" u="none" strike="noStrike" dirty="0">
                          <a:solidFill>
                            <a:schemeClr val="tx1"/>
                          </a:solidFill>
                          <a:effectLst/>
                          <a:latin typeface="+mn-lt"/>
                        </a:rPr>
                        <a:t>Московская область, </a:t>
                      </a:r>
                      <a:r>
                        <a:rPr lang="ru-RU" sz="1100" u="none" strike="noStrike" dirty="0" err="1">
                          <a:solidFill>
                            <a:schemeClr val="tx1"/>
                          </a:solidFill>
                          <a:effectLst/>
                          <a:latin typeface="+mn-lt"/>
                        </a:rPr>
                        <a:t>г.о</a:t>
                      </a:r>
                      <a:r>
                        <a:rPr lang="ru-RU" sz="1100" u="none" strike="noStrike" dirty="0">
                          <a:solidFill>
                            <a:schemeClr val="tx1"/>
                          </a:solidFill>
                          <a:effectLst/>
                          <a:latin typeface="+mn-lt"/>
                        </a:rPr>
                        <a:t>. Долгопрудный, ул. Лихачевское шоссе, д. 27</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Строительство пристройки к школе на 1500 мест. Уменьшение процента детей, занимающихся во вторую смену, улучшение условий организации образовательного процесса обучающихся, обеспечение комплексного развития территории, создание условий для комфортного проживания граждан, создание дополнительных рабочих мест.</a:t>
                      </a: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extLst>
                  <a:ext uri="{0D108BD9-81ED-4DB2-BD59-A6C34878D82A}">
                    <a16:rowId xmlns:a16="http://schemas.microsoft.com/office/drawing/2014/main" val="10000"/>
                  </a:ext>
                </a:extLst>
              </a:tr>
              <a:tr h="251903">
                <a:tc>
                  <a:txBody>
                    <a:bodyPr/>
                    <a:lstStyle/>
                    <a:p>
                      <a:pPr lvl="1" algn="l" fontAlgn="ctr"/>
                      <a:r>
                        <a:rPr lang="ru-RU" sz="1100" u="none" strike="noStrike" dirty="0">
                          <a:solidFill>
                            <a:schemeClr val="tx1"/>
                          </a:solidFill>
                          <a:effectLst/>
                          <a:latin typeface="+mn-lt"/>
                        </a:rPr>
                        <a:t>бюджет МО</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en-US" sz="1100" b="0" i="0" u="none" strike="noStrike" dirty="0">
                          <a:solidFill>
                            <a:schemeClr val="tx1"/>
                          </a:solidFill>
                          <a:effectLst/>
                          <a:latin typeface="+mn-lt"/>
                        </a:rPr>
                        <a:t>123</a:t>
                      </a:r>
                      <a:r>
                        <a:rPr lang="en-US" sz="1100" b="0" i="0" u="none" strike="noStrike" kern="1200" dirty="0">
                          <a:solidFill>
                            <a:schemeClr val="tx1"/>
                          </a:solidFill>
                          <a:effectLst/>
                          <a:latin typeface="+mn-lt"/>
                          <a:ea typeface="+mn-ea"/>
                          <a:cs typeface="+mn-cs"/>
                        </a:rPr>
                        <a:t> 250,0</a:t>
                      </a:r>
                    </a:p>
                  </a:txBody>
                  <a:tcPr marL="3220"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679 250,0</a:t>
                      </a:r>
                    </a:p>
                  </a:txBody>
                  <a:tcPr marL="3220" marR="3220" marT="322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972 100,0</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128802">
                <a:tc>
                  <a:txBody>
                    <a:bodyPr/>
                    <a:lstStyle/>
                    <a:p>
                      <a:pPr lvl="1" algn="l" fontAlgn="ctr"/>
                      <a:r>
                        <a:rPr lang="ru-RU" sz="1100" u="none" strike="noStrike" dirty="0">
                          <a:solidFill>
                            <a:schemeClr val="tx1"/>
                          </a:solidFill>
                          <a:effectLst/>
                          <a:latin typeface="+mn-lt"/>
                        </a:rPr>
                        <a:t>бюджет </a:t>
                      </a:r>
                      <a:r>
                        <a:rPr lang="ru-RU" sz="1100" u="none" strike="noStrike" dirty="0" err="1">
                          <a:solidFill>
                            <a:schemeClr val="tx1"/>
                          </a:solidFill>
                          <a:effectLst/>
                          <a:latin typeface="+mn-lt"/>
                        </a:rPr>
                        <a:t>г.о</a:t>
                      </a:r>
                      <a:r>
                        <a:rPr lang="ru-RU" sz="1100" u="none" strike="noStrike" dirty="0">
                          <a:solidFill>
                            <a:schemeClr val="tx1"/>
                          </a:solidFill>
                          <a:effectLst/>
                          <a:latin typeface="+mn-lt"/>
                        </a:rPr>
                        <a:t>.</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b"/>
                      <a:r>
                        <a:rPr lang="ru-RU" sz="1100" b="0" i="0" u="none" strike="noStrike">
                          <a:effectLst/>
                          <a:latin typeface="+mn-lt"/>
                        </a:rPr>
                        <a:t>6 487,0</a:t>
                      </a:r>
                    </a:p>
                  </a:txBody>
                  <a:tcPr marL="8313" marR="8313" marT="8313" marB="0" anchor="b">
                    <a:solidFill>
                      <a:schemeClr val="accent2">
                        <a:lumMod val="20000"/>
                        <a:lumOff val="80000"/>
                      </a:schemeClr>
                    </a:solidFill>
                  </a:tcPr>
                </a:tc>
                <a:tc>
                  <a:txBody>
                    <a:bodyPr/>
                    <a:lstStyle/>
                    <a:p>
                      <a:pPr algn="ctr" fontAlgn="b"/>
                      <a:r>
                        <a:rPr lang="ru-RU" sz="1100" b="0" i="0" u="none" strike="noStrike">
                          <a:effectLst/>
                          <a:latin typeface="+mn-lt"/>
                        </a:rPr>
                        <a:t>35 750,0</a:t>
                      </a:r>
                    </a:p>
                  </a:txBody>
                  <a:tcPr marL="8313" marR="8313" marT="8313" marB="0" anchor="b">
                    <a:solidFill>
                      <a:schemeClr val="accent2">
                        <a:lumMod val="20000"/>
                        <a:lumOff val="80000"/>
                      </a:schemeClr>
                    </a:solidFill>
                  </a:tcPr>
                </a:tc>
                <a:tc>
                  <a:txBody>
                    <a:bodyPr/>
                    <a:lstStyle/>
                    <a:p>
                      <a:pPr algn="ctr" fontAlgn="b"/>
                      <a:r>
                        <a:rPr lang="ru-RU" sz="1100" b="0" i="0" u="none" strike="noStrike" dirty="0">
                          <a:effectLst/>
                          <a:latin typeface="+mn-lt"/>
                        </a:rPr>
                        <a:t>51 163,0</a:t>
                      </a:r>
                    </a:p>
                  </a:txBody>
                  <a:tcPr marL="8313" marR="8313" marT="8313" marB="0" anchor="b">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bl>
          </a:graphicData>
        </a:graphic>
      </p:graphicFrame>
      <p:graphicFrame>
        <p:nvGraphicFramePr>
          <p:cNvPr id="13" name="Таблица 12">
            <a:extLst>
              <a:ext uri="{FF2B5EF4-FFF2-40B4-BE49-F238E27FC236}">
                <a16:creationId xmlns:a16="http://schemas.microsoft.com/office/drawing/2014/main" id="{1AA06711-8711-458B-B693-8B5E071E7D1D}"/>
              </a:ext>
            </a:extLst>
          </p:cNvPr>
          <p:cNvGraphicFramePr>
            <a:graphicFrameLocks noGrp="1"/>
          </p:cNvGraphicFramePr>
          <p:nvPr>
            <p:extLst>
              <p:ext uri="{D42A27DB-BD31-4B8C-83A1-F6EECF244321}">
                <p14:modId xmlns:p14="http://schemas.microsoft.com/office/powerpoint/2010/main" val="19656932"/>
              </p:ext>
            </p:extLst>
          </p:nvPr>
        </p:nvGraphicFramePr>
        <p:xfrm>
          <a:off x="262144" y="5404888"/>
          <a:ext cx="11667712" cy="1344340"/>
        </p:xfrm>
        <a:graphic>
          <a:graphicData uri="http://schemas.openxmlformats.org/drawingml/2006/table">
            <a:tbl>
              <a:tblPr>
                <a:tableStyleId>{5C22544A-7EE6-4342-B048-85BDC9FD1C3A}</a:tableStyleId>
              </a:tblPr>
              <a:tblGrid>
                <a:gridCol w="3178173">
                  <a:extLst>
                    <a:ext uri="{9D8B030D-6E8A-4147-A177-3AD203B41FA5}">
                      <a16:colId xmlns:a16="http://schemas.microsoft.com/office/drawing/2014/main" val="20000"/>
                    </a:ext>
                  </a:extLst>
                </a:gridCol>
                <a:gridCol w="907614">
                  <a:extLst>
                    <a:ext uri="{9D8B030D-6E8A-4147-A177-3AD203B41FA5}">
                      <a16:colId xmlns:a16="http://schemas.microsoft.com/office/drawing/2014/main" val="20001"/>
                    </a:ext>
                  </a:extLst>
                </a:gridCol>
                <a:gridCol w="778598">
                  <a:extLst>
                    <a:ext uri="{9D8B030D-6E8A-4147-A177-3AD203B41FA5}">
                      <a16:colId xmlns:a16="http://schemas.microsoft.com/office/drawing/2014/main" val="20002"/>
                    </a:ext>
                  </a:extLst>
                </a:gridCol>
                <a:gridCol w="805758">
                  <a:extLst>
                    <a:ext uri="{9D8B030D-6E8A-4147-A177-3AD203B41FA5}">
                      <a16:colId xmlns:a16="http://schemas.microsoft.com/office/drawing/2014/main" val="617988241"/>
                    </a:ext>
                  </a:extLst>
                </a:gridCol>
                <a:gridCol w="1096059">
                  <a:extLst>
                    <a:ext uri="{9D8B030D-6E8A-4147-A177-3AD203B41FA5}">
                      <a16:colId xmlns:a16="http://schemas.microsoft.com/office/drawing/2014/main" val="20003"/>
                    </a:ext>
                  </a:extLst>
                </a:gridCol>
                <a:gridCol w="824948">
                  <a:extLst>
                    <a:ext uri="{9D8B030D-6E8A-4147-A177-3AD203B41FA5}">
                      <a16:colId xmlns:a16="http://schemas.microsoft.com/office/drawing/2014/main" val="20004"/>
                    </a:ext>
                  </a:extLst>
                </a:gridCol>
                <a:gridCol w="1601036">
                  <a:extLst>
                    <a:ext uri="{9D8B030D-6E8A-4147-A177-3AD203B41FA5}">
                      <a16:colId xmlns:a16="http://schemas.microsoft.com/office/drawing/2014/main" val="20005"/>
                    </a:ext>
                  </a:extLst>
                </a:gridCol>
                <a:gridCol w="2475526">
                  <a:extLst>
                    <a:ext uri="{9D8B030D-6E8A-4147-A177-3AD203B41FA5}">
                      <a16:colId xmlns:a16="http://schemas.microsoft.com/office/drawing/2014/main" val="20006"/>
                    </a:ext>
                  </a:extLst>
                </a:gridCol>
              </a:tblGrid>
              <a:tr h="149201">
                <a:tc>
                  <a:txBody>
                    <a:bodyPr/>
                    <a:lstStyle/>
                    <a:p>
                      <a:pPr lvl="0" algn="l" fontAlgn="ctr"/>
                      <a:r>
                        <a:rPr lang="ru-RU" sz="1100" u="none" strike="noStrike" kern="1200" dirty="0">
                          <a:solidFill>
                            <a:schemeClr val="tx1"/>
                          </a:solidFill>
                          <a:effectLst/>
                          <a:latin typeface="+mn-lt"/>
                          <a:ea typeface="+mn-ea"/>
                          <a:cs typeface="+mn-cs"/>
                        </a:rPr>
                        <a:t>Реконструкция котельной, расположенной по адресу: г. Долгопрудный, ул. Спортивная, д. 3а (в т.ч. ПИР и технологическое присоединение к электрическим сетям)</a:t>
                      </a:r>
                    </a:p>
                  </a:txBody>
                  <a:tcPr marL="3220" marR="3220" marT="322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109 118,1</a:t>
                      </a:r>
                    </a:p>
                  </a:txBody>
                  <a:tcPr marL="0" marR="0" marT="0" marB="0" anchor="ctr">
                    <a:solidFill>
                      <a:schemeClr val="accent6">
                        <a:lumMod val="40000"/>
                        <a:lumOff val="60000"/>
                      </a:schemeClr>
                    </a:solidFill>
                  </a:tcPr>
                </a:tc>
                <a:tc>
                  <a:txBody>
                    <a:bodyPr/>
                    <a:lstStyle/>
                    <a:p>
                      <a:pPr algn="ctr" fontAlgn="ctr"/>
                      <a:r>
                        <a:rPr lang="ru-RU" sz="1100" b="0" i="0" u="none" strike="noStrike" dirty="0">
                          <a:solidFill>
                            <a:schemeClr val="tx1"/>
                          </a:solidFill>
                          <a:effectLst/>
                          <a:latin typeface="+mn-lt"/>
                        </a:rPr>
                        <a:t>340 457,4</a:t>
                      </a:r>
                    </a:p>
                  </a:txBody>
                  <a:tcPr marL="0" marR="0" marT="0" marB="0" anchor="ctr">
                    <a:solidFill>
                      <a:schemeClr val="accent6">
                        <a:lumMod val="40000"/>
                        <a:lumOff val="6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0,00</a:t>
                      </a:r>
                    </a:p>
                  </a:txBody>
                  <a:tcPr marL="0" marR="0" marT="0" marB="0" anchor="ctr">
                    <a:solidFill>
                      <a:schemeClr val="accent6">
                        <a:lumMod val="40000"/>
                        <a:lumOff val="60000"/>
                      </a:schemeClr>
                    </a:solidFill>
                  </a:tcPr>
                </a:tc>
                <a:tc rowSpan="3">
                  <a:txBody>
                    <a:bodyPr/>
                    <a:lstStyle/>
                    <a:p>
                      <a:pPr algn="ctr" fontAlgn="ctr"/>
                      <a:r>
                        <a:rPr lang="ru-RU" sz="1100" u="none" strike="noStrike" dirty="0">
                          <a:solidFill>
                            <a:schemeClr val="tx1"/>
                          </a:solidFill>
                          <a:effectLst/>
                          <a:latin typeface="+mn-lt"/>
                        </a:rPr>
                        <a:t>2022</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2023</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lvl="0" algn="ctr" fontAlgn="t"/>
                      <a:r>
                        <a:rPr lang="ru-RU" sz="1100" u="none" strike="noStrike" dirty="0">
                          <a:solidFill>
                            <a:schemeClr val="tx1"/>
                          </a:solidFill>
                          <a:effectLst/>
                          <a:latin typeface="+mn-lt"/>
                        </a:rPr>
                        <a:t>г. Долгопрудный, ул. Спортивная, д. 3а</a:t>
                      </a:r>
                      <a:endParaRPr lang="ru-RU" sz="1100" b="0" i="0" u="none" strike="noStrike" dirty="0">
                        <a:solidFill>
                          <a:schemeClr val="tx1"/>
                        </a:solidFill>
                        <a:effectLst/>
                        <a:latin typeface="+mn-lt"/>
                      </a:endParaRP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tc rowSpan="3">
                  <a:txBody>
                    <a:bodyPr/>
                    <a:lstStyle/>
                    <a:p>
                      <a:pPr algn="ctr" fontAlgn="ctr"/>
                      <a:r>
                        <a:rPr lang="ru-RU" sz="1100" u="none" strike="noStrike" dirty="0">
                          <a:solidFill>
                            <a:schemeClr val="tx1"/>
                          </a:solidFill>
                          <a:effectLst/>
                          <a:latin typeface="+mn-lt"/>
                        </a:rPr>
                        <a:t>Реконструированная котельная, замена устаревшего основного и вспомогательного оборудования на современное более эффективное, с увеличением ее мощности до 60 Гкал\час, снижение значение показателя: удельный расход топлива на единицу теплоэнергии.</a:t>
                      </a:r>
                    </a:p>
                  </a:txBody>
                  <a:tcPr marL="3220" marR="3220" marT="3220" marB="0" anchor="ctr">
                    <a:gradFill>
                      <a:gsLst>
                        <a:gs pos="0">
                          <a:schemeClr val="accent4">
                            <a:lumMod val="20000"/>
                            <a:lumOff val="80000"/>
                          </a:schemeClr>
                        </a:gs>
                        <a:gs pos="0">
                          <a:schemeClr val="accent6">
                            <a:lumMod val="40000"/>
                            <a:lumOff val="60000"/>
                          </a:schemeClr>
                        </a:gs>
                        <a:gs pos="72000">
                          <a:schemeClr val="accent4">
                            <a:lumMod val="20000"/>
                            <a:lumOff val="80000"/>
                          </a:schemeClr>
                        </a:gs>
                        <a:gs pos="100000">
                          <a:schemeClr val="accent4">
                            <a:lumMod val="20000"/>
                            <a:lumOff val="80000"/>
                          </a:schemeClr>
                        </a:gs>
                      </a:gsLst>
                      <a:lin ang="5400000" scaled="1"/>
                    </a:gradFill>
                  </a:tcPr>
                </a:tc>
                <a:extLst>
                  <a:ext uri="{0D108BD9-81ED-4DB2-BD59-A6C34878D82A}">
                    <a16:rowId xmlns:a16="http://schemas.microsoft.com/office/drawing/2014/main" val="10000"/>
                  </a:ext>
                </a:extLst>
              </a:tr>
              <a:tr h="251903">
                <a:tc>
                  <a:txBody>
                    <a:bodyPr/>
                    <a:lstStyle/>
                    <a:p>
                      <a:pPr lvl="1" algn="l" fontAlgn="ctr"/>
                      <a:r>
                        <a:rPr lang="ru-RU" sz="1100" u="none" strike="noStrike" dirty="0">
                          <a:solidFill>
                            <a:schemeClr val="tx1"/>
                          </a:solidFill>
                          <a:effectLst/>
                          <a:latin typeface="+mn-lt"/>
                        </a:rPr>
                        <a:t>бюджет МО</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ctr"/>
                      <a:r>
                        <a:rPr lang="en-US" sz="1100" b="0" i="0" u="none" strike="noStrike" kern="1200" dirty="0">
                          <a:solidFill>
                            <a:schemeClr val="tx1"/>
                          </a:solidFill>
                          <a:effectLst/>
                          <a:latin typeface="+mn-lt"/>
                          <a:ea typeface="+mn-ea"/>
                          <a:cs typeface="+mn-cs"/>
                        </a:rPr>
                        <a:t>89 804,2</a:t>
                      </a:r>
                    </a:p>
                  </a:txBody>
                  <a:tcPr marL="3220" marR="3220" marT="3220" marB="0" anchor="ctr">
                    <a:solidFill>
                      <a:schemeClr val="accent2">
                        <a:lumMod val="20000"/>
                        <a:lumOff val="80000"/>
                      </a:schemeClr>
                    </a:solidFill>
                  </a:tcPr>
                </a:tc>
                <a:tc>
                  <a:txBody>
                    <a:bodyPr/>
                    <a:lstStyle/>
                    <a:p>
                      <a:pPr algn="ctr" fontAlgn="ctr"/>
                      <a:r>
                        <a:rPr lang="ru-RU" sz="1100" b="0" i="0" u="none" strike="noStrike" dirty="0">
                          <a:solidFill>
                            <a:schemeClr val="tx1"/>
                          </a:solidFill>
                          <a:effectLst/>
                          <a:latin typeface="+mn-lt"/>
                        </a:rPr>
                        <a:t>280 196,4</a:t>
                      </a:r>
                    </a:p>
                  </a:txBody>
                  <a:tcPr marL="3220" marR="3220" marT="3220" marB="0" anchor="ctr">
                    <a:solidFill>
                      <a:schemeClr val="accent2">
                        <a:lumMod val="20000"/>
                        <a:lumOff val="80000"/>
                      </a:schemeClr>
                    </a:solidFill>
                  </a:tcPr>
                </a:tc>
                <a:tc>
                  <a:txBody>
                    <a:bodyPr/>
                    <a:lstStyle/>
                    <a:p>
                      <a:pPr marL="0" algn="ctr" defTabSz="914400" rtl="0" eaLnBrk="1" fontAlgn="ctr" latinLnBrk="0" hangingPunct="1"/>
                      <a:r>
                        <a:rPr lang="ru-RU" sz="1100" b="0" i="0" u="none" strike="noStrike" kern="1200" dirty="0">
                          <a:solidFill>
                            <a:schemeClr val="tx1"/>
                          </a:solidFill>
                          <a:effectLst/>
                          <a:latin typeface="+mn-lt"/>
                          <a:ea typeface="+mn-ea"/>
                          <a:cs typeface="+mn-cs"/>
                        </a:rPr>
                        <a:t>0,00</a:t>
                      </a:r>
                    </a:p>
                  </a:txBody>
                  <a:tcPr marL="3220" marR="3220" marT="3220" marB="0" anchor="ctr">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1"/>
                  </a:ext>
                </a:extLst>
              </a:tr>
              <a:tr h="128802">
                <a:tc>
                  <a:txBody>
                    <a:bodyPr/>
                    <a:lstStyle/>
                    <a:p>
                      <a:pPr lvl="1" algn="l" fontAlgn="ctr"/>
                      <a:r>
                        <a:rPr lang="ru-RU" sz="1100" u="none" strike="noStrike" dirty="0">
                          <a:solidFill>
                            <a:schemeClr val="tx1"/>
                          </a:solidFill>
                          <a:effectLst/>
                          <a:latin typeface="+mn-lt"/>
                        </a:rPr>
                        <a:t>бюджет </a:t>
                      </a:r>
                      <a:r>
                        <a:rPr lang="ru-RU" sz="1100" u="none" strike="noStrike" dirty="0" err="1">
                          <a:solidFill>
                            <a:schemeClr val="tx1"/>
                          </a:solidFill>
                          <a:effectLst/>
                          <a:latin typeface="+mn-lt"/>
                        </a:rPr>
                        <a:t>г.о</a:t>
                      </a:r>
                      <a:r>
                        <a:rPr lang="ru-RU" sz="1100" u="none" strike="noStrike" dirty="0">
                          <a:solidFill>
                            <a:schemeClr val="tx1"/>
                          </a:solidFill>
                          <a:effectLst/>
                          <a:latin typeface="+mn-lt"/>
                        </a:rPr>
                        <a:t>.</a:t>
                      </a:r>
                      <a:endParaRPr lang="ru-RU" sz="1100" b="0" i="1" u="none" strike="noStrike" dirty="0">
                        <a:solidFill>
                          <a:schemeClr val="tx1"/>
                        </a:solidFill>
                        <a:effectLst/>
                        <a:latin typeface="+mn-lt"/>
                      </a:endParaRPr>
                    </a:p>
                  </a:txBody>
                  <a:tcPr marL="57961" marR="3220" marT="3220" marB="0" anchor="ctr">
                    <a:solidFill>
                      <a:schemeClr val="accent2">
                        <a:lumMod val="20000"/>
                        <a:lumOff val="80000"/>
                      </a:schemeClr>
                    </a:solidFill>
                  </a:tcPr>
                </a:tc>
                <a:tc>
                  <a:txBody>
                    <a:bodyPr/>
                    <a:lstStyle/>
                    <a:p>
                      <a:pPr algn="ctr" fontAlgn="b"/>
                      <a:r>
                        <a:rPr lang="ru-RU" sz="1100" b="0" i="0" u="none" strike="noStrike" dirty="0">
                          <a:effectLst/>
                          <a:latin typeface="+mn-lt"/>
                        </a:rPr>
                        <a:t>19 313,9</a:t>
                      </a:r>
                    </a:p>
                  </a:txBody>
                  <a:tcPr marL="8313" marR="8313" marT="8313" marB="0" anchor="b">
                    <a:solidFill>
                      <a:schemeClr val="accent2">
                        <a:lumMod val="20000"/>
                        <a:lumOff val="80000"/>
                      </a:schemeClr>
                    </a:solidFill>
                  </a:tcPr>
                </a:tc>
                <a:tc>
                  <a:txBody>
                    <a:bodyPr/>
                    <a:lstStyle/>
                    <a:p>
                      <a:pPr algn="ctr" fontAlgn="b"/>
                      <a:r>
                        <a:rPr lang="ru-RU" sz="1100" b="0" i="0" u="none" strike="noStrike" dirty="0">
                          <a:effectLst/>
                          <a:latin typeface="+mn-lt"/>
                        </a:rPr>
                        <a:t>60 261,0</a:t>
                      </a:r>
                    </a:p>
                  </a:txBody>
                  <a:tcPr marL="8313" marR="8313" marT="8313" marB="0" anchor="b">
                    <a:solidFill>
                      <a:schemeClr val="accent2">
                        <a:lumMod val="20000"/>
                        <a:lumOff val="80000"/>
                      </a:schemeClr>
                    </a:solidFill>
                  </a:tcPr>
                </a:tc>
                <a:tc>
                  <a:txBody>
                    <a:bodyPr/>
                    <a:lstStyle/>
                    <a:p>
                      <a:pPr algn="ctr" fontAlgn="b"/>
                      <a:r>
                        <a:rPr lang="ru-RU" sz="1100" b="0" i="0" u="none" strike="noStrike" dirty="0">
                          <a:effectLst/>
                          <a:latin typeface="+mn-lt"/>
                        </a:rPr>
                        <a:t>0,00</a:t>
                      </a:r>
                    </a:p>
                  </a:txBody>
                  <a:tcPr marL="8313" marR="8313" marT="8313" marB="0" anchor="b">
                    <a:solidFill>
                      <a:schemeClr val="accent2">
                        <a:lumMod val="20000"/>
                        <a:lumOff val="80000"/>
                      </a:schemeClr>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768921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30724" name="TextBox 6"/>
          <p:cNvSpPr txBox="1">
            <a:spLocks noChangeArrowheads="1"/>
          </p:cNvSpPr>
          <p:nvPr/>
        </p:nvSpPr>
        <p:spPr bwMode="auto">
          <a:xfrm>
            <a:off x="1004888" y="1241425"/>
            <a:ext cx="10169525" cy="400050"/>
          </a:xfrm>
          <a:prstGeom prst="rect">
            <a:avLst/>
          </a:prstGeom>
          <a:noFill/>
          <a:ln w="9525">
            <a:noFill/>
            <a:miter lim="800000"/>
            <a:headEnd/>
            <a:tailEnd/>
          </a:ln>
        </p:spPr>
        <p:txBody>
          <a:bodyPr anchor="ctr">
            <a:spAutoFit/>
          </a:bodyPr>
          <a:lstStyle/>
          <a:p>
            <a:pPr algn="ctr"/>
            <a:r>
              <a:rPr lang="ru-RU" sz="2000" b="1" dirty="0">
                <a:effectLst>
                  <a:outerShdw blurRad="38100" dist="38100" dir="2700000" algn="tl">
                    <a:srgbClr val="000000">
                      <a:alpha val="43137"/>
                    </a:srgbClr>
                  </a:outerShdw>
                </a:effectLst>
                <a:cs typeface="Aharoni" pitchFamily="2" charset="-79"/>
              </a:rPr>
              <a:t>Финансовое управление администрации городского округа Долгопрудный</a:t>
            </a:r>
          </a:p>
        </p:txBody>
      </p:sp>
      <p:sp>
        <p:nvSpPr>
          <p:cNvPr id="30725" name="Прямоугольник 7"/>
          <p:cNvSpPr>
            <a:spLocks noChangeArrowheads="1"/>
          </p:cNvSpPr>
          <p:nvPr/>
        </p:nvSpPr>
        <p:spPr bwMode="auto">
          <a:xfrm>
            <a:off x="742204" y="1981892"/>
            <a:ext cx="11087100" cy="4524315"/>
          </a:xfrm>
          <a:prstGeom prst="rect">
            <a:avLst/>
          </a:prstGeom>
          <a:noFill/>
          <a:ln w="9525">
            <a:noFill/>
            <a:miter lim="800000"/>
            <a:headEnd/>
            <a:tailEnd/>
          </a:ln>
        </p:spPr>
        <p:txBody>
          <a:bodyPr>
            <a:spAutoFit/>
          </a:bodyPr>
          <a:lstStyle/>
          <a:p>
            <a:r>
              <a:rPr lang="ru-RU" b="1" dirty="0"/>
              <a:t>Адрес местонахождения: </a:t>
            </a:r>
            <a:r>
              <a:rPr lang="ru-RU" dirty="0"/>
              <a:t>Московская область, </a:t>
            </a:r>
            <a:r>
              <a:rPr lang="ru-RU" dirty="0" err="1"/>
              <a:t>г.о</a:t>
            </a:r>
            <a:r>
              <a:rPr lang="ru-RU" dirty="0"/>
              <a:t>. Долгопрудный, Пацаева проспект, 17</a:t>
            </a:r>
          </a:p>
          <a:p>
            <a:endParaRPr lang="en-US" b="1" dirty="0"/>
          </a:p>
          <a:p>
            <a:r>
              <a:rPr lang="ru-RU" b="1" dirty="0"/>
              <a:t>Начальник Управления </a:t>
            </a:r>
            <a:r>
              <a:rPr lang="ru-RU" dirty="0"/>
              <a:t>– Алексеева Марина Александровна</a:t>
            </a:r>
          </a:p>
          <a:p>
            <a:endParaRPr lang="en-US" b="1" dirty="0"/>
          </a:p>
          <a:p>
            <a:r>
              <a:rPr lang="ru-RU" b="1" dirty="0"/>
              <a:t>Контактные телефоны: </a:t>
            </a:r>
            <a:r>
              <a:rPr lang="ru-RU" dirty="0"/>
              <a:t>8(495) 408-81-57</a:t>
            </a:r>
            <a:endParaRPr lang="ru-RU" b="1" dirty="0"/>
          </a:p>
          <a:p>
            <a:r>
              <a:rPr lang="ru-RU" dirty="0"/>
              <a:t>                                           8(495) 408-40-15</a:t>
            </a:r>
          </a:p>
          <a:p>
            <a:endParaRPr lang="ru-RU" dirty="0"/>
          </a:p>
          <a:p>
            <a:r>
              <a:rPr lang="en-US" b="1" dirty="0"/>
              <a:t>e-mail:</a:t>
            </a:r>
            <a:r>
              <a:rPr lang="en-US" dirty="0"/>
              <a:t> </a:t>
            </a:r>
            <a:r>
              <a:rPr lang="en-US" dirty="0">
                <a:hlinkClick r:id="rId3"/>
              </a:rPr>
              <a:t>dolgopfu@yandex.ru</a:t>
            </a:r>
            <a:endParaRPr lang="ru-RU" dirty="0"/>
          </a:p>
          <a:p>
            <a:endParaRPr lang="ru-RU" dirty="0"/>
          </a:p>
          <a:p>
            <a:r>
              <a:rPr lang="ru-RU" b="1" dirty="0"/>
              <a:t>Режим работы</a:t>
            </a:r>
            <a:r>
              <a:rPr lang="ru-RU" dirty="0"/>
              <a:t>: понедельник – четверг с 09:00 до 18:00</a:t>
            </a:r>
          </a:p>
          <a:p>
            <a:r>
              <a:rPr lang="ru-RU" dirty="0"/>
              <a:t>                            пятница с 09:00 до 17:00</a:t>
            </a:r>
          </a:p>
          <a:p>
            <a:r>
              <a:rPr lang="ru-RU" dirty="0"/>
              <a:t>                            обед с 13:00 - 14:00</a:t>
            </a:r>
          </a:p>
          <a:p>
            <a:r>
              <a:rPr lang="ru-RU" dirty="0"/>
              <a:t>                            суббота и воскресенье – выходной </a:t>
            </a:r>
          </a:p>
          <a:p>
            <a:endParaRPr lang="ru-RU" dirty="0"/>
          </a:p>
          <a:p>
            <a:r>
              <a:rPr lang="ru-RU" dirty="0"/>
              <a:t>Личный прием граждан осуществляется согласно графику работы Финансового управления</a:t>
            </a:r>
            <a:br>
              <a:rPr lang="ru-RU" dirty="0"/>
            </a:br>
            <a:endParaRPr lang="ru-RU" dirty="0"/>
          </a:p>
        </p:txBody>
      </p:sp>
      <p:sp>
        <p:nvSpPr>
          <p:cNvPr id="2" name="Прямоугольник 1">
            <a:extLst>
              <a:ext uri="{FF2B5EF4-FFF2-40B4-BE49-F238E27FC236}">
                <a16:creationId xmlns:a16="http://schemas.microsoft.com/office/drawing/2014/main" id="{CD1C7248-3646-4B85-915B-9BFAE57C695F}"/>
              </a:ext>
            </a:extLst>
          </p:cNvPr>
          <p:cNvSpPr/>
          <p:nvPr/>
        </p:nvSpPr>
        <p:spPr>
          <a:xfrm>
            <a:off x="2540441" y="458977"/>
            <a:ext cx="7098418" cy="480131"/>
          </a:xfrm>
          <a:prstGeom prst="rect">
            <a:avLst/>
          </a:prstGeom>
        </p:spPr>
        <p:txBody>
          <a:bodyPr vert="horz" lIns="91440" tIns="45720" rIns="91440" bIns="45720" rtlCol="0" anchor="ctr">
            <a:noAutofit/>
          </a:bodyPr>
          <a:lstStyle/>
          <a:p>
            <a:pPr algn="ctr" defTabSz="914400">
              <a:lnSpc>
                <a:spcPct val="90000"/>
              </a:lnSpc>
              <a:spcBef>
                <a:spcPct val="0"/>
              </a:spcBef>
            </a:pPr>
            <a:r>
              <a:rPr lang="ru-RU" sz="2800" dirty="0">
                <a:latin typeface="Century Gothic" panose="020B0502020202020204" pitchFamily="34" charset="0"/>
                <a:ea typeface="+mj-ea"/>
                <a:cs typeface="+mj-cs"/>
              </a:rPr>
              <a:t>Контактная информация для граждан</a:t>
            </a:r>
          </a:p>
        </p:txBody>
      </p:sp>
      <p:pic>
        <p:nvPicPr>
          <p:cNvPr id="4" name="Рисунок 3">
            <a:extLst>
              <a:ext uri="{FF2B5EF4-FFF2-40B4-BE49-F238E27FC236}">
                <a16:creationId xmlns:a16="http://schemas.microsoft.com/office/drawing/2014/main" id="{1F125ED0-8854-4748-968A-2BBFBFAF24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16561" y="3153624"/>
            <a:ext cx="2876550" cy="19812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2A690AA4-EBC1-452D-8A72-C4412AB31F33}"/>
              </a:ext>
            </a:extLst>
          </p:cNvPr>
          <p:cNvSpPr>
            <a:spLocks noGrp="1"/>
          </p:cNvSpPr>
          <p:nvPr>
            <p:ph type="sldNum" sz="quarter" idx="12"/>
          </p:nvPr>
        </p:nvSpPr>
        <p:spPr/>
        <p:txBody>
          <a:bodyPr/>
          <a:lstStyle/>
          <a:p>
            <a:fld id="{E4EB6E89-BA87-4003-BD23-6BDF40F3EBED}" type="slidenum">
              <a:rPr lang="ru-RU" smtClean="0"/>
              <a:pPr/>
              <a:t>8</a:t>
            </a:fld>
            <a:endParaRPr lang="ru-RU"/>
          </a:p>
        </p:txBody>
      </p:sp>
      <p:graphicFrame>
        <p:nvGraphicFramePr>
          <p:cNvPr id="7" name="Таблица 6">
            <a:extLst>
              <a:ext uri="{FF2B5EF4-FFF2-40B4-BE49-F238E27FC236}">
                <a16:creationId xmlns:a16="http://schemas.microsoft.com/office/drawing/2014/main" id="{21D9CF2A-49DE-4BE6-8521-E311DE40FE39}"/>
              </a:ext>
            </a:extLst>
          </p:cNvPr>
          <p:cNvGraphicFramePr>
            <a:graphicFrameLocks noGrp="1"/>
          </p:cNvGraphicFramePr>
          <p:nvPr>
            <p:extLst>
              <p:ext uri="{D42A27DB-BD31-4B8C-83A1-F6EECF244321}">
                <p14:modId xmlns:p14="http://schemas.microsoft.com/office/powerpoint/2010/main" val="1029703413"/>
              </p:ext>
            </p:extLst>
          </p:nvPr>
        </p:nvGraphicFramePr>
        <p:xfrm>
          <a:off x="274318" y="1594871"/>
          <a:ext cx="11673841" cy="2069655"/>
        </p:xfrm>
        <a:graphic>
          <a:graphicData uri="http://schemas.openxmlformats.org/drawingml/2006/table">
            <a:tbl>
              <a:tblPr firstRow="1" firstCol="1" bandRow="1">
                <a:tableStyleId>{21E4AEA4-8DFA-4A89-87EB-49C32662AFE0}</a:tableStyleId>
              </a:tblPr>
              <a:tblGrid>
                <a:gridCol w="2009507">
                  <a:extLst>
                    <a:ext uri="{9D8B030D-6E8A-4147-A177-3AD203B41FA5}">
                      <a16:colId xmlns:a16="http://schemas.microsoft.com/office/drawing/2014/main" val="4161677615"/>
                    </a:ext>
                  </a:extLst>
                </a:gridCol>
                <a:gridCol w="1140279">
                  <a:extLst>
                    <a:ext uri="{9D8B030D-6E8A-4147-A177-3AD203B41FA5}">
                      <a16:colId xmlns:a16="http://schemas.microsoft.com/office/drawing/2014/main" val="2787440657"/>
                    </a:ext>
                  </a:extLst>
                </a:gridCol>
                <a:gridCol w="1158972">
                  <a:extLst>
                    <a:ext uri="{9D8B030D-6E8A-4147-A177-3AD203B41FA5}">
                      <a16:colId xmlns:a16="http://schemas.microsoft.com/office/drawing/2014/main" val="2205677832"/>
                    </a:ext>
                  </a:extLst>
                </a:gridCol>
                <a:gridCol w="1196358">
                  <a:extLst>
                    <a:ext uri="{9D8B030D-6E8A-4147-A177-3AD203B41FA5}">
                      <a16:colId xmlns:a16="http://schemas.microsoft.com/office/drawing/2014/main" val="283380301"/>
                    </a:ext>
                  </a:extLst>
                </a:gridCol>
                <a:gridCol w="1079528">
                  <a:extLst>
                    <a:ext uri="{9D8B030D-6E8A-4147-A177-3AD203B41FA5}">
                      <a16:colId xmlns:a16="http://schemas.microsoft.com/office/drawing/2014/main" val="885610543"/>
                    </a:ext>
                  </a:extLst>
                </a:gridCol>
                <a:gridCol w="1136957">
                  <a:extLst>
                    <a:ext uri="{9D8B030D-6E8A-4147-A177-3AD203B41FA5}">
                      <a16:colId xmlns:a16="http://schemas.microsoft.com/office/drawing/2014/main" val="1517910416"/>
                    </a:ext>
                  </a:extLst>
                </a:gridCol>
                <a:gridCol w="568787">
                  <a:extLst>
                    <a:ext uri="{9D8B030D-6E8A-4147-A177-3AD203B41FA5}">
                      <a16:colId xmlns:a16="http://schemas.microsoft.com/office/drawing/2014/main" val="2168018087"/>
                    </a:ext>
                  </a:extLst>
                </a:gridCol>
                <a:gridCol w="1086483">
                  <a:extLst>
                    <a:ext uri="{9D8B030D-6E8A-4147-A177-3AD203B41FA5}">
                      <a16:colId xmlns:a16="http://schemas.microsoft.com/office/drawing/2014/main" val="1742181491"/>
                    </a:ext>
                  </a:extLst>
                </a:gridCol>
                <a:gridCol w="1148485">
                  <a:extLst>
                    <a:ext uri="{9D8B030D-6E8A-4147-A177-3AD203B41FA5}">
                      <a16:colId xmlns:a16="http://schemas.microsoft.com/office/drawing/2014/main" val="745138396"/>
                    </a:ext>
                  </a:extLst>
                </a:gridCol>
                <a:gridCol w="1148485">
                  <a:extLst>
                    <a:ext uri="{9D8B030D-6E8A-4147-A177-3AD203B41FA5}">
                      <a16:colId xmlns:a16="http://schemas.microsoft.com/office/drawing/2014/main" val="3387468951"/>
                    </a:ext>
                  </a:extLst>
                </a:gridCol>
              </a:tblGrid>
              <a:tr h="455871">
                <a:tc rowSpan="2">
                  <a:txBody>
                    <a:bodyPr/>
                    <a:lstStyle/>
                    <a:p>
                      <a:pPr algn="ctr" rtl="0" fontAlgn="ctr"/>
                      <a:r>
                        <a:rPr lang="ru-RU" sz="1400" u="none" strike="noStrike" dirty="0">
                          <a:effectLst>
                            <a:outerShdw blurRad="50800" dist="38100" algn="tr" rotWithShape="0">
                              <a:prstClr val="black">
                                <a:alpha val="40000"/>
                              </a:prstClr>
                            </a:outerShdw>
                          </a:effectLst>
                        </a:rPr>
                        <a:t>Показатели</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2019 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2020 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Уточненный план 2021 г. </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Ожидаемое исполнение 2021 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Отклонения от плана в 2021 г.</a:t>
                      </a:r>
                    </a:p>
                  </a:txBody>
                  <a:tcPr marL="8313" marR="8313" marT="8313" marB="0" anchor="ctr">
                    <a:solidFill>
                      <a:schemeClr val="accent1">
                        <a:lumMod val="60000"/>
                        <a:lumOff val="40000"/>
                      </a:schemeClr>
                    </a:solidFill>
                  </a:tcPr>
                </a:tc>
                <a:tc hMerge="1">
                  <a:txBody>
                    <a:bodyPr/>
                    <a:lstStyle/>
                    <a:p>
                      <a:endParaRPr lang="ru-RU"/>
                    </a:p>
                  </a:txBody>
                  <a:tcPr/>
                </a:tc>
                <a:tc gridSpan="3">
                  <a:txBody>
                    <a:bodyPr/>
                    <a:lstStyle/>
                    <a:p>
                      <a:pPr algn="ctr" rtl="0" fontAlgn="ctr"/>
                      <a:r>
                        <a:rPr lang="ru-RU" sz="1400" u="none" strike="noStrike" dirty="0">
                          <a:effectLst>
                            <a:outerShdw blurRad="50800" dist="38100" algn="tr" rotWithShape="0">
                              <a:prstClr val="black">
                                <a:alpha val="40000"/>
                              </a:prstClr>
                            </a:outerShdw>
                          </a:effectLst>
                        </a:rPr>
                        <a:t>План</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52382078"/>
                  </a:ext>
                </a:extLst>
              </a:tr>
              <a:tr h="473511">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абсолютные значения</a:t>
                      </a:r>
                      <a:endParaRPr lang="ru-RU" dirty="0"/>
                    </a:p>
                  </a:txBody>
                  <a:tcPr marL="8313" marR="8313" marT="8313" marB="0" anchor="ct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в %</a:t>
                      </a:r>
                      <a:endParaRPr lang="ru-RU" dirty="0"/>
                    </a:p>
                  </a:txBody>
                  <a:tcPr marL="8313" marR="8313" marT="8313" marB="0" anchor="ctr"/>
                </a:tc>
                <a:tc>
                  <a:txBody>
                    <a:bodyPr/>
                    <a:lstStyle/>
                    <a:p>
                      <a:pPr algn="ctr" rtl="0" fontAlgn="ctr"/>
                      <a:r>
                        <a:rPr lang="ru-RU" sz="1400" u="none" strike="noStrike" dirty="0">
                          <a:effectLst>
                            <a:outerShdw blurRad="50800" dist="38100" algn="tr" rotWithShape="0">
                              <a:prstClr val="black">
                                <a:alpha val="40000"/>
                              </a:prstClr>
                            </a:outerShdw>
                          </a:effectLst>
                        </a:rPr>
                        <a:t>2022 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effectLst>
                            <a:outerShdw blurRad="50800" dist="38100" algn="tr" rotWithShape="0">
                              <a:prstClr val="black">
                                <a:alpha val="40000"/>
                              </a:prstClr>
                            </a:outerShdw>
                          </a:effectLst>
                        </a:rPr>
                        <a:t>2023 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effectLst>
                            <a:outerShdw blurRad="50800" dist="38100" algn="tr" rotWithShape="0">
                              <a:prstClr val="black">
                                <a:alpha val="40000"/>
                              </a:prstClr>
                            </a:outerShdw>
                          </a:effectLst>
                        </a:rPr>
                        <a:t>2024 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2729211327"/>
                  </a:ext>
                </a:extLst>
              </a:tr>
              <a:tr h="267652">
                <a:tc>
                  <a:txBody>
                    <a:bodyPr/>
                    <a:lstStyle/>
                    <a:p>
                      <a:pPr algn="l" rtl="0" fontAlgn="ctr"/>
                      <a:r>
                        <a:rPr lang="ru-RU" sz="1400" b="1" u="none" strike="noStrike" dirty="0">
                          <a:effectLst>
                            <a:outerShdw blurRad="38100" dist="38100" dir="2700000" algn="tl">
                              <a:srgbClr val="000000">
                                <a:alpha val="43137"/>
                              </a:srgbClr>
                            </a:outerShdw>
                          </a:effectLst>
                        </a:rPr>
                        <a:t>Доходы (всего)</a:t>
                      </a:r>
                      <a:endParaRPr lang="ru-RU" sz="1400" b="1" i="1"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5 197 588,8</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4 690 326,4</a:t>
                      </a:r>
                    </a:p>
                  </a:txBody>
                  <a:tcPr marL="8313" marR="8313" marT="8313" marB="0" anchor="b"/>
                </a:tc>
                <a:tc>
                  <a:txBody>
                    <a:bodyPr/>
                    <a:lstStyle/>
                    <a:p>
                      <a:pPr marL="0" algn="ctr" defTabSz="914400" rtl="0" eaLnBrk="1" fontAlgn="b" latinLnBrk="0" hangingPunct="1"/>
                      <a:r>
                        <a:rPr lang="ru-RU" sz="1400" u="none" strike="noStrike" kern="1200">
                          <a:solidFill>
                            <a:schemeClr val="tx1"/>
                          </a:solidFill>
                          <a:effectLst>
                            <a:outerShdw blurRad="38100" dist="38100" dir="2700000" algn="tl">
                              <a:srgbClr val="000000">
                                <a:alpha val="43137"/>
                              </a:srgbClr>
                            </a:outerShdw>
                          </a:effectLst>
                          <a:latin typeface="+mn-lt"/>
                          <a:ea typeface="+mn-ea"/>
                          <a:cs typeface="+mn-cs"/>
                        </a:rPr>
                        <a:t>4 366 643,7</a:t>
                      </a:r>
                    </a:p>
                  </a:txBody>
                  <a:tcPr marL="8313" marR="8313" marT="8313" marB="0" anchor="b"/>
                </a:tc>
                <a:tc>
                  <a:txBody>
                    <a:bodyPr/>
                    <a:lstStyle/>
                    <a:p>
                      <a:pPr marL="0" algn="ctr" defTabSz="914400" rtl="0" eaLnBrk="1" fontAlgn="b" latinLnBrk="0" hangingPunct="1"/>
                      <a:r>
                        <a:rPr lang="ru-RU" sz="1400" u="none" strike="noStrike" kern="1200">
                          <a:solidFill>
                            <a:schemeClr val="tx1"/>
                          </a:solidFill>
                          <a:effectLst>
                            <a:outerShdw blurRad="38100" dist="38100" dir="2700000" algn="tl">
                              <a:srgbClr val="000000">
                                <a:alpha val="43137"/>
                              </a:srgbClr>
                            </a:outerShdw>
                          </a:effectLst>
                          <a:latin typeface="+mn-lt"/>
                          <a:ea typeface="+mn-ea"/>
                          <a:cs typeface="+mn-cs"/>
                        </a:rPr>
                        <a:t>4 366 643,7</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algn="ctr" rtl="0" fontAlgn="b"/>
                      <a:r>
                        <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rPr>
                        <a:t>5 697 256,0</a:t>
                      </a:r>
                    </a:p>
                  </a:txBody>
                  <a:tcPr marL="8313" marR="8313" marT="8313" marB="0" anchor="b"/>
                </a:tc>
                <a:tc>
                  <a:txBody>
                    <a:bodyPr/>
                    <a:lstStyle/>
                    <a:p>
                      <a:pPr marL="0" algn="ctr" defTabSz="914400" rtl="0" eaLnBrk="1" fontAlgn="b" latinLnBrk="0" hangingPunct="1"/>
                      <a:r>
                        <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rPr>
                        <a:t>6 277 636,4</a:t>
                      </a:r>
                    </a:p>
                  </a:txBody>
                  <a:tcPr marL="8313" marR="8313" marT="8313" marB="0" anchor="b"/>
                </a:tc>
                <a:tc>
                  <a:txBody>
                    <a:bodyPr/>
                    <a:lstStyle/>
                    <a:p>
                      <a:pPr marL="0" algn="ctr" defTabSz="914400" rtl="0" eaLnBrk="1" fontAlgn="b" latinLnBrk="0" hangingPunct="1"/>
                      <a:r>
                        <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rPr>
                        <a:t>6 462 428,5</a:t>
                      </a:r>
                    </a:p>
                  </a:txBody>
                  <a:tcPr marL="8313" marR="8313" marT="8313" marB="0" anchor="b"/>
                </a:tc>
                <a:extLst>
                  <a:ext uri="{0D108BD9-81ED-4DB2-BD59-A6C34878D82A}">
                    <a16:rowId xmlns:a16="http://schemas.microsoft.com/office/drawing/2014/main" val="1661959642"/>
                  </a:ext>
                </a:extLst>
              </a:tr>
              <a:tr h="437588">
                <a:tc>
                  <a:txBody>
                    <a:bodyPr/>
                    <a:lstStyle/>
                    <a:p>
                      <a:pPr algn="l" rtl="0" fontAlgn="b"/>
                      <a:r>
                        <a:rPr lang="ru-RU" sz="1400" b="1" u="none" strike="noStrike" dirty="0">
                          <a:effectLst>
                            <a:outerShdw blurRad="38100" dist="38100" dir="2700000" algn="tl">
                              <a:srgbClr val="000000">
                                <a:alpha val="43137"/>
                              </a:srgbClr>
                            </a:outerShdw>
                          </a:effectLst>
                        </a:rPr>
                        <a:t>в том числе налоговые и неналоговые до</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х</a:t>
                      </a:r>
                      <a:r>
                        <a:rPr lang="ru-RU" sz="1400" b="1" u="none" strike="noStrike" dirty="0">
                          <a:effectLst>
                            <a:outerShdw blurRad="38100" dist="38100" dir="2700000" algn="tl">
                              <a:srgbClr val="000000">
                                <a:alpha val="43137"/>
                              </a:srgbClr>
                            </a:outerShdw>
                          </a:effectLst>
                        </a:rPr>
                        <a:t>оды</a:t>
                      </a:r>
                      <a:endParaRPr lang="ru-RU" sz="1400" b="1" i="0" u="none" strike="noStrike" dirty="0">
                        <a:solidFill>
                          <a:srgbClr val="000000"/>
                        </a:solidFill>
                        <a:effectLst>
                          <a:outerShdw blurRad="38100" dist="38100" dir="2700000" algn="tl">
                            <a:srgbClr val="000000">
                              <a:alpha val="43137"/>
                            </a:srgbClr>
                          </a:outerShdw>
                        </a:effectLst>
                        <a:latin typeface="Arial" panose="020B0604020202020204" pitchFamily="34" charset="0"/>
                      </a:endParaRPr>
                    </a:p>
                  </a:txBody>
                  <a:tcPr marL="8313" marR="8313" marT="8313" marB="0" anchor="ctr">
                    <a:solidFill>
                      <a:schemeClr val="accent1">
                        <a:lumMod val="60000"/>
                        <a:lumOff val="4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2 105 703,4</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2 079 244,6</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2 144 624,6 </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2 144 624,6 </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b="0" u="none" strike="noStrike" kern="1200">
                          <a:solidFill>
                            <a:schemeClr val="tx1"/>
                          </a:solidFill>
                          <a:effectLst>
                            <a:outerShdw blurRad="38100" dist="38100" dir="2700000" algn="tl">
                              <a:srgbClr val="000000">
                                <a:alpha val="43137"/>
                              </a:srgbClr>
                            </a:outerShdw>
                          </a:effectLst>
                          <a:latin typeface="+mn-lt"/>
                          <a:ea typeface="+mn-ea"/>
                          <a:cs typeface="+mn-cs"/>
                        </a:rPr>
                        <a:t>2 390 304,0</a:t>
                      </a:r>
                      <a:endPar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b="0" u="none" strike="noStrike" kern="1200">
                          <a:solidFill>
                            <a:schemeClr val="tx1"/>
                          </a:solidFill>
                          <a:effectLst>
                            <a:outerShdw blurRad="38100" dist="38100" dir="2700000" algn="tl">
                              <a:srgbClr val="000000">
                                <a:alpha val="43137"/>
                              </a:srgbClr>
                            </a:outerShdw>
                          </a:effectLst>
                          <a:latin typeface="+mn-lt"/>
                          <a:ea typeface="+mn-ea"/>
                          <a:cs typeface="+mn-cs"/>
                        </a:rPr>
                        <a:t>2 535 752,0</a:t>
                      </a:r>
                      <a:endPar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b="0" u="none" strike="noStrike" kern="1200">
                          <a:solidFill>
                            <a:schemeClr val="tx1"/>
                          </a:solidFill>
                          <a:effectLst>
                            <a:outerShdw blurRad="38100" dist="38100" dir="2700000" algn="tl">
                              <a:srgbClr val="000000">
                                <a:alpha val="43137"/>
                              </a:srgbClr>
                            </a:outerShdw>
                          </a:effectLst>
                          <a:latin typeface="+mn-lt"/>
                          <a:ea typeface="+mn-ea"/>
                          <a:cs typeface="+mn-cs"/>
                        </a:rPr>
                        <a:t>2 780 459,0</a:t>
                      </a:r>
                      <a:endPar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b"/>
                </a:tc>
                <a:extLst>
                  <a:ext uri="{0D108BD9-81ED-4DB2-BD59-A6C34878D82A}">
                    <a16:rowId xmlns:a16="http://schemas.microsoft.com/office/drawing/2014/main" val="1483463138"/>
                  </a:ext>
                </a:extLst>
              </a:tr>
              <a:tr h="257507">
                <a:tc>
                  <a:txBody>
                    <a:bodyPr/>
                    <a:lstStyle/>
                    <a:p>
                      <a:pPr algn="l" rtl="0" fontAlgn="b"/>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Безвозмездные поступления</a:t>
                      </a:r>
                    </a:p>
                  </a:txBody>
                  <a:tcPr marL="8313" marR="8313" marT="8313" marB="0" anchor="ctr">
                    <a:solidFill>
                      <a:schemeClr val="accent1">
                        <a:lumMod val="60000"/>
                        <a:lumOff val="40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rPr>
                        <a:t>3 091 885,4</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2 611 081,8</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2 222 019,1</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2 222 019,1</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3 306 952,0</a:t>
                      </a:r>
                    </a:p>
                  </a:txBody>
                  <a:tcPr marL="8313" marR="8313" marT="8313" marB="0" anchor="b"/>
                </a:tc>
                <a:tc>
                  <a:txBody>
                    <a:bodyPr/>
                    <a:lstStyle/>
                    <a:p>
                      <a:pPr marL="0" algn="ctr" defTabSz="914400" rtl="0" eaLnBrk="1" fontAlgn="b" latinLnBrk="0" hangingPunct="1"/>
                      <a:r>
                        <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rPr>
                        <a:t>3 741 884,4</a:t>
                      </a:r>
                    </a:p>
                  </a:txBody>
                  <a:tcPr marL="8313" marR="8313" marT="8313" marB="0" anchor="b"/>
                </a:tc>
                <a:tc>
                  <a:txBody>
                    <a:bodyPr/>
                    <a:lstStyle/>
                    <a:p>
                      <a:pPr marL="0" algn="ctr" defTabSz="914400" rtl="0" eaLnBrk="1" fontAlgn="b" latinLnBrk="0" hangingPunct="1"/>
                      <a:r>
                        <a:rPr lang="ru-RU" sz="1400" b="0" u="none" strike="noStrike" kern="1200" dirty="0">
                          <a:solidFill>
                            <a:schemeClr val="tx1"/>
                          </a:solidFill>
                          <a:effectLst>
                            <a:outerShdw blurRad="38100" dist="38100" dir="2700000" algn="tl">
                              <a:srgbClr val="000000">
                                <a:alpha val="43137"/>
                              </a:srgbClr>
                            </a:outerShdw>
                          </a:effectLst>
                          <a:latin typeface="+mn-lt"/>
                          <a:ea typeface="+mn-ea"/>
                          <a:cs typeface="+mn-cs"/>
                        </a:rPr>
                        <a:t>3 681 969,5</a:t>
                      </a:r>
                    </a:p>
                  </a:txBody>
                  <a:tcPr marL="8313" marR="8313" marT="8313" marB="0" anchor="b"/>
                </a:tc>
                <a:extLst>
                  <a:ext uri="{0D108BD9-81ED-4DB2-BD59-A6C34878D82A}">
                    <a16:rowId xmlns:a16="http://schemas.microsoft.com/office/drawing/2014/main" val="269821288"/>
                  </a:ext>
                </a:extLst>
              </a:tr>
            </a:tbl>
          </a:graphicData>
        </a:graphic>
      </p:graphicFrame>
      <p:graphicFrame>
        <p:nvGraphicFramePr>
          <p:cNvPr id="8" name="Диаграмма 7">
            <a:extLst>
              <a:ext uri="{FF2B5EF4-FFF2-40B4-BE49-F238E27FC236}">
                <a16:creationId xmlns:a16="http://schemas.microsoft.com/office/drawing/2014/main" id="{7BC95A5B-0887-4ED5-90B1-72FCD29D8989}"/>
              </a:ext>
            </a:extLst>
          </p:cNvPr>
          <p:cNvGraphicFramePr/>
          <p:nvPr>
            <p:extLst>
              <p:ext uri="{D42A27DB-BD31-4B8C-83A1-F6EECF244321}">
                <p14:modId xmlns:p14="http://schemas.microsoft.com/office/powerpoint/2010/main" val="1068688987"/>
              </p:ext>
            </p:extLst>
          </p:nvPr>
        </p:nvGraphicFramePr>
        <p:xfrm>
          <a:off x="1173479" y="3664526"/>
          <a:ext cx="9875520" cy="3019431"/>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a:extLst>
              <a:ext uri="{FF2B5EF4-FFF2-40B4-BE49-F238E27FC236}">
                <a16:creationId xmlns:a16="http://schemas.microsoft.com/office/drawing/2014/main" id="{A6F2E1BC-0795-4F76-85B7-D5CFAE15D137}"/>
              </a:ext>
            </a:extLst>
          </p:cNvPr>
          <p:cNvSpPr/>
          <p:nvPr/>
        </p:nvSpPr>
        <p:spPr>
          <a:xfrm>
            <a:off x="11048999" y="1288647"/>
            <a:ext cx="959173" cy="307777"/>
          </a:xfrm>
          <a:prstGeom prst="rect">
            <a:avLst/>
          </a:prstGeom>
        </p:spPr>
        <p:txBody>
          <a:bodyPr wrap="none">
            <a:spAutoFit/>
          </a:bodyPr>
          <a:lstStyle/>
          <a:p>
            <a:r>
              <a:rPr lang="ru-RU" sz="1400" dirty="0"/>
              <a:t>(тыс. руб.)</a:t>
            </a:r>
          </a:p>
        </p:txBody>
      </p:sp>
      <p:sp>
        <p:nvSpPr>
          <p:cNvPr id="3" name="Заголовок 2">
            <a:extLst>
              <a:ext uri="{FF2B5EF4-FFF2-40B4-BE49-F238E27FC236}">
                <a16:creationId xmlns:a16="http://schemas.microsoft.com/office/drawing/2014/main" id="{A1706DF7-1D40-4CF9-ACE7-73EFF93E7744}"/>
              </a:ext>
            </a:extLst>
          </p:cNvPr>
          <p:cNvSpPr>
            <a:spLocks noGrp="1"/>
          </p:cNvSpPr>
          <p:nvPr>
            <p:ph type="title"/>
          </p:nvPr>
        </p:nvSpPr>
        <p:spPr>
          <a:xfrm>
            <a:off x="543208" y="792480"/>
            <a:ext cx="11404951" cy="369332"/>
          </a:xfrm>
        </p:spPr>
        <p:txBody>
          <a:bodyPr>
            <a:noAutofit/>
          </a:bodyPr>
          <a:lstStyle/>
          <a:p>
            <a:pPr algn="ctr"/>
            <a:r>
              <a:rPr lang="ru-RU" sz="3600" dirty="0"/>
              <a:t>Динамика доходной части бюджета городского округа 2019-2024 гг.</a:t>
            </a:r>
            <a:br>
              <a:rPr lang="ru-RU" sz="3600" dirty="0"/>
            </a:br>
            <a:endParaRPr lang="ru-RU" sz="3600" dirty="0"/>
          </a:p>
        </p:txBody>
      </p:sp>
      <p:pic>
        <p:nvPicPr>
          <p:cNvPr id="10" name="Объект 6">
            <a:extLst>
              <a:ext uri="{FF2B5EF4-FFF2-40B4-BE49-F238E27FC236}">
                <a16:creationId xmlns:a16="http://schemas.microsoft.com/office/drawing/2014/main" id="{28FDD45D-6C7D-46A1-AB15-39EEB4276B3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3917708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3D8306E8-3A63-4B64-9781-B8B7E9A15211}"/>
              </a:ext>
            </a:extLst>
          </p:cNvPr>
          <p:cNvGraphicFramePr>
            <a:graphicFrameLocks noGrp="1"/>
          </p:cNvGraphicFramePr>
          <p:nvPr>
            <p:extLst>
              <p:ext uri="{D42A27DB-BD31-4B8C-83A1-F6EECF244321}">
                <p14:modId xmlns:p14="http://schemas.microsoft.com/office/powerpoint/2010/main" val="1022666527"/>
              </p:ext>
            </p:extLst>
          </p:nvPr>
        </p:nvGraphicFramePr>
        <p:xfrm>
          <a:off x="206692" y="778819"/>
          <a:ext cx="11778615" cy="5727293"/>
        </p:xfrm>
        <a:graphic>
          <a:graphicData uri="http://schemas.openxmlformats.org/drawingml/2006/table">
            <a:tbl>
              <a:tblPr>
                <a:tableStyleId>{5C22544A-7EE6-4342-B048-85BDC9FD1C3A}</a:tableStyleId>
              </a:tblPr>
              <a:tblGrid>
                <a:gridCol w="2721385">
                  <a:extLst>
                    <a:ext uri="{9D8B030D-6E8A-4147-A177-3AD203B41FA5}">
                      <a16:colId xmlns:a16="http://schemas.microsoft.com/office/drawing/2014/main" val="3222767154"/>
                    </a:ext>
                  </a:extLst>
                </a:gridCol>
                <a:gridCol w="2016273">
                  <a:extLst>
                    <a:ext uri="{9D8B030D-6E8A-4147-A177-3AD203B41FA5}">
                      <a16:colId xmlns:a16="http://schemas.microsoft.com/office/drawing/2014/main" val="3791012846"/>
                    </a:ext>
                  </a:extLst>
                </a:gridCol>
                <a:gridCol w="1706897">
                  <a:extLst>
                    <a:ext uri="{9D8B030D-6E8A-4147-A177-3AD203B41FA5}">
                      <a16:colId xmlns:a16="http://schemas.microsoft.com/office/drawing/2014/main" val="2940397298"/>
                    </a:ext>
                  </a:extLst>
                </a:gridCol>
                <a:gridCol w="1941383">
                  <a:extLst>
                    <a:ext uri="{9D8B030D-6E8A-4147-A177-3AD203B41FA5}">
                      <a16:colId xmlns:a16="http://schemas.microsoft.com/office/drawing/2014/main" val="3251176488"/>
                    </a:ext>
                  </a:extLst>
                </a:gridCol>
                <a:gridCol w="1771122">
                  <a:extLst>
                    <a:ext uri="{9D8B030D-6E8A-4147-A177-3AD203B41FA5}">
                      <a16:colId xmlns:a16="http://schemas.microsoft.com/office/drawing/2014/main" val="2891066209"/>
                    </a:ext>
                  </a:extLst>
                </a:gridCol>
                <a:gridCol w="1621555">
                  <a:extLst>
                    <a:ext uri="{9D8B030D-6E8A-4147-A177-3AD203B41FA5}">
                      <a16:colId xmlns:a16="http://schemas.microsoft.com/office/drawing/2014/main" val="1306445178"/>
                    </a:ext>
                  </a:extLst>
                </a:gridCol>
              </a:tblGrid>
              <a:tr h="413152">
                <a:tc>
                  <a:txBody>
                    <a:bodyPr/>
                    <a:lstStyle/>
                    <a:p>
                      <a:pPr algn="l" fontAlgn="ctr"/>
                      <a:r>
                        <a:rPr lang="ru-RU" sz="1400" b="1" u="none" strike="noStrike" dirty="0">
                          <a:effectLst/>
                          <a:latin typeface="+mn-lt"/>
                        </a:rPr>
                        <a:t>Наименование кода доходов</a:t>
                      </a:r>
                      <a:endParaRPr lang="ru-RU" sz="1400" b="1" i="0" u="none" strike="noStrike" dirty="0">
                        <a:effectLst/>
                        <a:latin typeface="+mn-lt"/>
                      </a:endParaRPr>
                    </a:p>
                  </a:txBody>
                  <a:tcPr marL="7313" marR="7313" marT="7313" marB="0" anchor="ctr">
                    <a:solidFill>
                      <a:schemeClr val="accent2">
                        <a:lumMod val="40000"/>
                        <a:lumOff val="60000"/>
                      </a:schemeClr>
                    </a:solidFill>
                  </a:tcPr>
                </a:tc>
                <a:tc>
                  <a:txBody>
                    <a:bodyPr/>
                    <a:lstStyle/>
                    <a:p>
                      <a:pPr algn="ctr" fontAlgn="ctr"/>
                      <a:r>
                        <a:rPr lang="ru-RU" sz="1400" b="1" i="0" u="none" strike="noStrike" dirty="0">
                          <a:effectLst/>
                          <a:latin typeface="+mn-lt"/>
                        </a:rPr>
                        <a:t>Исполнено в 2020 г.</a:t>
                      </a:r>
                    </a:p>
                  </a:txBody>
                  <a:tcPr marL="7313" marR="7313" marT="7313" marB="0" anchor="ctr">
                    <a:solidFill>
                      <a:schemeClr val="accent2">
                        <a:lumMod val="40000"/>
                        <a:lumOff val="60000"/>
                      </a:schemeClr>
                    </a:solidFill>
                  </a:tcPr>
                </a:tc>
                <a:tc>
                  <a:txBody>
                    <a:bodyPr/>
                    <a:lstStyle/>
                    <a:p>
                      <a:pPr algn="ctr" fontAlgn="ctr"/>
                      <a:r>
                        <a:rPr lang="ru-RU" sz="1400" b="1" u="none" strike="noStrike" dirty="0">
                          <a:effectLst/>
                          <a:latin typeface="+mn-lt"/>
                        </a:rPr>
                        <a:t>Уточненный план 2021 г. </a:t>
                      </a:r>
                      <a:endParaRPr lang="ru-RU" sz="1400" b="1" i="0" u="none" strike="noStrike" dirty="0">
                        <a:effectLst/>
                        <a:latin typeface="+mn-lt"/>
                      </a:endParaRPr>
                    </a:p>
                  </a:txBody>
                  <a:tcPr marL="7313" marR="7313" marT="7313" marB="0" anchor="ctr">
                    <a:solidFill>
                      <a:schemeClr val="accent2">
                        <a:lumMod val="40000"/>
                        <a:lumOff val="60000"/>
                      </a:schemeClr>
                    </a:solidFill>
                  </a:tcPr>
                </a:tc>
                <a:tc>
                  <a:txBody>
                    <a:bodyPr/>
                    <a:lstStyle/>
                    <a:p>
                      <a:pPr algn="ctr" fontAlgn="ctr"/>
                      <a:r>
                        <a:rPr lang="ru-RU" sz="1400" b="1" i="0" u="none" strike="noStrike" dirty="0">
                          <a:effectLst/>
                          <a:latin typeface="+mn-lt"/>
                        </a:rPr>
                        <a:t>План 2022 г.</a:t>
                      </a:r>
                    </a:p>
                  </a:txBody>
                  <a:tcPr marL="7313" marR="7313" marT="7313" marB="0" anchor="ctr">
                    <a:solidFill>
                      <a:schemeClr val="accent2">
                        <a:lumMod val="40000"/>
                        <a:lumOff val="60000"/>
                      </a:schemeClr>
                    </a:solidFill>
                  </a:tcPr>
                </a:tc>
                <a:tc>
                  <a:txBody>
                    <a:bodyPr/>
                    <a:lstStyle/>
                    <a:p>
                      <a:pPr algn="ctr" fontAlgn="ctr"/>
                      <a:r>
                        <a:rPr lang="ru-RU" sz="1400" b="1" i="0" u="none" strike="noStrike" dirty="0">
                          <a:effectLst/>
                          <a:latin typeface="+mn-lt"/>
                        </a:rPr>
                        <a:t>План 2023 г.</a:t>
                      </a:r>
                    </a:p>
                  </a:txBody>
                  <a:tcPr marL="7313" marR="7313" marT="7313" marB="0" anchor="ctr">
                    <a:solidFill>
                      <a:schemeClr val="accent2">
                        <a:lumMod val="40000"/>
                        <a:lumOff val="60000"/>
                      </a:schemeClr>
                    </a:solidFill>
                  </a:tcPr>
                </a:tc>
                <a:tc>
                  <a:txBody>
                    <a:bodyPr/>
                    <a:lstStyle/>
                    <a:p>
                      <a:pPr algn="ctr" fontAlgn="ctr"/>
                      <a:r>
                        <a:rPr lang="ru-RU" sz="1400" b="1" i="0" u="none" strike="noStrike" dirty="0">
                          <a:effectLst/>
                          <a:latin typeface="+mn-lt"/>
                        </a:rPr>
                        <a:t>План 2024 г.</a:t>
                      </a:r>
                    </a:p>
                  </a:txBody>
                  <a:tcPr marL="7313" marR="7313" marT="7313" marB="0" anchor="ctr">
                    <a:solidFill>
                      <a:schemeClr val="accent2">
                        <a:lumMod val="40000"/>
                        <a:lumOff val="60000"/>
                      </a:schemeClr>
                    </a:solidFill>
                  </a:tcPr>
                </a:tc>
                <a:extLst>
                  <a:ext uri="{0D108BD9-81ED-4DB2-BD59-A6C34878D82A}">
                    <a16:rowId xmlns:a16="http://schemas.microsoft.com/office/drawing/2014/main" val="809644750"/>
                  </a:ext>
                </a:extLst>
              </a:tr>
              <a:tr h="384138">
                <a:tc>
                  <a:txBody>
                    <a:bodyPr/>
                    <a:lstStyle/>
                    <a:p>
                      <a:pPr algn="l" fontAlgn="b"/>
                      <a:r>
                        <a:rPr lang="ru-RU" sz="1300" b="1" u="none" strike="noStrike" dirty="0">
                          <a:effectLst/>
                          <a:latin typeface="+mn-lt"/>
                        </a:rPr>
                        <a:t>НАЛОГОВЫЕ И НЕНАЛОГОВЫЕ ДОХОДЫ </a:t>
                      </a:r>
                      <a:endParaRPr lang="ru-RU" sz="1300" b="1"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2 079 244,6</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2 144 624,6 </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2 390 304,0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2 535 752,0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2 780 459,0</a:t>
                      </a:r>
                    </a:p>
                  </a:txBody>
                  <a:tcPr marL="8313" marR="8313" marT="8313" marB="0" anchor="ctr"/>
                </a:tc>
                <a:extLst>
                  <a:ext uri="{0D108BD9-81ED-4DB2-BD59-A6C34878D82A}">
                    <a16:rowId xmlns:a16="http://schemas.microsoft.com/office/drawing/2014/main" val="2708158078"/>
                  </a:ext>
                </a:extLst>
              </a:tr>
              <a:tr h="211008">
                <a:tc>
                  <a:txBody>
                    <a:bodyPr/>
                    <a:lstStyle/>
                    <a:p>
                      <a:pPr algn="l" fontAlgn="b"/>
                      <a:r>
                        <a:rPr lang="ru-RU" sz="1300" b="0" u="none" strike="noStrike" dirty="0">
                          <a:effectLst/>
                          <a:latin typeface="+mn-lt"/>
                        </a:rPr>
                        <a:t>Налог на доходы физических лиц</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619 806,4</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654 316,0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794 864,0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827 584,0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894 647,0</a:t>
                      </a:r>
                    </a:p>
                  </a:txBody>
                  <a:tcPr marL="8313" marR="8313" marT="8313" marB="0" anchor="ctr"/>
                </a:tc>
                <a:extLst>
                  <a:ext uri="{0D108BD9-81ED-4DB2-BD59-A6C34878D82A}">
                    <a16:rowId xmlns:a16="http://schemas.microsoft.com/office/drawing/2014/main" val="2305854706"/>
                  </a:ext>
                </a:extLst>
              </a:tr>
              <a:tr h="761315">
                <a:tc>
                  <a:txBody>
                    <a:bodyPr/>
                    <a:lstStyle/>
                    <a:p>
                      <a:pPr algn="l" fontAlgn="b"/>
                      <a:r>
                        <a:rPr lang="ru-RU" sz="1300" b="0" u="none" strike="noStrike" dirty="0">
                          <a:effectLst/>
                          <a:latin typeface="+mn-lt"/>
                        </a:rPr>
                        <a:t>Доходы от уплаты акцизов на дизельное топливо, моторные масла, автомобильный бензин, прямогонный бензин</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8 693,9</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9 783,0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9 778,0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9 552,0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10 105,0</a:t>
                      </a:r>
                    </a:p>
                  </a:txBody>
                  <a:tcPr marL="8313" marR="8313" marT="8313" marB="0" anchor="ctr"/>
                </a:tc>
                <a:extLst>
                  <a:ext uri="{0D108BD9-81ED-4DB2-BD59-A6C34878D82A}">
                    <a16:rowId xmlns:a16="http://schemas.microsoft.com/office/drawing/2014/main" val="410553951"/>
                  </a:ext>
                </a:extLst>
              </a:tr>
              <a:tr h="211008">
                <a:tc>
                  <a:txBody>
                    <a:bodyPr/>
                    <a:lstStyle/>
                    <a:p>
                      <a:pPr algn="l" fontAlgn="b"/>
                      <a:r>
                        <a:rPr lang="ru-RU" sz="1300" b="0" u="none" strike="noStrike" dirty="0">
                          <a:effectLst/>
                          <a:latin typeface="+mn-lt"/>
                        </a:rPr>
                        <a:t>Налоги на совокупный доход </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388 598,7</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447 652,0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609 597,0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725 421,0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888 020,0</a:t>
                      </a:r>
                    </a:p>
                  </a:txBody>
                  <a:tcPr marL="8313" marR="8313" marT="8313" marB="0" anchor="ctr"/>
                </a:tc>
                <a:extLst>
                  <a:ext uri="{0D108BD9-81ED-4DB2-BD59-A6C34878D82A}">
                    <a16:rowId xmlns:a16="http://schemas.microsoft.com/office/drawing/2014/main" val="4070719619"/>
                  </a:ext>
                </a:extLst>
              </a:tr>
              <a:tr h="245611">
                <a:tc>
                  <a:txBody>
                    <a:bodyPr/>
                    <a:lstStyle/>
                    <a:p>
                      <a:pPr algn="l" fontAlgn="b"/>
                      <a:r>
                        <a:rPr lang="ru-RU" sz="1300" b="0" u="none" strike="noStrike" dirty="0">
                          <a:effectLst/>
                          <a:latin typeface="+mn-lt"/>
                        </a:rPr>
                        <a:t>Налог на имущество физических лиц</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89 179,1</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109 067,0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120 026,0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126 147,0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132 580,0</a:t>
                      </a:r>
                    </a:p>
                  </a:txBody>
                  <a:tcPr marL="8313" marR="8313" marT="8313" marB="0" anchor="ctr"/>
                </a:tc>
                <a:extLst>
                  <a:ext uri="{0D108BD9-81ED-4DB2-BD59-A6C34878D82A}">
                    <a16:rowId xmlns:a16="http://schemas.microsoft.com/office/drawing/2014/main" val="3665421946"/>
                  </a:ext>
                </a:extLst>
              </a:tr>
              <a:tr h="298380">
                <a:tc>
                  <a:txBody>
                    <a:bodyPr/>
                    <a:lstStyle/>
                    <a:p>
                      <a:pPr algn="l" fontAlgn="b"/>
                      <a:r>
                        <a:rPr lang="ru-RU" sz="1300" b="0" u="none" strike="noStrike" dirty="0">
                          <a:effectLst/>
                          <a:latin typeface="+mn-lt"/>
                        </a:rPr>
                        <a:t>Земельный налог</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284 985,9</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276 822,0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260 000,0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260 000,0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260 000,0</a:t>
                      </a:r>
                    </a:p>
                  </a:txBody>
                  <a:tcPr marL="8313" marR="8313" marT="8313" marB="0" anchor="ctr"/>
                </a:tc>
                <a:extLst>
                  <a:ext uri="{0D108BD9-81ED-4DB2-BD59-A6C34878D82A}">
                    <a16:rowId xmlns:a16="http://schemas.microsoft.com/office/drawing/2014/main" val="2361558807"/>
                  </a:ext>
                </a:extLst>
              </a:tr>
              <a:tr h="211008">
                <a:tc>
                  <a:txBody>
                    <a:bodyPr/>
                    <a:lstStyle/>
                    <a:p>
                      <a:pPr algn="l" fontAlgn="b"/>
                      <a:r>
                        <a:rPr lang="ru-RU" sz="1300" b="0" u="none" strike="noStrike" dirty="0">
                          <a:effectLst/>
                          <a:latin typeface="+mn-lt"/>
                        </a:rPr>
                        <a:t>Государственная пошлина, сборы</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13 730,1</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13 531,0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17 588,0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18 292,0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19 024,0</a:t>
                      </a:r>
                    </a:p>
                  </a:txBody>
                  <a:tcPr marL="8313" marR="8313" marT="8313" marB="0" anchor="ctr"/>
                </a:tc>
                <a:extLst>
                  <a:ext uri="{0D108BD9-81ED-4DB2-BD59-A6C34878D82A}">
                    <a16:rowId xmlns:a16="http://schemas.microsoft.com/office/drawing/2014/main" val="3926621742"/>
                  </a:ext>
                </a:extLst>
              </a:tr>
              <a:tr h="572727">
                <a:tc>
                  <a:txBody>
                    <a:bodyPr/>
                    <a:lstStyle/>
                    <a:p>
                      <a:pPr algn="l" fontAlgn="b"/>
                      <a:r>
                        <a:rPr lang="ru-RU" sz="1300" b="0" u="none" strike="noStrike" dirty="0">
                          <a:effectLst/>
                          <a:latin typeface="+mn-lt"/>
                        </a:rPr>
                        <a:t>Доходы от использования имущества, находящегося в государственной и муниципальной собственности</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376 688,4</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435 716,3</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465 707,0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474 915,0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485 290,0</a:t>
                      </a:r>
                    </a:p>
                  </a:txBody>
                  <a:tcPr marL="8313" marR="8313" marT="8313" marB="0" anchor="ctr"/>
                </a:tc>
                <a:extLst>
                  <a:ext uri="{0D108BD9-81ED-4DB2-BD59-A6C34878D82A}">
                    <a16:rowId xmlns:a16="http://schemas.microsoft.com/office/drawing/2014/main" val="736847594"/>
                  </a:ext>
                </a:extLst>
              </a:tr>
              <a:tr h="384138">
                <a:tc>
                  <a:txBody>
                    <a:bodyPr/>
                    <a:lstStyle/>
                    <a:p>
                      <a:pPr algn="l" fontAlgn="b"/>
                      <a:r>
                        <a:rPr lang="ru-RU" sz="1300" b="0" u="none" strike="noStrike" dirty="0">
                          <a:effectLst/>
                          <a:latin typeface="+mn-lt"/>
                        </a:rPr>
                        <a:t>Платежи при пользовании природными ресурсами</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721,6</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1 090,0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860,0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860,0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860,0</a:t>
                      </a:r>
                    </a:p>
                  </a:txBody>
                  <a:tcPr marL="8313" marR="8313" marT="8313" marB="0" anchor="ctr"/>
                </a:tc>
                <a:extLst>
                  <a:ext uri="{0D108BD9-81ED-4DB2-BD59-A6C34878D82A}">
                    <a16:rowId xmlns:a16="http://schemas.microsoft.com/office/drawing/2014/main" val="2358230821"/>
                  </a:ext>
                </a:extLst>
              </a:tr>
              <a:tr h="384138">
                <a:tc>
                  <a:txBody>
                    <a:bodyPr/>
                    <a:lstStyle/>
                    <a:p>
                      <a:pPr algn="l" fontAlgn="b"/>
                      <a:r>
                        <a:rPr lang="ru-RU" sz="1300" b="0" u="none" strike="noStrike" dirty="0">
                          <a:effectLst/>
                          <a:latin typeface="+mn-lt"/>
                        </a:rPr>
                        <a:t>Доходы от оказания  платных услуг и компенсации затрат государства</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15 858,0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12 544,2</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12 880,0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14 812,0   </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17 034,0</a:t>
                      </a:r>
                    </a:p>
                  </a:txBody>
                  <a:tcPr marL="8313" marR="8313" marT="8313" marB="0" anchor="ctr"/>
                </a:tc>
                <a:extLst>
                  <a:ext uri="{0D108BD9-81ED-4DB2-BD59-A6C34878D82A}">
                    <a16:rowId xmlns:a16="http://schemas.microsoft.com/office/drawing/2014/main" val="971932887"/>
                  </a:ext>
                </a:extLst>
              </a:tr>
              <a:tr h="384138">
                <a:tc>
                  <a:txBody>
                    <a:bodyPr/>
                    <a:lstStyle/>
                    <a:p>
                      <a:pPr algn="l" fontAlgn="b"/>
                      <a:r>
                        <a:rPr lang="ru-RU" sz="1300" b="0" u="none" strike="noStrike" dirty="0">
                          <a:effectLst/>
                          <a:latin typeface="+mn-lt"/>
                        </a:rPr>
                        <a:t>Доходы от продажи материальных и нематериальных активов</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204 572,7</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145 590,7</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95 241,0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74 406,0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69 136,0</a:t>
                      </a:r>
                    </a:p>
                  </a:txBody>
                  <a:tcPr marL="8313" marR="8313" marT="8313" marB="0" anchor="ctr"/>
                </a:tc>
                <a:extLst>
                  <a:ext uri="{0D108BD9-81ED-4DB2-BD59-A6C34878D82A}">
                    <a16:rowId xmlns:a16="http://schemas.microsoft.com/office/drawing/2014/main" val="3020018508"/>
                  </a:ext>
                </a:extLst>
              </a:tr>
              <a:tr h="384138">
                <a:tc>
                  <a:txBody>
                    <a:bodyPr/>
                    <a:lstStyle/>
                    <a:p>
                      <a:pPr algn="l" fontAlgn="b"/>
                      <a:r>
                        <a:rPr lang="ru-RU" sz="1300" b="0" u="none" strike="noStrike" dirty="0">
                          <a:effectLst/>
                          <a:latin typeface="+mn-lt"/>
                        </a:rPr>
                        <a:t>Штрафы, санкции, возмещение ущерба</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9 582,8</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3 671,6</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3 310,0</a:t>
                      </a:r>
                    </a:p>
                  </a:txBody>
                  <a:tcPr marL="7313" marR="7313" marT="7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3 310,0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3 310,0</a:t>
                      </a:r>
                    </a:p>
                  </a:txBody>
                  <a:tcPr marL="8313" marR="8313" marT="8313" marB="0" anchor="ctr"/>
                </a:tc>
                <a:extLst>
                  <a:ext uri="{0D108BD9-81ED-4DB2-BD59-A6C34878D82A}">
                    <a16:rowId xmlns:a16="http://schemas.microsoft.com/office/drawing/2014/main" val="3481575641"/>
                  </a:ext>
                </a:extLst>
              </a:tr>
              <a:tr h="211008">
                <a:tc>
                  <a:txBody>
                    <a:bodyPr/>
                    <a:lstStyle/>
                    <a:p>
                      <a:pPr algn="l" fontAlgn="b"/>
                      <a:r>
                        <a:rPr lang="ru-RU" sz="1300" b="0" u="none" strike="noStrike" dirty="0">
                          <a:effectLst/>
                          <a:latin typeface="+mn-lt"/>
                        </a:rPr>
                        <a:t>Прочие неналоговые доходы</a:t>
                      </a:r>
                      <a:endParaRPr lang="ru-RU" sz="1300" b="0" i="0" u="none" strike="noStrike" dirty="0">
                        <a:effectLst/>
                        <a:latin typeface="+mn-lt"/>
                      </a:endParaRPr>
                    </a:p>
                  </a:txBody>
                  <a:tcPr marL="7313" marR="7313" marT="7313" marB="0" anchor="ctr">
                    <a:solidFill>
                      <a:schemeClr val="accent2">
                        <a:lumMod val="40000"/>
                        <a:lumOff val="6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66 827,0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34 840,8</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453,0</a:t>
                      </a:r>
                    </a:p>
                  </a:txBody>
                  <a:tcPr marL="7313" marR="7313" marT="7313" marB="0" anchor="ctr"/>
                </a:tc>
                <a:tc>
                  <a:txBody>
                    <a:bodyPr/>
                    <a:lstStyle/>
                    <a:p>
                      <a:pPr marL="0" algn="ctr" defTabSz="914400" rtl="0" eaLnBrk="1" fontAlgn="ctr" latinLnBrk="0" hangingPunct="1"/>
                      <a:r>
                        <a:rPr lang="ru-RU" sz="1400" b="0" i="0" u="none" strike="noStrike" kern="1200">
                          <a:solidFill>
                            <a:schemeClr val="dk1"/>
                          </a:solidFill>
                          <a:effectLst/>
                          <a:latin typeface="+mn-lt"/>
                          <a:ea typeface="+mn-ea"/>
                          <a:cs typeface="+mn-cs"/>
                        </a:rPr>
                        <a:t>453,0</a:t>
                      </a:r>
                    </a:p>
                  </a:txBody>
                  <a:tcPr marL="8313" marR="8313" marT="8313" marB="0" anchor="ct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453,0</a:t>
                      </a:r>
                    </a:p>
                  </a:txBody>
                  <a:tcPr marL="8313" marR="8313" marT="8313" marB="0" anchor="ctr"/>
                </a:tc>
                <a:extLst>
                  <a:ext uri="{0D108BD9-81ED-4DB2-BD59-A6C34878D82A}">
                    <a16:rowId xmlns:a16="http://schemas.microsoft.com/office/drawing/2014/main" val="3533560819"/>
                  </a:ext>
                </a:extLst>
              </a:tr>
              <a:tr h="74622">
                <a:tc>
                  <a:txBody>
                    <a:bodyPr/>
                    <a:lstStyle/>
                    <a:p>
                      <a:pPr algn="l" fontAlgn="b"/>
                      <a:r>
                        <a:rPr lang="ru-RU" sz="1300" b="1" u="none" strike="noStrike" dirty="0">
                          <a:effectLst/>
                          <a:latin typeface="+mn-lt"/>
                        </a:rPr>
                        <a:t>Безвозмездные поступления </a:t>
                      </a:r>
                      <a:endParaRPr lang="ru-RU" sz="1300" b="1" i="0" u="none" strike="noStrike" dirty="0">
                        <a:effectLst/>
                        <a:latin typeface="+mn-lt"/>
                      </a:endParaRPr>
                    </a:p>
                  </a:txBody>
                  <a:tcPr marL="7313" marR="7313" marT="7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2 611 081,8</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2 222 019,1</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3 306 952,0</a:t>
                      </a:r>
                    </a:p>
                  </a:txBody>
                  <a:tcPr marL="7313" marR="7313" marT="7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3 741 884,4</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3 681 969,5</a:t>
                      </a:r>
                    </a:p>
                  </a:txBody>
                  <a:tcPr marL="8313" marR="8313" marT="8313" marB="0" anchor="ctr">
                    <a:solidFill>
                      <a:schemeClr val="accent1">
                        <a:lumMod val="60000"/>
                        <a:lumOff val="40000"/>
                      </a:schemeClr>
                    </a:solidFill>
                  </a:tcPr>
                </a:tc>
                <a:extLst>
                  <a:ext uri="{0D108BD9-81ED-4DB2-BD59-A6C34878D82A}">
                    <a16:rowId xmlns:a16="http://schemas.microsoft.com/office/drawing/2014/main" val="697076700"/>
                  </a:ext>
                </a:extLst>
              </a:tr>
              <a:tr h="211008">
                <a:tc>
                  <a:txBody>
                    <a:bodyPr/>
                    <a:lstStyle/>
                    <a:p>
                      <a:pPr algn="l" fontAlgn="b"/>
                      <a:r>
                        <a:rPr lang="ru-RU" sz="1300" b="1" u="none" strike="noStrike" dirty="0">
                          <a:effectLst/>
                          <a:latin typeface="+mn-lt"/>
                        </a:rPr>
                        <a:t>ВСЕГО ДОХОДОВ</a:t>
                      </a:r>
                      <a:endParaRPr lang="ru-RU" sz="1300" b="1" i="0" u="none" strike="noStrike" dirty="0">
                        <a:effectLst/>
                        <a:latin typeface="+mn-lt"/>
                      </a:endParaRPr>
                    </a:p>
                  </a:txBody>
                  <a:tcPr marL="7313" marR="7313" marT="7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4 690 326,4</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4 366 643,7</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5 697 256,0</a:t>
                      </a:r>
                    </a:p>
                  </a:txBody>
                  <a:tcPr marL="7313" marR="7313" marT="7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dirty="0">
                          <a:solidFill>
                            <a:schemeClr val="dk1"/>
                          </a:solidFill>
                          <a:effectLst/>
                          <a:latin typeface="+mn-lt"/>
                          <a:ea typeface="+mn-ea"/>
                          <a:cs typeface="+mn-cs"/>
                        </a:rPr>
                        <a:t>6 277 636,4</a:t>
                      </a:r>
                    </a:p>
                  </a:txBody>
                  <a:tcPr marL="8313" marR="8313" marT="8313" marB="0" anchor="ctr">
                    <a:solidFill>
                      <a:schemeClr val="accent1">
                        <a:lumMod val="60000"/>
                        <a:lumOff val="40000"/>
                      </a:schemeClr>
                    </a:solidFill>
                  </a:tcPr>
                </a:tc>
                <a:tc>
                  <a:txBody>
                    <a:bodyPr/>
                    <a:lstStyle/>
                    <a:p>
                      <a:pPr marL="0" algn="ctr" defTabSz="914400" rtl="0" eaLnBrk="1" fontAlgn="ctr" latinLnBrk="0" hangingPunct="1"/>
                      <a:r>
                        <a:rPr lang="ru-RU" sz="1400" b="0" i="0" u="none" strike="noStrike" kern="1200">
                          <a:solidFill>
                            <a:schemeClr val="dk1"/>
                          </a:solidFill>
                          <a:effectLst/>
                          <a:latin typeface="+mn-lt"/>
                          <a:ea typeface="+mn-ea"/>
                          <a:cs typeface="+mn-cs"/>
                        </a:rPr>
                        <a:t>6 462 428,5</a:t>
                      </a:r>
                    </a:p>
                  </a:txBody>
                  <a:tcPr marL="8313" marR="8313" marT="8313" marB="0" anchor="ctr">
                    <a:solidFill>
                      <a:schemeClr val="accent1">
                        <a:lumMod val="60000"/>
                        <a:lumOff val="40000"/>
                      </a:schemeClr>
                    </a:solidFill>
                  </a:tcPr>
                </a:tc>
                <a:extLst>
                  <a:ext uri="{0D108BD9-81ED-4DB2-BD59-A6C34878D82A}">
                    <a16:rowId xmlns:a16="http://schemas.microsoft.com/office/drawing/2014/main" val="3467945885"/>
                  </a:ext>
                </a:extLst>
              </a:tr>
            </a:tbl>
          </a:graphicData>
        </a:graphic>
      </p:graphicFrame>
      <p:sp>
        <p:nvSpPr>
          <p:cNvPr id="3" name="Заголовок 3">
            <a:extLst>
              <a:ext uri="{FF2B5EF4-FFF2-40B4-BE49-F238E27FC236}">
                <a16:creationId xmlns:a16="http://schemas.microsoft.com/office/drawing/2014/main" id="{2EC007FA-AD0B-42EF-8536-C4124DE04336}"/>
              </a:ext>
            </a:extLst>
          </p:cNvPr>
          <p:cNvSpPr txBox="1">
            <a:spLocks/>
          </p:cNvSpPr>
          <p:nvPr/>
        </p:nvSpPr>
        <p:spPr>
          <a:xfrm>
            <a:off x="1013989" y="169326"/>
            <a:ext cx="10971318" cy="357919"/>
          </a:xfrm>
          <a:prstGeom prst="rect">
            <a:avLst/>
          </a:prstGeom>
          <a:noFill/>
          <a:scene3d>
            <a:camera prst="orthographicFront"/>
            <a:lightRig rig="threePt" dir="t"/>
          </a:scene3d>
          <a:sp3d prstMaterial="matte">
            <a:bevelT/>
            <a:bevelB/>
          </a:sp3d>
        </p:spPr>
        <p:txBody>
          <a:bodyPr>
            <a:normAutofit fontScale="92500"/>
          </a:bodyPr>
          <a:lstStyle>
            <a:defPPr>
              <a:defRPr lang="en-US"/>
            </a:defPPr>
            <a:lvl1pPr algn="ctr">
              <a:defRPr>
                <a:latin typeface="Century Gothic" panose="020B0502020202020204" pitchFamily="34" charset="0"/>
              </a:defRPr>
            </a:lvl1pPr>
          </a:lstStyle>
          <a:p>
            <a:r>
              <a:rPr lang="ru-RU" dirty="0"/>
              <a:t>Основные источники формирования доходной части бюджета городского округа Долгопрудный</a:t>
            </a:r>
          </a:p>
        </p:txBody>
      </p:sp>
      <p:sp>
        <p:nvSpPr>
          <p:cNvPr id="5" name="Прямоугольник 4">
            <a:extLst>
              <a:ext uri="{FF2B5EF4-FFF2-40B4-BE49-F238E27FC236}">
                <a16:creationId xmlns:a16="http://schemas.microsoft.com/office/drawing/2014/main" id="{67C9514B-8BCF-4E42-BE21-AF63FE6259C3}"/>
              </a:ext>
            </a:extLst>
          </p:cNvPr>
          <p:cNvSpPr/>
          <p:nvPr/>
        </p:nvSpPr>
        <p:spPr>
          <a:xfrm>
            <a:off x="11098457" y="490227"/>
            <a:ext cx="795411" cy="261610"/>
          </a:xfrm>
          <a:prstGeom prst="rect">
            <a:avLst/>
          </a:prstGeom>
        </p:spPr>
        <p:txBody>
          <a:bodyPr wrap="none">
            <a:spAutoFit/>
          </a:bodyPr>
          <a:lstStyle/>
          <a:p>
            <a:r>
              <a:rPr lang="ru-RU" sz="1100" dirty="0"/>
              <a:t>(тыс. руб.)</a:t>
            </a:r>
          </a:p>
        </p:txBody>
      </p:sp>
      <p:sp>
        <p:nvSpPr>
          <p:cNvPr id="4" name="Номер слайда 3">
            <a:extLst>
              <a:ext uri="{FF2B5EF4-FFF2-40B4-BE49-F238E27FC236}">
                <a16:creationId xmlns:a16="http://schemas.microsoft.com/office/drawing/2014/main" id="{4A8BF1CC-BA41-448D-B47F-92C06713E680}"/>
              </a:ext>
            </a:extLst>
          </p:cNvPr>
          <p:cNvSpPr>
            <a:spLocks noGrp="1"/>
          </p:cNvSpPr>
          <p:nvPr>
            <p:ph type="sldNum" sz="quarter" idx="12"/>
          </p:nvPr>
        </p:nvSpPr>
        <p:spPr>
          <a:xfrm>
            <a:off x="9448800" y="6506112"/>
            <a:ext cx="2743200" cy="365125"/>
          </a:xfrm>
        </p:spPr>
        <p:txBody>
          <a:bodyPr/>
          <a:lstStyle/>
          <a:p>
            <a:fld id="{E4EB6E89-BA87-4003-BD23-6BDF40F3EBED}" type="slidenum">
              <a:rPr lang="ru-RU" smtClean="0"/>
              <a:pPr/>
              <a:t>9</a:t>
            </a:fld>
            <a:endParaRPr lang="ru-RU" dirty="0"/>
          </a:p>
        </p:txBody>
      </p:sp>
      <p:pic>
        <p:nvPicPr>
          <p:cNvPr id="6" name="Объект 6">
            <a:extLst>
              <a:ext uri="{FF2B5EF4-FFF2-40B4-BE49-F238E27FC236}">
                <a16:creationId xmlns:a16="http://schemas.microsoft.com/office/drawing/2014/main" id="{ACAAC61C-5841-4FE7-9DF9-A44C0C410F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840639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6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Савон</Template>
  <TotalTime>5129</TotalTime>
  <Words>26866</Words>
  <Application>Microsoft Office PowerPoint</Application>
  <PresentationFormat>Широкоэкранный</PresentationFormat>
  <Paragraphs>6674</Paragraphs>
  <Slides>79</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79</vt:i4>
      </vt:variant>
    </vt:vector>
  </HeadingPairs>
  <TitlesOfParts>
    <vt:vector size="90" baseType="lpstr">
      <vt:lpstr>Arial</vt:lpstr>
      <vt:lpstr>Arial Cyr</vt:lpstr>
      <vt:lpstr>Calibri</vt:lpstr>
      <vt:lpstr>Calibri Light</vt:lpstr>
      <vt:lpstr>Century Gothic</vt:lpstr>
      <vt:lpstr>PT Sans</vt:lpstr>
      <vt:lpstr>Times New Roman</vt:lpstr>
      <vt:lpstr>Wingdings</vt:lpstr>
      <vt:lpstr>Wingdings 2</vt:lpstr>
      <vt:lpstr>6_HDOfficeLightV0</vt:lpstr>
      <vt:lpstr>HDOfficeLightV0</vt:lpstr>
      <vt:lpstr>БЮДЖЕТ ДЛЯ ГРАЖДАН</vt:lpstr>
      <vt:lpstr>Основные показатели социально-экономического развития </vt:lpstr>
      <vt:lpstr>Основные показатели социально-экономического развития </vt:lpstr>
      <vt:lpstr>Основные понятия, используемые в бюджетном процессе</vt:lpstr>
      <vt:lpstr>Основные задачи и приоритеты  бюджетной политики  на 2022 год и на плановый период 2023 и 2024 годов:</vt:lpstr>
      <vt:lpstr>Основные направления бюджетной и налоговой политики на 2022 год  и на плановый период 2023 и 2024 годов </vt:lpstr>
      <vt:lpstr>Презентация PowerPoint</vt:lpstr>
      <vt:lpstr>Динамика доходной части бюджета городского округа 2019-2024 гг. </vt:lpstr>
      <vt:lpstr>Презентация PowerPoint</vt:lpstr>
      <vt:lpstr>Доходная часть бюджета городского округа Долгопрудный</vt:lpstr>
      <vt:lpstr>Структура налоговых и неналоговых доходов бюджета городского округа Долгопрудный в 2022 году</vt:lpstr>
      <vt:lpstr>Информация о межбюджетных трансфертах в 2020 году</vt:lpstr>
      <vt:lpstr>Презентация PowerPoint</vt:lpstr>
      <vt:lpstr>Презентация PowerPoint</vt:lpstr>
      <vt:lpstr>Информация о межбюджетных трансфертах в 2021 году</vt:lpstr>
      <vt:lpstr>Информация о межбюджетных трансфертах в 2021 году</vt:lpstr>
      <vt:lpstr>Презентация PowerPoint</vt:lpstr>
      <vt:lpstr>Информация о межбюджетных трансфертах в 2022 году</vt:lpstr>
      <vt:lpstr>Информация о межбюджетных трансфертах в 2022 году</vt:lpstr>
      <vt:lpstr>Информация о межбюджетных трансфертах в 2022 году</vt:lpstr>
      <vt:lpstr>Презентация PowerPoint</vt:lpstr>
      <vt:lpstr>Информация о межбюджетных трансфертах в 2023 и 2024 году</vt:lpstr>
      <vt:lpstr>Информация о межбюджетных трансфертах в 2023 и 2024 году</vt:lpstr>
      <vt:lpstr>Информация о межбюджетных трансфертах в 2023 и 2024 году</vt:lpstr>
      <vt:lpstr>Информация о межбюджетных трансфертах в 2023 и 2024 году</vt:lpstr>
      <vt:lpstr>Презентация PowerPoint</vt:lpstr>
      <vt:lpstr>Информация о ставках налогов</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 Реестр налоговых льгот по налогу на имущество физических лиц, установленных решением Совета депутатов г.Долгопрудного от 19.11.2014  № 24-нр «О налоге на имущество физических лиц на территории городского округа Долгопрудный Московской области»</vt:lpstr>
      <vt:lpstr>Презентация PowerPoint</vt:lpstr>
      <vt:lpstr>Расходы бюджета городского округа Долгопрудный за 2020, сформированные по муниципальным программам:</vt:lpstr>
      <vt:lpstr>Презентация PowerPoint</vt:lpstr>
      <vt:lpstr>Расходы бюджета городского округа Долгопрудный на 2022 год и плановый период 2023 и 2024 гг., сформированные по муниципальным программам и непрограммным направлениям деятельности: </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Информация об общественно значимых проектах, реализуемых на территории городского округа Долгопрудный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KEW3</dc:creator>
  <cp:lastModifiedBy>mam</cp:lastModifiedBy>
  <cp:revision>278</cp:revision>
  <cp:lastPrinted>2022-01-27T11:46:55Z</cp:lastPrinted>
  <dcterms:created xsi:type="dcterms:W3CDTF">2020-01-09T08:17:52Z</dcterms:created>
  <dcterms:modified xsi:type="dcterms:W3CDTF">2022-11-29T09:10:48Z</dcterms:modified>
</cp:coreProperties>
</file>