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2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70"/>
  </p:notesMasterIdLst>
  <p:sldIdLst>
    <p:sldId id="287" r:id="rId3"/>
    <p:sldId id="298" r:id="rId4"/>
    <p:sldId id="307" r:id="rId5"/>
    <p:sldId id="308" r:id="rId6"/>
    <p:sldId id="320" r:id="rId7"/>
    <p:sldId id="309" r:id="rId8"/>
    <p:sldId id="321" r:id="rId9"/>
    <p:sldId id="311" r:id="rId10"/>
    <p:sldId id="345" r:id="rId11"/>
    <p:sldId id="346" r:id="rId12"/>
    <p:sldId id="347" r:id="rId13"/>
    <p:sldId id="257" r:id="rId14"/>
    <p:sldId id="259" r:id="rId15"/>
    <p:sldId id="260" r:id="rId16"/>
    <p:sldId id="261" r:id="rId17"/>
    <p:sldId id="299" r:id="rId18"/>
    <p:sldId id="301" r:id="rId19"/>
    <p:sldId id="300" r:id="rId20"/>
    <p:sldId id="302" r:id="rId21"/>
    <p:sldId id="303" r:id="rId22"/>
    <p:sldId id="314" r:id="rId23"/>
    <p:sldId id="294" r:id="rId24"/>
    <p:sldId id="315" r:id="rId25"/>
    <p:sldId id="316" r:id="rId26"/>
    <p:sldId id="262" r:id="rId27"/>
    <p:sldId id="264" r:id="rId28"/>
    <p:sldId id="288" r:id="rId29"/>
    <p:sldId id="322" r:id="rId30"/>
    <p:sldId id="323" r:id="rId31"/>
    <p:sldId id="324" r:id="rId32"/>
    <p:sldId id="325" r:id="rId33"/>
    <p:sldId id="326" r:id="rId34"/>
    <p:sldId id="327" r:id="rId35"/>
    <p:sldId id="328" r:id="rId36"/>
    <p:sldId id="329" r:id="rId37"/>
    <p:sldId id="330" r:id="rId38"/>
    <p:sldId id="331" r:id="rId39"/>
    <p:sldId id="332" r:id="rId40"/>
    <p:sldId id="333" r:id="rId41"/>
    <p:sldId id="334" r:id="rId42"/>
    <p:sldId id="335" r:id="rId43"/>
    <p:sldId id="336" r:id="rId44"/>
    <p:sldId id="337" r:id="rId45"/>
    <p:sldId id="338" r:id="rId46"/>
    <p:sldId id="339" r:id="rId47"/>
    <p:sldId id="340" r:id="rId48"/>
    <p:sldId id="341" r:id="rId49"/>
    <p:sldId id="342" r:id="rId50"/>
    <p:sldId id="343" r:id="rId51"/>
    <p:sldId id="344" r:id="rId52"/>
    <p:sldId id="348" r:id="rId53"/>
    <p:sldId id="349" r:id="rId54"/>
    <p:sldId id="350" r:id="rId55"/>
    <p:sldId id="351" r:id="rId56"/>
    <p:sldId id="352" r:id="rId57"/>
    <p:sldId id="353" r:id="rId58"/>
    <p:sldId id="354" r:id="rId59"/>
    <p:sldId id="355" r:id="rId60"/>
    <p:sldId id="356" r:id="rId61"/>
    <p:sldId id="357" r:id="rId62"/>
    <p:sldId id="358" r:id="rId63"/>
    <p:sldId id="359" r:id="rId64"/>
    <p:sldId id="360" r:id="rId65"/>
    <p:sldId id="319" r:id="rId66"/>
    <p:sldId id="317" r:id="rId67"/>
    <p:sldId id="318" r:id="rId68"/>
    <p:sldId id="310" r:id="rId6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W3" initials="K" lastIdx="1" clrIdx="0">
    <p:extLst>
      <p:ext uri="{19B8F6BF-5375-455C-9EA6-DF929625EA0E}">
        <p15:presenceInfo xmlns:p15="http://schemas.microsoft.com/office/powerpoint/2012/main" userId="KEW3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F0D9"/>
    <a:srgbClr val="FFFFF7"/>
    <a:srgbClr val="FFE7E7"/>
    <a:srgbClr val="E6FCFE"/>
    <a:srgbClr val="DFDCA1"/>
    <a:srgbClr val="C9A6E4"/>
    <a:srgbClr val="FF15C2"/>
    <a:srgbClr val="F8FBCF"/>
    <a:srgbClr val="FFAFEA"/>
    <a:srgbClr val="E2CF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31" autoAdjust="0"/>
    <p:restoredTop sz="94794" autoAdjust="0"/>
  </p:normalViewPr>
  <p:slideViewPr>
    <p:cSldViewPr snapToGrid="0" showGuides="1">
      <p:cViewPr varScale="1">
        <p:scale>
          <a:sx n="97" d="100"/>
          <a:sy n="97" d="100"/>
        </p:scale>
        <p:origin x="471" y="8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" Type="http://schemas.openxmlformats.org/officeDocument/2006/relationships/slide" Target="slides/slide5.xml"/><Relationship Id="rId71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337084915850702E-3"/>
          <c:y val="0.12528359329290173"/>
          <c:w val="0.92612942790493913"/>
          <c:h val="0.74137551848439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13AF-4B55-A16D-4CC8017C2B05}"/>
                </c:ext>
              </c:extLst>
            </c:dLbl>
            <c:dLbl>
              <c:idx val="4"/>
              <c:layout>
                <c:manualLayout>
                  <c:x val="-3.2371627350546478E-3"/>
                  <c:y val="1.204692907511306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 rtl="0">
                      <a:defRPr lang="en-US" sz="20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pPr>
                    <a:r>
                      <a:rPr lang="en-US" sz="2000" b="1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Arial" pitchFamily="34" charset="0"/>
                        <a:ea typeface="+mn-ea"/>
                        <a:cs typeface="Arial" pitchFamily="34" charset="0"/>
                      </a:rPr>
                      <a:t>32.6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 rtl="0">
                    <a:defRPr lang="en-US" sz="2000" b="1" i="0" u="none" strike="noStrike" kern="1200" baseline="0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Arial" pitchFamily="34" charset="0"/>
                      <a:ea typeface="+mn-ea"/>
                      <a:cs typeface="Arial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296642159424831"/>
                      <c:h val="0.2066051629938837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3-465A-A8D5-B75389F2ABEC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accent1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F9D4-49EE-88F3-CAD2C3CA24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2000</c:v>
                </c:pt>
                <c:pt idx="1">
                  <c:v>2005</c:v>
                </c:pt>
                <c:pt idx="2">
                  <c:v>2008</c:v>
                </c:pt>
                <c:pt idx="3">
                  <c:v>2015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19.399999999999999</c:v>
                </c:pt>
                <c:pt idx="1">
                  <c:v>23.9</c:v>
                </c:pt>
                <c:pt idx="2">
                  <c:v>26.1</c:v>
                </c:pt>
                <c:pt idx="3">
                  <c:v>27.3</c:v>
                </c:pt>
                <c:pt idx="4">
                  <c:v>32.6</c:v>
                </c:pt>
                <c:pt idx="5" formatCode="0.0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33-465A-A8D5-B75389F2AB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6696112"/>
        <c:axId val="176696672"/>
      </c:barChart>
      <c:catAx>
        <c:axId val="176696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gradFill>
            <a:gsLst>
              <a:gs pos="0">
                <a:schemeClr val="accent1">
                  <a:lumMod val="0"/>
                  <a:lumOff val="100000"/>
                </a:schemeClr>
              </a:gs>
              <a:gs pos="74000">
                <a:schemeClr val="accent1">
                  <a:lumMod val="49000"/>
                  <a:lumOff val="51000"/>
                </a:schemeClr>
              </a:gs>
              <a:gs pos="83000">
                <a:schemeClr val="accent1">
                  <a:lumMod val="51000"/>
                  <a:lumOff val="49000"/>
                </a:schemeClr>
              </a:gs>
              <a:gs pos="100000">
                <a:schemeClr val="accent1">
                  <a:lumMod val="47000"/>
                  <a:lumOff val="53000"/>
                </a:schemeClr>
              </a:gs>
            </a:gsLst>
            <a:lin ang="5400000" scaled="1"/>
          </a:gra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ru-RU"/>
          </a:p>
        </c:txPr>
        <c:crossAx val="176696672"/>
        <c:crosses val="autoZero"/>
        <c:auto val="1"/>
        <c:lblAlgn val="ctr"/>
        <c:lblOffset val="100"/>
        <c:noMultiLvlLbl val="0"/>
      </c:catAx>
      <c:valAx>
        <c:axId val="176696672"/>
        <c:scaling>
          <c:orientation val="minMax"/>
          <c:min val="1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76696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035614491181478"/>
          <c:y val="0.19782174613720871"/>
          <c:w val="0.64788613537322082"/>
          <c:h val="0.8219625813407845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solidFill>
                <a:schemeClr val="accent5">
                  <a:lumMod val="75000"/>
                </a:schemeClr>
              </a:solidFill>
            </a:ln>
            <a:scene3d>
              <a:camera prst="orthographicFront"/>
              <a:lightRig rig="contrasting" dir="t"/>
            </a:scene3d>
            <a:sp3d prstMaterial="powder"/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contrasting" dir="t"/>
              </a:scene3d>
              <a:sp3d prstMaterial="powder"/>
            </c:spPr>
            <c:extLst>
              <c:ext xmlns:c16="http://schemas.microsoft.com/office/drawing/2014/chart" uri="{C3380CC4-5D6E-409C-BE32-E72D297353CC}">
                <c16:uniqueId val="{00000001-68ED-416B-BF40-8CD76F67BD5C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contrasting" dir="t"/>
              </a:scene3d>
              <a:sp3d prstMaterial="powder"/>
            </c:spPr>
            <c:extLst>
              <c:ext xmlns:c16="http://schemas.microsoft.com/office/drawing/2014/chart" uri="{C3380CC4-5D6E-409C-BE32-E72D297353CC}">
                <c16:uniqueId val="{00000003-68ED-416B-BF40-8CD76F67BD5C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contrasting" dir="t"/>
              </a:scene3d>
              <a:sp3d prstMaterial="powder"/>
            </c:spPr>
            <c:extLst>
              <c:ext xmlns:c16="http://schemas.microsoft.com/office/drawing/2014/chart" uri="{C3380CC4-5D6E-409C-BE32-E72D297353CC}">
                <c16:uniqueId val="{00000002-68ED-416B-BF40-8CD76F67BD5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contrasting" dir="t"/>
              </a:scene3d>
              <a:sp3d prstMaterial="powder"/>
            </c:spPr>
            <c:extLst>
              <c:ext xmlns:c16="http://schemas.microsoft.com/office/drawing/2014/chart" uri="{C3380CC4-5D6E-409C-BE32-E72D297353CC}">
                <c16:uniqueId val="{00000006-4E79-4710-814D-FC5D9E3405A1}"/>
              </c:ext>
            </c:extLst>
          </c:dPt>
          <c:dLbls>
            <c:dLbl>
              <c:idx val="0"/>
              <c:layout>
                <c:manualLayout>
                  <c:x val="1.3583705837245278E-2"/>
                  <c:y val="1.112284607421969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>
                        <a:solidFill>
                          <a:schemeClr val="tx1"/>
                        </a:solidFill>
                      </a:rPr>
                      <a:t>Субсидии</a:t>
                    </a:r>
                    <a:r>
                      <a:rPr lang="ru-RU" baseline="0" dirty="0">
                        <a:solidFill>
                          <a:schemeClr val="tx1"/>
                        </a:solidFill>
                      </a:rPr>
                      <a:t>
30,4%</a:t>
                    </a:r>
                  </a:p>
                </c:rich>
              </c:tx>
              <c:numFmt formatCode="0.0%" sourceLinked="0"/>
              <c:spPr>
                <a:solidFill>
                  <a:schemeClr val="bg1"/>
                </a:solidFill>
                <a:ln>
                  <a:solidFill>
                    <a:srgbClr val="6F6F74">
                      <a:alpha val="93000"/>
                    </a:srgbClr>
                  </a:solidFill>
                </a:ln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100245010941327"/>
                      <c:h val="0.1693671454219030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8ED-416B-BF40-8CD76F67BD5C}"/>
                </c:ext>
              </c:extLst>
            </c:dLbl>
            <c:dLbl>
              <c:idx val="1"/>
              <c:layout>
                <c:manualLayout>
                  <c:x val="1.4739558980305608E-3"/>
                  <c:y val="1.092961449836723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 rtl="0">
                      <a:defRPr lang="ru-RU" sz="1330" b="1" i="0" u="none" strike="noStrike" kern="1200" spc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330" b="1" i="0" u="none" strike="noStrike" kern="1200" spc="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a:t>Субвенции
68,5%</a:t>
                    </a:r>
                  </a:p>
                </c:rich>
              </c:tx>
              <c:numFmt formatCode="0.0%" sourceLinked="0"/>
              <c:spPr>
                <a:solidFill>
                  <a:schemeClr val="bg1"/>
                </a:solidFill>
                <a:ln>
                  <a:noFill/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 rtl="0">
                    <a:defRPr lang="ru-RU" sz="1330" b="1" i="0" u="none" strike="noStrike" kern="1200" spc="0" baseline="0" dirty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576722090261283"/>
                      <c:h val="0.137948833034111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8ED-416B-BF40-8CD76F67BD5C}"/>
                </c:ext>
              </c:extLst>
            </c:dLbl>
            <c:dLbl>
              <c:idx val="2"/>
              <c:layout>
                <c:manualLayout>
                  <c:x val="-7.6148951689827368E-2"/>
                  <c:y val="-3.650532238227851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>
                        <a:solidFill>
                          <a:schemeClr val="tx1"/>
                        </a:solidFill>
                      </a:rPr>
                      <a:t>Иные МБТ</a:t>
                    </a:r>
                    <a:r>
                      <a:rPr lang="ru-RU" baseline="0" dirty="0">
                        <a:solidFill>
                          <a:schemeClr val="tx1"/>
                        </a:solidFill>
                      </a:rPr>
                      <a:t>
0,9%</a:t>
                    </a:r>
                  </a:p>
                </c:rich>
              </c:tx>
              <c:numFmt formatCode="0.0%" sourceLinked="0"/>
              <c:spPr>
                <a:solidFill>
                  <a:schemeClr val="bg1"/>
                </a:solidFill>
                <a:ln>
                  <a:noFill/>
                </a:ln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8ED-416B-BF40-8CD76F67BD5C}"/>
                </c:ext>
              </c:extLst>
            </c:dLbl>
            <c:dLbl>
              <c:idx val="3"/>
              <c:layout>
                <c:manualLayout>
                  <c:x val="0.15201900237529697"/>
                  <c:y val="-1.795332136445242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ru-RU" sz="133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Дотации</a:t>
                    </a:r>
                    <a:r>
                      <a:rPr lang="ru-RU" baseline="0" dirty="0"/>
                      <a:t>
0,2%</a:t>
                    </a:r>
                    <a:endParaRPr lang="ru-RU" dirty="0"/>
                  </a:p>
                </c:rich>
              </c:tx>
              <c:numFmt formatCode="0.0%" sourceLinked="0"/>
              <c:spPr>
                <a:solidFill>
                  <a:schemeClr val="bg1"/>
                </a:solidFill>
                <a:ln>
                  <a:noFill/>
                </a:ln>
                <a:effectLst>
                  <a:glow rad="114300">
                    <a:schemeClr val="accent2">
                      <a:satMod val="175000"/>
                      <a:alpha val="35000"/>
                    </a:schemeClr>
                  </a:glow>
                </a:effectLst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ru-RU" sz="133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E79-4710-814D-FC5D9E3405A1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субсидии</c:v>
                </c:pt>
                <c:pt idx="1">
                  <c:v>субвенции</c:v>
                </c:pt>
                <c:pt idx="2">
                  <c:v>иные межбюджетные трансферты</c:v>
                </c:pt>
                <c:pt idx="3">
                  <c:v>дотации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796158.2</c:v>
                </c:pt>
                <c:pt idx="1">
                  <c:v>1795677.4</c:v>
                </c:pt>
                <c:pt idx="2">
                  <c:v>23806.799999999999</c:v>
                </c:pt>
                <c:pt idx="3">
                  <c:v>3965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ED-416B-BF40-8CD76F67BD5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Расходы бюджета</a:t>
            </a:r>
          </a:p>
        </c:rich>
      </c:tx>
      <c:layout>
        <c:manualLayout>
          <c:xMode val="edge"/>
          <c:yMode val="edge"/>
          <c:x val="0.35209011661845402"/>
          <c:y val="3.77463450565787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первоначальный бюджет (№35-нр от 18.12.2019)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802928052839425E-2"/>
                  <c:y val="7.958187749428670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600" b="0" i="0" u="none" strike="noStrike" kern="1200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5 239 797,0</a:t>
                    </a:r>
                    <a:endParaRPr lang="en-US" sz="1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outEnd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21-4CAD-8B40-C7CB936971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1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#,##0.00</c:formatCode>
                <c:ptCount val="1"/>
                <c:pt idx="0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21-4CAD-8B40-C7CB936971E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Уточненный план 2020 года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802928052839503E-2"/>
                  <c:y val="4.812658994713785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lang="ru-RU" sz="1600" b="0" i="0" u="none" strike="noStrike" kern="1200" baseline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600" b="0" i="0" u="none" strike="noStrike" kern="1200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4 838 354,9</a:t>
                    </a:r>
                    <a:endParaRPr lang="en-US" sz="1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lang="ru-RU" sz="1600" b="0" i="0" u="none" strike="noStrike" kern="1200" baseline="0"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outEnd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B21-4CAD-8B40-C7CB936971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ru-RU" sz="1200" b="0" i="0" u="none" strike="noStrike" kern="1200" baseline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1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#,##0.00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21-4CAD-8B40-C7CB936971E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Исполнено в 2020 году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6423424422715309E-3"/>
                  <c:y val="7.958187749428611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600" b="0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rPr>
                      <a:t>4 641 687,1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600" b="0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outEnd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B21-4CAD-8B40-C7CB936971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1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#,##0.00</c:formatCode>
                <c:ptCount val="1"/>
                <c:pt idx="0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21-4CAD-8B40-C7CB936971E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4226048"/>
        <c:axId val="154260608"/>
      </c:barChart>
      <c:catAx>
        <c:axId val="1542260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one"/>
        <c:crossAx val="154260608"/>
        <c:crosses val="autoZero"/>
        <c:auto val="1"/>
        <c:lblAlgn val="ctr"/>
        <c:lblOffset val="100"/>
        <c:noMultiLvlLbl val="0"/>
      </c:catAx>
      <c:valAx>
        <c:axId val="15426060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one"/>
        <c:crossAx val="154226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ru-RU"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Динамика расходов</a:t>
            </a:r>
          </a:p>
        </c:rich>
      </c:tx>
      <c:layout>
        <c:manualLayout>
          <c:xMode val="edge"/>
          <c:yMode val="edge"/>
          <c:x val="0.44968225065616779"/>
          <c:y val="2.54877543381863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ru-RU" sz="1862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65000"/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1">
                      <a:tint val="65000"/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1">
                      <a:tint val="65000"/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666-444A-9295-8DF119A50FD3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1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1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666-444A-9295-8DF119A50FD3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hade val="65000"/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1">
                      <a:shade val="65000"/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1">
                      <a:shade val="65000"/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666-444A-9295-8DF119A50FD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z="1600" b="1" i="0" u="none" strike="noStrike" kern="1200" baseline="0" dirty="0">
                        <a:solidFill>
                          <a:schemeClr val="tx1"/>
                        </a:solidFill>
                      </a:rPr>
                      <a:t>3 612 334,7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666-444A-9295-8DF119A50FD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600" b="1" i="0" u="none" strike="noStrike" kern="1200" baseline="0" dirty="0">
                        <a:solidFill>
                          <a:schemeClr val="tx1"/>
                        </a:solidFill>
                      </a:rPr>
                      <a:t>5 113 011,2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666-444A-9295-8DF119A50FD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1"/>
                        </a:solidFill>
                      </a:rPr>
                      <a:t>4 838 354,9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666-444A-9295-8DF119A50F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расходы в 2018 году</c:v>
                </c:pt>
                <c:pt idx="1">
                  <c:v>расходы в 2019 году</c:v>
                </c:pt>
                <c:pt idx="2">
                  <c:v>расходы в 2020 году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3612334.7</c:v>
                </c:pt>
                <c:pt idx="1">
                  <c:v>5113011.2</c:v>
                </c:pt>
                <c:pt idx="2">
                  <c:v>4838354.9000000004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66-444A-9295-8DF119A50FD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54630784"/>
        <c:axId val="154632576"/>
      </c:barChart>
      <c:catAx>
        <c:axId val="154630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54632576"/>
        <c:crosses val="autoZero"/>
        <c:auto val="1"/>
        <c:lblAlgn val="ctr"/>
        <c:lblOffset val="100"/>
        <c:noMultiLvlLbl val="0"/>
      </c:catAx>
      <c:valAx>
        <c:axId val="15463257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54630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6890269423665462"/>
          <c:y val="0.3993558622241058"/>
          <c:w val="0.40031594316480762"/>
          <c:h val="0.4753208501369629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tint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tint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65F5-4112-B596-C5CFCED30A3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tint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tint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tint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5F5-4112-B596-C5CFCED30A3F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1">
                      <a:tint val="9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tint val="9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tint val="9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5F5-4112-B596-C5CFCED30A3F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shade val="9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hade val="9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shade val="9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5F5-4112-B596-C5CFCED30A3F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1">
                      <a:shade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hade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shade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65F5-4112-B596-C5CFCED30A3F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1">
                      <a:shade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hade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shade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65F5-4112-B596-C5CFCED30A3F}"/>
              </c:ext>
            </c:extLst>
          </c:dPt>
          <c:dLbls>
            <c:dLbl>
              <c:idx val="0"/>
              <c:layout>
                <c:manualLayout>
                  <c:x val="7.3808908144422772E-2"/>
                  <c:y val="-4.0465719004136209E-3"/>
                </c:manualLayout>
              </c:layout>
              <c:spPr>
                <a:solidFill>
                  <a:srgbClr val="5B9BD5">
                    <a:lumMod val="20000"/>
                    <a:lumOff val="80000"/>
                  </a:srgbClr>
                </a:solidFill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>
                      <a:solidFill>
                        <a:schemeClr val="accent6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65F5-4112-B596-C5CFCED30A3F}"/>
                </c:ext>
              </c:extLst>
            </c:dLbl>
            <c:dLbl>
              <c:idx val="1"/>
              <c:layout>
                <c:manualLayout>
                  <c:x val="0.14439693685051738"/>
                  <c:y val="-4.4512290904549015E-2"/>
                </c:manualLayout>
              </c:layout>
              <c:spPr>
                <a:solidFill>
                  <a:srgbClr val="5B9BD5">
                    <a:lumMod val="20000"/>
                    <a:lumOff val="80000"/>
                  </a:srgbClr>
                </a:solidFill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>
                      <a:solidFill>
                        <a:schemeClr val="accent6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65F5-4112-B596-C5CFCED30A3F}"/>
                </c:ext>
              </c:extLst>
            </c:dLbl>
            <c:dLbl>
              <c:idx val="2"/>
              <c:layout>
                <c:manualLayout>
                  <c:x val="-7.3185270549396761E-2"/>
                  <c:y val="3.2372575203308378E-2"/>
                </c:manualLayout>
              </c:layout>
              <c:spPr>
                <a:solidFill>
                  <a:srgbClr val="5B9BD5">
                    <a:lumMod val="20000"/>
                    <a:lumOff val="80000"/>
                  </a:srgbClr>
                </a:solidFill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>
                      <a:solidFill>
                        <a:schemeClr val="accent6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859281698650213"/>
                      <c:h val="0.176025877667989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65F5-4112-B596-C5CFCED30A3F}"/>
                </c:ext>
              </c:extLst>
            </c:dLbl>
            <c:dLbl>
              <c:idx val="3"/>
              <c:layout>
                <c:manualLayout>
                  <c:x val="-5.3925981283013812E-2"/>
                  <c:y val="-4.0465719004135524E-3"/>
                </c:manualLayout>
              </c:layout>
              <c:spPr>
                <a:solidFill>
                  <a:srgbClr val="5B9BD5">
                    <a:lumMod val="20000"/>
                    <a:lumOff val="80000"/>
                  </a:srgbClr>
                </a:solidFill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>
                      <a:solidFill>
                        <a:schemeClr val="accent6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65F5-4112-B596-C5CFCED30A3F}"/>
                </c:ext>
              </c:extLst>
            </c:dLbl>
            <c:dLbl>
              <c:idx val="4"/>
              <c:layout>
                <c:manualLayout>
                  <c:x val="-8.2814940859013655E-2"/>
                  <c:y val="-3.2372575203308412E-2"/>
                </c:manualLayout>
              </c:layout>
              <c:spPr>
                <a:solidFill>
                  <a:srgbClr val="5B9BD5">
                    <a:lumMod val="20000"/>
                    <a:lumOff val="80000"/>
                  </a:srgbClr>
                </a:solidFill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>
                      <a:solidFill>
                        <a:schemeClr val="accent6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65F5-4112-B596-C5CFCED30A3F}"/>
                </c:ext>
              </c:extLst>
            </c:dLbl>
            <c:dLbl>
              <c:idx val="5"/>
              <c:layout>
                <c:manualLayout>
                  <c:x val="0.1945737245513682"/>
                  <c:y val="-0.10245649218294711"/>
                </c:manualLayout>
              </c:layout>
              <c:spPr>
                <a:solidFill>
                  <a:srgbClr val="5B9BD5">
                    <a:lumMod val="20000"/>
                    <a:lumOff val="80000"/>
                  </a:srgbClr>
                </a:solidFill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>
                      <a:solidFill>
                        <a:schemeClr val="accent6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>
                        <a:gd name="adj1" fmla="val 102123"/>
                        <a:gd name="adj2" fmla="val 49202"/>
                        <a:gd name="adj3" fmla="val 136285"/>
                        <a:gd name="adj4" fmla="val 40474"/>
                      </a:avLst>
                    </a:prstGeom>
                  </c15:spPr>
                  <c15:layout>
                    <c:manualLayout>
                      <c:w val="0.38904744515806561"/>
                      <c:h val="0.253094273336054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65F5-4112-B596-C5CFCED30A3F}"/>
                </c:ext>
              </c:extLst>
            </c:dLbl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borderCallout1">
                    <a:avLst/>
                  </a:prstGeom>
                </c15:spPr>
              </c:ext>
            </c:extLst>
          </c:dLbls>
          <c:cat>
            <c:strRef>
              <c:f>Лист1!$A$2:$A$7</c:f>
              <c:strCache>
                <c:ptCount val="6"/>
                <c:pt idx="0">
                  <c:v>Наука и образование</c:v>
                </c:pt>
                <c:pt idx="1">
                  <c:v>Производство</c:v>
                </c:pt>
                <c:pt idx="2">
                  <c:v>Здравоохранение</c:v>
                </c:pt>
                <c:pt idx="3">
                  <c:v>Строительство, торговля</c:v>
                </c:pt>
                <c:pt idx="4">
                  <c:v>Транспорт, связь, финансы и недвижимость</c:v>
                </c:pt>
                <c:pt idx="5">
                  <c:v>Госуправление, обеспечение военной безопасности, соцобеспечение</c:v>
                </c:pt>
              </c:strCache>
            </c:strRef>
          </c:cat>
          <c:val>
            <c:numRef>
              <c:f>Лист1!$B$2:$B$7</c:f>
              <c:numCache>
                <c:formatCode>#,#00%</c:formatCode>
                <c:ptCount val="6"/>
                <c:pt idx="0">
                  <c:v>0.34</c:v>
                </c:pt>
                <c:pt idx="1">
                  <c:v>0.25</c:v>
                </c:pt>
                <c:pt idx="2">
                  <c:v>0.08</c:v>
                </c:pt>
                <c:pt idx="3">
                  <c:v>0.15</c:v>
                </c:pt>
                <c:pt idx="4">
                  <c:v>0.15</c:v>
                </c:pt>
                <c:pt idx="5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5F5-4112-B596-C5CFCED30A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FF0000"/>
          </a:solidFill>
        </a:defRPr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000011268594175E-2"/>
          <c:y val="5.6529280525202487E-2"/>
          <c:w val="0.83818770226537265"/>
          <c:h val="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rgbClr val="FF990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49E-41C2-92A7-78B26073642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49E-41C2-92A7-78B260736422}"/>
              </c:ext>
            </c:extLst>
          </c:dPt>
          <c:dPt>
            <c:idx val="2"/>
            <c:bubble3D val="0"/>
            <c:spPr>
              <a:solidFill>
                <a:srgbClr val="5B9BD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49E-41C2-92A7-78B26073642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49E-41C2-92A7-78B26073642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2255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49E-41C2-92A7-78B26073642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3406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49E-41C2-92A7-78B2607364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КРУПНЫЕ/СРЕДНие</c:v>
                </c:pt>
                <c:pt idx="1">
                  <c:v>малые</c:v>
                </c:pt>
                <c:pt idx="2">
                  <c:v>Индивидуальные предприниматели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221</c:v>
                </c:pt>
                <c:pt idx="1">
                  <c:v>2255</c:v>
                </c:pt>
                <c:pt idx="2">
                  <c:v>3406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49E-41C2-92A7-78B2607364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3455462198600893E-2"/>
          <c:y val="0.16561083838467652"/>
          <c:w val="0.95175164156132463"/>
          <c:h val="0.68819298498861659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 г.Долгопрудному</c:v>
                </c:pt>
              </c:strCache>
            </c:strRef>
          </c:tx>
          <c:spPr>
            <a:ln w="38017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rgbClr val="FFC000"/>
              </a:solidFill>
              <a:ln w="9504">
                <a:solidFill>
                  <a:srgbClr val="FFC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1824237344970002E-2"/>
                  <c:y val="-6.763285024154590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pPr>
                    <a:r>
                      <a:rPr lang="en-US" dirty="0"/>
                      <a:t>57,3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494-475E-938D-4D3B5FF6C0BF}"/>
                </c:ext>
              </c:extLst>
            </c:dLbl>
            <c:dLbl>
              <c:idx val="1"/>
              <c:layout>
                <c:manualLayout>
                  <c:x val="-3.758688783749508E-2"/>
                  <c:y val="-6.76328502415459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pPr>
                    <a:r>
                      <a:rPr lang="en-US" dirty="0"/>
                      <a:t>60,6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94-475E-938D-4D3B5FF6C0BF}"/>
                </c:ext>
              </c:extLst>
            </c:dLbl>
            <c:dLbl>
              <c:idx val="2"/>
              <c:layout>
                <c:manualLayout>
                  <c:x val="-2.5466688120179479E-2"/>
                  <c:y val="-8.200488928053668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97" b="0" i="0" u="none" strike="noStrike" kern="1200" baseline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pPr>
                    <a:r>
                      <a:rPr lang="en-US" sz="1597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67,8</a:t>
                    </a:r>
                    <a:endParaRPr lang="en-US" sz="1600" b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94-475E-938D-4D3B5FF6C0BF}"/>
                </c:ext>
              </c:extLst>
            </c:dLbl>
            <c:dLbl>
              <c:idx val="3"/>
              <c:layout>
                <c:manualLayout>
                  <c:x val="-2.6750336497556756E-2"/>
                  <c:y val="-6.137041985275306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lang="en-US" sz="1597" b="0" i="0" u="none" strike="noStrike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pPr>
                    <a:r>
                      <a:rPr lang="en-US" sz="1597" b="0" i="0" u="none" strike="noStrike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rPr>
                      <a:t>74,6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94-475E-938D-4D3B5FF6C0BF}"/>
                </c:ext>
              </c:extLst>
            </c:dLbl>
            <c:dLbl>
              <c:idx val="4"/>
              <c:layout>
                <c:manualLayout>
                  <c:x val="-2.4277358296762981E-2"/>
                  <c:y val="-5.054151624548736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lang="en-US" sz="1597" b="0" i="0" u="none" strike="noStrike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pPr>
                    <a:r>
                      <a:rPr lang="en-US" sz="1597" b="0" i="0" u="none" strike="noStrike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rPr>
                      <a:t>82,0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9C6-4340-8B0E-D149E59392DB}"/>
                </c:ext>
              </c:extLst>
            </c:dLbl>
            <c:dLbl>
              <c:idx val="5"/>
              <c:layout>
                <c:manualLayout>
                  <c:x val="-3.9043131484559623E-2"/>
                  <c:y val="-1.805054151624550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lang="ru-RU" sz="2800" b="1" i="0" u="none" strike="noStrike" kern="1200" baseline="0">
                        <a:solidFill>
                          <a:srgbClr val="3494BA">
                            <a:lumMod val="50000"/>
                          </a:srgbClr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pPr>
                    <a:r>
                      <a:rPr lang="ru-RU" dirty="0"/>
                      <a:t>83,1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lang="ru-RU" sz="2800" b="1" i="0" u="none" strike="noStrike" kern="1200" baseline="0">
                        <a:solidFill>
                          <a:srgbClr val="3494BA">
                            <a:lumMod val="50000"/>
                          </a:srgbClr>
                        </a:solidFill>
                        <a:latin typeface="Arial" pitchFamily="34" charset="0"/>
                        <a:ea typeface="+mn-ea"/>
                        <a:cs typeface="Arial" pitchFamily="34" charset="0"/>
                      </a:defRPr>
                    </a:pPr>
                    <a:r>
                      <a:rPr lang="ru-RU" sz="2000" b="1" i="0" u="none" strike="noStrike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rPr>
                      <a:t>тыс. рублей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57F-40F9-996B-65E8F6AA78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Лист1!$B$2:$B$7</c:f>
              <c:numCache>
                <c:formatCode>0.0</c:formatCode>
                <c:ptCount val="6"/>
                <c:pt idx="0">
                  <c:v>57.3</c:v>
                </c:pt>
                <c:pt idx="1">
                  <c:v>60.61</c:v>
                </c:pt>
                <c:pt idx="2">
                  <c:v>67.8</c:v>
                </c:pt>
                <c:pt idx="3">
                  <c:v>74.599999999999994</c:v>
                </c:pt>
                <c:pt idx="4">
                  <c:v>82</c:v>
                </c:pt>
                <c:pt idx="5">
                  <c:v>83.1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494-475E-938D-4D3B5FF6C0B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 Московской области</c:v>
                </c:pt>
              </c:strCache>
            </c:strRef>
          </c:tx>
          <c:spPr>
            <a:ln w="38017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2"/>
              </a:solidFill>
              <a:ln w="9504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5476373813608693E-2"/>
                  <c:y val="5.5641970495533495E-2"/>
                </c:manualLayout>
              </c:layout>
              <c:tx>
                <c:rich>
                  <a:bodyPr/>
                  <a:lstStyle/>
                  <a:p>
                    <a:r>
                      <a:rPr lang="en-US" sz="1597" b="0" dirty="0">
                        <a:latin typeface="Arial" pitchFamily="34" charset="0"/>
                        <a:cs typeface="Arial" pitchFamily="34" charset="0"/>
                      </a:rPr>
                      <a:t>44</a:t>
                    </a:r>
                    <a:r>
                      <a:rPr lang="en-US" dirty="0"/>
                      <a:t>,0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494-475E-938D-4D3B5FF6C0BF}"/>
                </c:ext>
              </c:extLst>
            </c:dLbl>
            <c:dLbl>
              <c:idx val="1"/>
              <c:layout>
                <c:manualLayout>
                  <c:x val="-3.6639680522286694E-2"/>
                  <c:y val="7.135692357004257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47,0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494-475E-938D-4D3B5FF6C0BF}"/>
                </c:ext>
              </c:extLst>
            </c:dLbl>
            <c:dLbl>
              <c:idx val="2"/>
              <c:layout>
                <c:manualLayout>
                  <c:x val="-3.5199017899155569E-2"/>
                  <c:y val="6.291721177223441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52,4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494-475E-938D-4D3B5FF6C0BF}"/>
                </c:ext>
              </c:extLst>
            </c:dLbl>
            <c:dLbl>
              <c:idx val="3"/>
              <c:layout>
                <c:manualLayout>
                  <c:x val="-2.5335897463518012E-2"/>
                  <c:y val="4.33357969243014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57,7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494-475E-938D-4D3B5FF6C0BF}"/>
                </c:ext>
              </c:extLst>
            </c:dLbl>
            <c:dLbl>
              <c:idx val="4"/>
              <c:layout>
                <c:manualLayout>
                  <c:x val="-1.673696311050377E-2"/>
                  <c:y val="5.054151624548729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61,5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9C6-4340-8B0E-D149E59392DB}"/>
                </c:ext>
              </c:extLst>
            </c:dLbl>
            <c:dLbl>
              <c:idx val="5"/>
              <c:layout>
                <c:manualLayout>
                  <c:x val="-2.8586155546053961E-2"/>
                  <c:y val="6.137184115523459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63,9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57F-40F9-996B-65E8F6AA78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Лист1!$C$2:$C$7</c:f>
              <c:numCache>
                <c:formatCode>0.0</c:formatCode>
                <c:ptCount val="6"/>
                <c:pt idx="0">
                  <c:v>44</c:v>
                </c:pt>
                <c:pt idx="1">
                  <c:v>47.01</c:v>
                </c:pt>
                <c:pt idx="2">
                  <c:v>52.4</c:v>
                </c:pt>
                <c:pt idx="3">
                  <c:v>57.7</c:v>
                </c:pt>
                <c:pt idx="4">
                  <c:v>61.5</c:v>
                </c:pt>
                <c:pt idx="5">
                  <c:v>63.9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4494-475E-938D-4D3B5FF6C0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9812592"/>
        <c:axId val="179813152"/>
      </c:lineChart>
      <c:catAx>
        <c:axId val="179812592"/>
        <c:scaling>
          <c:orientation val="minMax"/>
        </c:scaling>
        <c:delete val="0"/>
        <c:axPos val="b"/>
        <c:majorGridlines>
          <c:spPr>
            <a:ln w="9504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04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04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97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ru-RU"/>
          </a:p>
        </c:txPr>
        <c:crossAx val="179813152"/>
        <c:crosses val="autoZero"/>
        <c:auto val="1"/>
        <c:lblAlgn val="ctr"/>
        <c:lblOffset val="100"/>
        <c:noMultiLvlLbl val="0"/>
      </c:catAx>
      <c:valAx>
        <c:axId val="179813152"/>
        <c:scaling>
          <c:orientation val="minMax"/>
          <c:min val="30"/>
        </c:scaling>
        <c:delete val="0"/>
        <c:axPos val="l"/>
        <c:majorGridlines>
          <c:spPr>
            <a:ln w="9504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04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.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4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9812592"/>
        <c:crosses val="autoZero"/>
        <c:crossBetween val="between"/>
        <c:minorUnit val="10"/>
      </c:valAx>
      <c:spPr>
        <a:noFill/>
        <a:ln w="25344">
          <a:noFill/>
        </a:ln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796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870516185476819E-2"/>
          <c:y val="2.0890748031496063E-2"/>
          <c:w val="0.94290726159230098"/>
          <c:h val="0.8345989173228346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8490636132805076E-2"/>
                  <c:y val="-8.0622281574723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5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222-4B2C-B7D8-66806A3D1CB6}"/>
                </c:ext>
              </c:extLst>
            </c:dLbl>
            <c:dLbl>
              <c:idx val="1"/>
              <c:layout>
                <c:manualLayout>
                  <c:x val="-3.3259902914266892E-2"/>
                  <c:y val="-9.971359175076963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5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222-4B2C-B7D8-66806A3D1CB6}"/>
                </c:ext>
              </c:extLst>
            </c:dLbl>
            <c:dLbl>
              <c:idx val="2"/>
              <c:layout>
                <c:manualLayout>
                  <c:x val="-2.434958193217741E-2"/>
                  <c:y val="-6.994374330167897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27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222-4B2C-B7D8-66806A3D1CB6}"/>
                </c:ext>
              </c:extLst>
            </c:dLbl>
            <c:dLbl>
              <c:idx val="3"/>
              <c:layout>
                <c:manualLayout>
                  <c:x val="-2.9166701350014718E-2"/>
                  <c:y val="-9.7596002422774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22-4B2C-B7D8-66806A3D1CB6}"/>
                </c:ext>
              </c:extLst>
            </c:dLbl>
            <c:dLbl>
              <c:idx val="4"/>
              <c:layout>
                <c:manualLayout>
                  <c:x val="-2.3611122672227102E-2"/>
                  <c:y val="-7.59612356147789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222-4B2C-B7D8-66806A3D1CB6}"/>
                </c:ext>
              </c:extLst>
            </c:dLbl>
            <c:dLbl>
              <c:idx val="5"/>
              <c:layout>
                <c:manualLayout>
                  <c:x val="-2.0833333333333332E-2"/>
                  <c:y val="-5.6250000000000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222-4B2C-B7D8-66806A3D1CB6}"/>
                </c:ext>
              </c:extLst>
            </c:dLbl>
            <c:dLbl>
              <c:idx val="6"/>
              <c:layout>
                <c:manualLayout>
                  <c:x val="-3.1944444444444442E-2"/>
                  <c:y val="-0.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222-4B2C-B7D8-66806A3D1CB6}"/>
                </c:ext>
              </c:extLst>
            </c:dLbl>
            <c:dLbl>
              <c:idx val="7"/>
              <c:layout>
                <c:manualLayout>
                  <c:x val="-4.3055555555555555E-2"/>
                  <c:y val="-5.937499999999999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8E3BC3D-5DBF-4155-AC61-35481D5E4436}" type="VALUE">
                      <a:rPr lang="en-US" sz="1500" b="1" smtClean="0">
                        <a:solidFill>
                          <a:srgbClr val="C00000"/>
                        </a:solidFill>
                      </a:rPr>
                      <a:pPr>
                        <a:defRPr sz="1500" b="1">
                          <a:solidFill>
                            <a:srgbClr val="C00000"/>
                          </a:solidFill>
                        </a:defRPr>
                      </a:pPr>
                      <a:t>[ЗНАЧЕНИЕ]</a:t>
                    </a:fld>
                    <a:r>
                      <a:rPr lang="en-US" sz="1500" b="1" dirty="0">
                        <a:solidFill>
                          <a:srgbClr val="C00000"/>
                        </a:solidFill>
                      </a:rPr>
                      <a:t>,0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222-4B2C-B7D8-66806A3D1CB6}"/>
                </c:ext>
              </c:extLst>
            </c:dLbl>
            <c:dLbl>
              <c:idx val="8"/>
              <c:layout>
                <c:manualLayout>
                  <c:x val="-2.0833333333333436E-2"/>
                  <c:y val="-0.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222-4B2C-B7D8-66806A3D1CB6}"/>
                </c:ext>
              </c:extLst>
            </c:dLbl>
            <c:dLbl>
              <c:idx val="9"/>
              <c:layout>
                <c:manualLayout>
                  <c:x val="-2.2222222222222223E-2"/>
                  <c:y val="-4.37499999999999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222-4B2C-B7D8-66806A3D1CB6}"/>
                </c:ext>
              </c:extLst>
            </c:dLbl>
            <c:dLbl>
              <c:idx val="10"/>
              <c:layout>
                <c:manualLayout>
                  <c:x val="-2.7777777777777676E-2"/>
                  <c:y val="-3.4375000000000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222-4B2C-B7D8-66806A3D1C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2018
</c:v>
                </c:pt>
                <c:pt idx="1">
                  <c:v>2019</c:v>
                </c:pt>
                <c:pt idx="2">
                  <c:v>2020</c:v>
                </c:pt>
                <c:pt idx="3">
                  <c:v>2021 (оценка)</c:v>
                </c:pt>
                <c:pt idx="4">
                  <c:v>2022 (прогноз)</c:v>
                </c:pt>
                <c:pt idx="5">
                  <c:v>2023 (прогноз)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23.2</c:v>
                </c:pt>
                <c:pt idx="1">
                  <c:v>36.4</c:v>
                </c:pt>
                <c:pt idx="2">
                  <c:v>37.4</c:v>
                </c:pt>
                <c:pt idx="3">
                  <c:v>31.5</c:v>
                </c:pt>
                <c:pt idx="4">
                  <c:v>33.1</c:v>
                </c:pt>
                <c:pt idx="5">
                  <c:v>35.1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6222-4B2C-B7D8-66806A3D1C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9815392"/>
        <c:axId val="179815952"/>
      </c:lineChart>
      <c:catAx>
        <c:axId val="17981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ru-RU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9815952"/>
        <c:crosses val="autoZero"/>
        <c:auto val="1"/>
        <c:lblAlgn val="ctr"/>
        <c:lblOffset val="100"/>
        <c:noMultiLvlLbl val="0"/>
      </c:catAx>
      <c:valAx>
        <c:axId val="179815952"/>
        <c:scaling>
          <c:orientation val="minMax"/>
          <c:min val="2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ru-RU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981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noFill/>
              <a:ln w="76200" cap="rnd" cmpd="sng">
                <a:solidFill>
                  <a:schemeClr val="accent1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dLbls>
            <c:dLbl>
              <c:idx val="0"/>
              <c:layout>
                <c:manualLayout>
                  <c:x val="-1.3980521390885747E-2"/>
                  <c:y val="-0.124527281434752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D28-4521-9B08-35EB706A1A05}"/>
                </c:ext>
              </c:extLst>
            </c:dLbl>
            <c:dLbl>
              <c:idx val="1"/>
              <c:layout>
                <c:manualLayout>
                  <c:x val="-2.9103060569141196E-2"/>
                  <c:y val="-0.20335826287280775"/>
                </c:manualLayout>
              </c:layout>
              <c:tx>
                <c:rich>
                  <a:bodyPr/>
                  <a:lstStyle/>
                  <a:p>
                    <a:fld id="{014B7440-6975-455B-872D-C8D22C70C484}" type="VALUE">
                      <a:rPr lang="en-US" sz="2400" smtClean="0">
                        <a:solidFill>
                          <a:srgbClr val="C00000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D28-4521-9B08-35EB706A1A05}"/>
                </c:ext>
              </c:extLst>
            </c:dLbl>
            <c:dLbl>
              <c:idx val="2"/>
              <c:layout>
                <c:manualLayout>
                  <c:x val="2.0573566485130881E-3"/>
                  <c:y val="-0.154434471711199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D28-4521-9B08-35EB706A1A05}"/>
                </c:ext>
              </c:extLst>
            </c:dLbl>
            <c:dLbl>
              <c:idx val="3"/>
              <c:layout>
                <c:manualLayout>
                  <c:x val="-1.0064691101572518E-2"/>
                  <c:y val="-0.117692472834164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D28-4521-9B08-35EB706A1A05}"/>
                </c:ext>
              </c:extLst>
            </c:dLbl>
            <c:dLbl>
              <c:idx val="4"/>
              <c:layout>
                <c:manualLayout>
                  <c:x val="-1.9385038695496262E-2"/>
                  <c:y val="-9.25847177725666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D28-4521-9B08-35EB706A1A05}"/>
                </c:ext>
              </c:extLst>
            </c:dLbl>
            <c:dLbl>
              <c:idx val="7"/>
              <c:layout>
                <c:manualLayout>
                  <c:x val="-2.8756290438533429E-2"/>
                  <c:y val="-3.119843565639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D28-4521-9B08-35EB706A1A05}"/>
                </c:ext>
              </c:extLst>
            </c:dLbl>
            <c:dLbl>
              <c:idx val="10"/>
              <c:layout>
                <c:manualLayout>
                  <c:x val="-6.0388209920920199E-2"/>
                  <c:y val="7.103265877188141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D28-4521-9B08-35EB706A1A05}"/>
                </c:ext>
              </c:extLst>
            </c:dLbl>
            <c:dLbl>
              <c:idx val="11"/>
              <c:layout>
                <c:manualLayout>
                  <c:x val="-7.2379809461273464E-3"/>
                  <c:y val="-4.3948410523793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D28-4521-9B08-35EB706A1A05}"/>
                </c:ext>
              </c:extLst>
            </c:dLbl>
            <c:dLbl>
              <c:idx val="12"/>
              <c:layout>
                <c:manualLayout>
                  <c:x val="-5.7512580877066861E-3"/>
                  <c:y val="-4.55977136516493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D28-4521-9B08-35EB706A1A05}"/>
                </c:ext>
              </c:extLst>
            </c:dLbl>
            <c:dLbl>
              <c:idx val="13"/>
              <c:layout>
                <c:manualLayout>
                  <c:x val="-2.8756290438534484E-3"/>
                  <c:y val="-2.87985559905154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D28-4521-9B08-35EB706A1A05}"/>
                </c:ext>
              </c:extLst>
            </c:dLbl>
            <c:dLbl>
              <c:idx val="14"/>
              <c:layout>
                <c:manualLayout>
                  <c:x val="-1.669907865792003E-2"/>
                  <c:y val="-1.19543537105922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D28-4521-9B08-35EB706A1A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 (оценка)</c:v>
                </c:pt>
                <c:pt idx="3">
                  <c:v>2022 (прогноз)</c:v>
                </c:pt>
                <c:pt idx="4">
                  <c:v>2023 (прогноз)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 formatCode="General">
                  <c:v>15.2</c:v>
                </c:pt>
                <c:pt idx="1">
                  <c:v>18</c:v>
                </c:pt>
                <c:pt idx="2" formatCode="General">
                  <c:v>18.899999999999999</c:v>
                </c:pt>
                <c:pt idx="3" formatCode="General">
                  <c:v>20</c:v>
                </c:pt>
                <c:pt idx="4">
                  <c:v>21.2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D28-4521-9B08-35EB706A1A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9818192"/>
        <c:axId val="179818752"/>
      </c:lineChart>
      <c:catAx>
        <c:axId val="179818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9818752"/>
        <c:crosses val="autoZero"/>
        <c:auto val="1"/>
        <c:lblAlgn val="ctr"/>
        <c:lblOffset val="100"/>
        <c:noMultiLvlLbl val="0"/>
      </c:catAx>
      <c:valAx>
        <c:axId val="179818752"/>
        <c:scaling>
          <c:orientation val="minMax"/>
          <c:min val="1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9818192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785252565578254E-2"/>
          <c:y val="5.0200063241581397E-2"/>
          <c:w val="0.87235303774538808"/>
          <c:h val="0.9057497057038967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32F-4E65-94D2-ACDEBF4D3D15}"/>
              </c:ext>
            </c:extLst>
          </c:dPt>
          <c:dPt>
            <c:idx val="1"/>
            <c:bubble3D val="0"/>
            <c:spPr>
              <a:solidFill>
                <a:schemeClr val="accent5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32F-4E65-94D2-ACDEBF4D3D15}"/>
              </c:ext>
            </c:extLst>
          </c:dPt>
          <c:dLbls>
            <c:dLbl>
              <c:idx val="0"/>
              <c:layout>
                <c:manualLayout>
                  <c:x val="0.11907327416750484"/>
                  <c:y val="-0.10307136434022975"/>
                </c:manualLayout>
              </c:layout>
              <c:tx>
                <c:rich>
                  <a:bodyPr/>
                  <a:lstStyle/>
                  <a:p>
                    <a:fld id="{7ADF665C-CCBC-4AA0-9B77-DB8A42F961F2}" type="VALUE">
                      <a:rPr lang="en-US" sz="1400">
                        <a:latin typeface="Tahoma" panose="020B0604030504040204" pitchFamily="34" charset="0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32F-4E65-94D2-ACDEBF4D3D15}"/>
                </c:ext>
              </c:extLst>
            </c:dLbl>
            <c:dLbl>
              <c:idx val="1"/>
              <c:layout>
                <c:manualLayout>
                  <c:x val="-0.39670543330509023"/>
                  <c:y val="0.1363277052581004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978F694-B98F-4722-8143-1B13C9ABE198}" type="VALUE">
                      <a:rPr lang="en-US" sz="1400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pPr>
                        <a:defRPr sz="1400">
                          <a:solidFill>
                            <a:schemeClr val="bg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84436151860459"/>
                      <c:h val="0.3787680672278175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32F-4E65-94D2-ACDEBF4D3D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numRef>
              <c:f>Лист1!$A$2:$A$3</c:f>
              <c:numCache>
                <c:formatCode>General</c:formatCode>
                <c:ptCount val="2"/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</c:v>
                </c:pt>
                <c:pt idx="1">
                  <c:v>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2F-4E65-94D2-ACDEBF4D3D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8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492006813202523E-2"/>
          <c:y val="2.0016026056404436E-2"/>
          <c:w val="0.87235303774538808"/>
          <c:h val="0.9057497057038967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324-4E9C-86BE-5A8384E93DE2}"/>
              </c:ext>
            </c:extLst>
          </c:dPt>
          <c:dPt>
            <c:idx val="1"/>
            <c:bubble3D val="0"/>
            <c:spPr>
              <a:solidFill>
                <a:schemeClr val="accent5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324-4E9C-86BE-5A8384E93DE2}"/>
              </c:ext>
            </c:extLst>
          </c:dPt>
          <c:dLbls>
            <c:dLbl>
              <c:idx val="0"/>
              <c:layout>
                <c:manualLayout>
                  <c:x val="-4.2008391963741934E-3"/>
                  <c:y val="-0.3246958820057796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defRPr>
                    </a:pPr>
                    <a:fld id="{6992B136-7D67-4BF3-9AF1-89911362C443}" type="VALUE">
                      <a:rPr lang="en-US" sz="1000">
                        <a:latin typeface="Tahoma" panose="020B0604030504040204" pitchFamily="34" charset="0"/>
                      </a:rPr>
                      <a:pPr>
                        <a:defRPr sz="110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9721548798226776"/>
                      <c:h val="0.2945805347938037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324-4E9C-86BE-5A8384E93DE2}"/>
                </c:ext>
              </c:extLst>
            </c:dLbl>
            <c:dLbl>
              <c:idx val="1"/>
              <c:layout>
                <c:manualLayout>
                  <c:x val="0.134439558058116"/>
                  <c:y val="8.668539368716675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defRPr>
                    </a:pPr>
                    <a:fld id="{0978F694-B98F-4722-8143-1B13C9ABE198}" type="VALUE">
                      <a:rPr lang="en-US" sz="1050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pPr>
                        <a:defRPr sz="140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5546307906358272"/>
                      <c:h val="0.3787680672278175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324-4E9C-86BE-5A8384E93D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numRef>
              <c:f>Лист1!$A$2:$A$3</c:f>
              <c:numCache>
                <c:formatCode>General</c:formatCode>
                <c:ptCount val="2"/>
              </c:numCache>
            </c:numRef>
          </c:cat>
          <c:val>
            <c:numRef>
              <c:f>Лист1!$B$2:$B$3</c:f>
              <c:numCache>
                <c:formatCode>#\ ##0.0</c:formatCode>
                <c:ptCount val="2"/>
                <c:pt idx="0">
                  <c:v>8592</c:v>
                </c:pt>
                <c:pt idx="1">
                  <c:v>15136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24-4E9C-86BE-5A8384E93D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68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258312290060782"/>
          <c:y val="0.2655269440931568"/>
          <c:w val="1"/>
          <c:h val="0.5539047340279231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chemeClr val="accent5">
                  <a:lumMod val="75000"/>
                </a:schemeClr>
              </a:solidFill>
            </a:ln>
            <a:effectLst/>
            <a:scene3d>
              <a:camera prst="orthographicFront"/>
              <a:lightRig rig="balanced" dir="t"/>
            </a:scene3d>
            <a:sp3d prstMaterial="powder"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rgbClr val="FFC000">
                  <a:alpha val="90000"/>
                </a:srgb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/>
              <a:scene3d>
                <a:camera prst="orthographicFront"/>
                <a:lightRig rig="balanced" dir="t"/>
              </a:scene3d>
              <a:sp3d prstMaterial="powder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34F-4C84-A307-D6DD0CB1740F}"/>
              </c:ext>
            </c:extLst>
          </c:dPt>
          <c:dPt>
            <c:idx val="1"/>
            <c:bubble3D val="0"/>
            <c:spPr>
              <a:solidFill>
                <a:srgbClr val="BDA3F1">
                  <a:alpha val="90000"/>
                </a:srgb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/>
              <a:scene3d>
                <a:camera prst="orthographicFront"/>
                <a:lightRig rig="balanced" dir="t"/>
              </a:scene3d>
              <a:sp3d prstMaterial="powder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34F-4C84-A307-D6DD0CB1740F}"/>
              </c:ext>
            </c:extLst>
          </c:dPt>
          <c:dPt>
            <c:idx val="2"/>
            <c:bubble3D val="0"/>
            <c:spPr>
              <a:solidFill>
                <a:srgbClr val="92D050">
                  <a:alpha val="90000"/>
                </a:srgb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/>
              <a:scene3d>
                <a:camera prst="orthographicFront"/>
                <a:lightRig rig="balanced" dir="t"/>
              </a:scene3d>
              <a:sp3d prstMaterial="powder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34F-4C84-A307-D6DD0CB1740F}"/>
              </c:ext>
            </c:extLst>
          </c:dPt>
          <c:dPt>
            <c:idx val="3"/>
            <c:bubble3D val="0"/>
            <c:spPr>
              <a:solidFill>
                <a:srgbClr val="66CCFF">
                  <a:alpha val="89804"/>
                </a:srgb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/>
              <a:scene3d>
                <a:camera prst="orthographicFront"/>
                <a:lightRig rig="balanced" dir="t"/>
              </a:scene3d>
              <a:sp3d prstMaterial="powder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34F-4C84-A307-D6DD0CB1740F}"/>
              </c:ext>
            </c:extLst>
          </c:dPt>
          <c:dPt>
            <c:idx val="4"/>
            <c:bubble3D val="0"/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/>
              <a:scene3d>
                <a:camera prst="orthographicFront"/>
                <a:lightRig rig="balanced" dir="t"/>
              </a:scene3d>
              <a:sp3d prstMaterial="powder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34F-4C84-A307-D6DD0CB1740F}"/>
              </c:ext>
            </c:extLst>
          </c:dPt>
          <c:dPt>
            <c:idx val="5"/>
            <c:bubble3D val="0"/>
            <c:spPr>
              <a:solidFill>
                <a:srgbClr val="FFFF99">
                  <a:alpha val="90000"/>
                </a:srgb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/>
              <a:scene3d>
                <a:camera prst="orthographicFront"/>
                <a:lightRig rig="balanced" dir="t"/>
              </a:scene3d>
              <a:sp3d prstMaterial="powder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F34F-4C84-A307-D6DD0CB1740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  <a:alpha val="7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/>
              <a:scene3d>
                <a:camera prst="orthographicFront"/>
                <a:lightRig rig="balanced" dir="t"/>
              </a:scene3d>
              <a:sp3d prstMaterial="powder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F34F-4C84-A307-D6DD0CB1740F}"/>
              </c:ext>
            </c:extLst>
          </c:dPt>
          <c:dPt>
            <c:idx val="7"/>
            <c:bubble3D val="0"/>
            <c:spPr>
              <a:solidFill>
                <a:srgbClr val="00B050">
                  <a:alpha val="90000"/>
                </a:srgb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/>
              <a:scene3d>
                <a:camera prst="orthographicFront"/>
                <a:lightRig rig="balanced" dir="t"/>
              </a:scene3d>
              <a:sp3d prstMaterial="powder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F34F-4C84-A307-D6DD0CB1740F}"/>
              </c:ext>
            </c:extLst>
          </c:dPt>
          <c:dLbls>
            <c:dLbl>
              <c:idx val="0"/>
              <c:layout>
                <c:manualLayout>
                  <c:x val="4.2645712654086294E-2"/>
                  <c:y val="-4.7060524728186432E-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330" b="0" i="0" u="none" strike="noStrike" baseline="0" dirty="0">
                        <a:solidFill>
                          <a:schemeClr val="tx1"/>
                        </a:solidFill>
                        <a:effectLst/>
                      </a:rPr>
                      <a:t>Налог на доходы физических лиц </a:t>
                    </a:r>
                    <a:r>
                      <a:rPr lang="ru-RU" sz="1330" b="0" i="0" u="none" strike="noStrike" baseline="0" dirty="0">
                        <a:effectLst/>
                      </a:rPr>
                      <a:t> </a:t>
                    </a:r>
                    <a:r>
                      <a:rPr lang="ru-RU" baseline="0" dirty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>
                        <a:solidFill>
                          <a:schemeClr val="tx1"/>
                        </a:solidFill>
                      </a:defRPr>
                    </a:pPr>
                    <a:r>
                      <a:rPr lang="ru-RU" b="1" dirty="0">
                        <a:solidFill>
                          <a:schemeClr val="tx1"/>
                        </a:solidFill>
                      </a:rPr>
                      <a:t>29,8%</a:t>
                    </a: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glow rad="63500">
                    <a:schemeClr val="accent3">
                      <a:lumMod val="60000"/>
                      <a:lumOff val="40000"/>
                      <a:alpha val="40000"/>
                    </a:schemeClr>
                  </a:glow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34F-4C84-A307-D6DD0CB1740F}"/>
                </c:ext>
              </c:extLst>
            </c:dLbl>
            <c:dLbl>
              <c:idx val="1"/>
              <c:layout>
                <c:manualLayout>
                  <c:x val="2.8443925662585998E-2"/>
                  <c:y val="-1.9892316663006542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330" b="0" i="0" u="none" strike="noStrike" baseline="0" dirty="0">
                        <a:solidFill>
                          <a:schemeClr val="tx1"/>
                        </a:solidFill>
                        <a:effectLst/>
                      </a:rPr>
                      <a:t>Н</a:t>
                    </a:r>
                    <a:r>
                      <a:rPr lang="ru-RU" sz="1330" b="0" i="0" u="none" strike="noStrike" baseline="0" dirty="0">
                        <a:effectLst/>
                      </a:rPr>
                      <a:t>алоги на товары (работы, услуги), реализуемые на территории РФ </a:t>
                    </a:r>
                    <a:endParaRPr lang="ru-RU" dirty="0">
                      <a:solidFill>
                        <a:schemeClr val="tx1"/>
                      </a:solidFill>
                    </a:endParaRPr>
                  </a:p>
                  <a:p>
                    <a:pPr>
                      <a:defRPr>
                        <a:solidFill>
                          <a:schemeClr val="tx1"/>
                        </a:solidFill>
                      </a:defRPr>
                    </a:pPr>
                    <a:r>
                      <a:rPr lang="ru-RU" b="1" dirty="0">
                        <a:solidFill>
                          <a:schemeClr val="tx1"/>
                        </a:solidFill>
                      </a:rPr>
                      <a:t>0,4%</a:t>
                    </a: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glow rad="63500">
                    <a:schemeClr val="accent3">
                      <a:lumMod val="60000"/>
                      <a:lumOff val="40000"/>
                      <a:alpha val="40000"/>
                    </a:schemeClr>
                  </a:glow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34F-4C84-A307-D6DD0CB1740F}"/>
                </c:ext>
              </c:extLst>
            </c:dLbl>
            <c:dLbl>
              <c:idx val="2"/>
              <c:layout>
                <c:manualLayout>
                  <c:x val="0.11830400221446592"/>
                  <c:y val="2.3967672462721811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330" b="0" i="0" u="none" strike="noStrike" baseline="0" dirty="0">
                        <a:solidFill>
                          <a:schemeClr val="tx1"/>
                        </a:solidFill>
                        <a:effectLst/>
                      </a:rPr>
                      <a:t>Н</a:t>
                    </a:r>
                    <a:r>
                      <a:rPr lang="ru-RU" sz="1330" b="0" i="0" u="none" strike="noStrike" baseline="0" dirty="0">
                        <a:effectLst/>
                      </a:rPr>
                      <a:t>алоги на совокупный доход </a:t>
                    </a:r>
                    <a:endParaRPr lang="ru-RU" baseline="0" dirty="0">
                      <a:solidFill>
                        <a:schemeClr val="tx1"/>
                      </a:solidFill>
                    </a:endParaRPr>
                  </a:p>
                  <a:p>
                    <a:pPr>
                      <a:defRPr>
                        <a:solidFill>
                          <a:schemeClr val="tx1"/>
                        </a:solidFill>
                      </a:defRPr>
                    </a:pPr>
                    <a:r>
                      <a:rPr lang="ru-RU" b="1" baseline="0" dirty="0">
                        <a:solidFill>
                          <a:schemeClr val="tx1"/>
                        </a:solidFill>
                      </a:rPr>
                      <a:t>18,7%</a:t>
                    </a: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3"/>
                  </a:solidFill>
                  <a:round/>
                </a:ln>
                <a:effectLst>
                  <a:glow rad="63500">
                    <a:schemeClr val="accent3">
                      <a:lumMod val="60000"/>
                      <a:lumOff val="40000"/>
                      <a:alpha val="40000"/>
                    </a:schemeClr>
                  </a:glow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34F-4C84-A307-D6DD0CB1740F}"/>
                </c:ext>
              </c:extLst>
            </c:dLbl>
            <c:dLbl>
              <c:idx val="3"/>
              <c:layout>
                <c:manualLayout>
                  <c:x val="0.10488991914854794"/>
                  <c:y val="1.661897289544843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 algn="ctr" rtl="0">
                      <a:defRPr lang="ru-RU" sz="1330" b="0" i="0" u="none" strike="no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330" b="0" i="0" u="none" strike="no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a:t>Налог на имущество физических лиц </a:t>
                    </a:r>
                  </a:p>
                  <a:p>
                    <a:pPr algn="ctr" rtl="0">
                      <a:defRPr lang="ru-RU" dirty="0">
                        <a:solidFill>
                          <a:schemeClr val="tx1"/>
                        </a:solidFill>
                      </a:defRPr>
                    </a:pPr>
                    <a:r>
                      <a:rPr lang="ru-RU" sz="1330" b="1" i="0" u="none" strike="noStrik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a:t>4,3%</a:t>
                    </a: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glow rad="63500">
                    <a:schemeClr val="accent3">
                      <a:lumMod val="60000"/>
                      <a:lumOff val="40000"/>
                      <a:alpha val="40000"/>
                    </a:schemeClr>
                  </a:glow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 algn="ctr" rtl="0">
                    <a:defRPr lang="ru-RU" sz="1330" b="0" i="0" u="none" strike="noStrike" kern="1200" baseline="0" dirty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34F-4C84-A307-D6DD0CB1740F}"/>
                </c:ext>
              </c:extLst>
            </c:dLbl>
            <c:dLbl>
              <c:idx val="4"/>
              <c:layout>
                <c:manualLayout>
                  <c:x val="0.10569017163113863"/>
                  <c:y val="7.7587406582349333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Земельный налог</a:t>
                    </a:r>
                  </a:p>
                  <a:p>
                    <a:pPr>
                      <a:defRPr>
                        <a:solidFill>
                          <a:schemeClr val="tx1"/>
                        </a:solidFill>
                      </a:defRPr>
                    </a:pPr>
                    <a:r>
                      <a:rPr lang="ru-RU" dirty="0"/>
                      <a:t> </a:t>
                    </a:r>
                    <a:r>
                      <a:rPr lang="ru-RU" b="1" dirty="0"/>
                      <a:t>13,7%</a:t>
                    </a:r>
                  </a:p>
                </c:rich>
              </c:tx>
              <c:spPr>
                <a:solidFill>
                  <a:srgbClr val="FFFFFF">
                    <a:alpha val="90000"/>
                  </a:srgbClr>
                </a:solidFill>
                <a:ln w="12700" cap="flat" cmpd="sng" algn="ctr">
                  <a:solidFill>
                    <a:srgbClr val="6F6F74"/>
                  </a:solidFill>
                  <a:round/>
                </a:ln>
                <a:effectLst>
                  <a:glow rad="63500">
                    <a:schemeClr val="accent3">
                      <a:lumMod val="60000"/>
                      <a:lumOff val="40000"/>
                      <a:alpha val="40000"/>
                    </a:schemeClr>
                  </a:glow>
                  <a:outerShdw blurRad="50800" dist="38100" dir="2700000" algn="tl" rotWithShape="0">
                    <a:srgbClr val="6F6F74">
                      <a:lumMod val="75000"/>
                      <a:alpha val="40000"/>
                    </a:srgb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858976660566475"/>
                      <c:h val="8.85560247679928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F34F-4C84-A307-D6DD0CB1740F}"/>
                </c:ext>
              </c:extLst>
            </c:dLbl>
            <c:dLbl>
              <c:idx val="5"/>
              <c:layout>
                <c:manualLayout>
                  <c:x val="-4.5013967980469076E-2"/>
                  <c:y val="-4.842126135680678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200" b="0" i="0" u="none" strike="noStrike" baseline="0" dirty="0">
                        <a:solidFill>
                          <a:schemeClr val="tx1"/>
                        </a:solidFill>
                        <a:effectLst/>
                      </a:rPr>
                      <a:t>И</a:t>
                    </a:r>
                    <a:r>
                      <a:rPr lang="ru-RU" sz="1200" b="0" i="0" u="none" strike="noStrike" baseline="0" dirty="0">
                        <a:effectLst/>
                      </a:rPr>
                      <a:t>ные доходы (госпошлина, сборы, платежи при пользовании природными ресурсами, доходы от оказания  платных услуг и компенсации затрат государства, штрафы, санкции, возмещение ущерба, прочие неналоговые доходы) </a:t>
                    </a:r>
                    <a:endParaRPr lang="ru-RU" sz="1200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1200">
                        <a:solidFill>
                          <a:schemeClr val="tx1"/>
                        </a:solidFill>
                      </a:defRPr>
                    </a:pPr>
                    <a:r>
                      <a:rPr lang="ru-RU" sz="1200" b="1" dirty="0">
                        <a:solidFill>
                          <a:schemeClr val="tx1"/>
                        </a:solidFill>
                      </a:rPr>
                      <a:t>5,1%</a:t>
                    </a: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6"/>
                  </a:solidFill>
                  <a:round/>
                </a:ln>
                <a:effectLst>
                  <a:glow rad="63500">
                    <a:schemeClr val="accent3">
                      <a:lumMod val="60000"/>
                      <a:lumOff val="40000"/>
                      <a:alpha val="40000"/>
                    </a:schemeClr>
                  </a:glow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34F-4C84-A307-D6DD0CB1740F}"/>
                </c:ext>
              </c:extLst>
            </c:dLbl>
            <c:dLbl>
              <c:idx val="6"/>
              <c:layout>
                <c:manualLayout>
                  <c:x val="-9.9929669283954775E-3"/>
                  <c:y val="-0.23063913313489365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330" b="0" i="0" u="none" strike="noStrike" baseline="0" dirty="0">
                        <a:solidFill>
                          <a:schemeClr val="tx1"/>
                        </a:solidFill>
                        <a:effectLst/>
                      </a:rPr>
                      <a:t>Д</a:t>
                    </a:r>
                    <a:r>
                      <a:rPr lang="ru-RU" sz="1330" b="0" i="0" u="none" strike="noStrike" baseline="0" dirty="0">
                        <a:effectLst/>
                      </a:rPr>
                      <a:t>оходы от использования имущества, находящегося в государственной и муниципальной собственности </a:t>
                    </a:r>
                    <a:endParaRPr lang="ru-RU" dirty="0">
                      <a:solidFill>
                        <a:schemeClr val="tx1"/>
                      </a:solidFill>
                    </a:endParaRPr>
                  </a:p>
                  <a:p>
                    <a:pPr>
                      <a:defRPr>
                        <a:solidFill>
                          <a:schemeClr val="tx1"/>
                        </a:solidFill>
                      </a:defRPr>
                    </a:pPr>
                    <a:r>
                      <a:rPr lang="ru-RU" b="1" dirty="0">
                        <a:solidFill>
                          <a:schemeClr val="tx1"/>
                        </a:solidFill>
                      </a:rPr>
                      <a:t>18,1%</a:t>
                    </a: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>
                      <a:lumMod val="60000"/>
                    </a:schemeClr>
                  </a:solidFill>
                  <a:round/>
                </a:ln>
                <a:effectLst>
                  <a:glow rad="63500">
                    <a:schemeClr val="accent3">
                      <a:lumMod val="60000"/>
                      <a:lumOff val="40000"/>
                      <a:alpha val="40000"/>
                    </a:schemeClr>
                  </a:glow>
                  <a:outerShdw blurRad="50800" dist="38100" dir="2700000" algn="tl" rotWithShape="0">
                    <a:schemeClr val="accent6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34F-4C84-A307-D6DD0CB1740F}"/>
                </c:ext>
              </c:extLst>
            </c:dLbl>
            <c:dLbl>
              <c:idx val="7"/>
              <c:layout>
                <c:manualLayout>
                  <c:x val="0.17871983639085634"/>
                  <c:y val="-4.771490153962045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330" b="0" i="0" u="none" strike="noStrike" baseline="0" dirty="0">
                        <a:solidFill>
                          <a:schemeClr val="tx1"/>
                        </a:solidFill>
                        <a:effectLst/>
                      </a:rPr>
                      <a:t>Д</a:t>
                    </a:r>
                    <a:r>
                      <a:rPr lang="ru-RU" sz="1330" b="0" i="0" u="none" strike="noStrike" baseline="0" dirty="0">
                        <a:effectLst/>
                      </a:rPr>
                      <a:t>оходы от продажи материальных и нематериальных активов </a:t>
                    </a:r>
                    <a:endParaRPr lang="ru-RU" dirty="0">
                      <a:solidFill>
                        <a:schemeClr val="tx1"/>
                      </a:solidFill>
                    </a:endParaRPr>
                  </a:p>
                  <a:p>
                    <a:pPr>
                      <a:defRPr>
                        <a:solidFill>
                          <a:schemeClr val="tx1"/>
                        </a:solidFill>
                      </a:defRPr>
                    </a:pPr>
                    <a:r>
                      <a:rPr lang="ru-RU" b="1" dirty="0">
                        <a:solidFill>
                          <a:schemeClr val="tx1"/>
                        </a:solidFill>
                      </a:rPr>
                      <a:t>13,4%</a:t>
                    </a: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>
                      <a:lumMod val="60000"/>
                    </a:schemeClr>
                  </a:solidFill>
                  <a:round/>
                </a:ln>
                <a:effectLst>
                  <a:glow rad="63500">
                    <a:schemeClr val="accent3">
                      <a:lumMod val="60000"/>
                      <a:lumOff val="40000"/>
                      <a:alpha val="40000"/>
                    </a:schemeClr>
                  </a:glow>
                  <a:outerShdw blurRad="50800" dist="38100" dir="2700000" algn="tl" rotWithShape="0">
                    <a:schemeClr val="accent2">
                      <a:lumMod val="60000"/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34F-4C84-A307-D6DD0CB1740F}"/>
                </c:ext>
              </c:extLst>
            </c:dLbl>
            <c:spPr>
              <a:solidFill>
                <a:srgbClr val="FFFFFF">
                  <a:alpha val="90000"/>
                </a:srgbClr>
              </a:solidFill>
              <a:ln w="12700" cap="flat" cmpd="sng" algn="ctr">
                <a:solidFill>
                  <a:srgbClr val="6F6F74"/>
                </a:solidFill>
                <a:round/>
              </a:ln>
              <a:effectLst>
                <a:glow rad="63500">
                  <a:schemeClr val="accent3">
                    <a:lumMod val="60000"/>
                    <a:lumOff val="40000"/>
                    <a:alpha val="40000"/>
                  </a:schemeClr>
                </a:glow>
                <a:outerShdw blurRad="50800" dist="38100" dir="2700000" algn="tl" rotWithShape="0">
                  <a:srgbClr val="6F6F74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налог на доходы физических лиц</c:v>
                </c:pt>
                <c:pt idx="1">
                  <c:v>налоги на товары (работы, услуги), реализуемые на территории РФ</c:v>
                </c:pt>
                <c:pt idx="2">
                  <c:v>налоги на совокупный доход</c:v>
                </c:pt>
                <c:pt idx="3">
                  <c:v>налог на имущество физических лиц</c:v>
                </c:pt>
                <c:pt idx="4">
                  <c:v>земельный налог</c:v>
                </c:pt>
                <c:pt idx="5">
                  <c:v>иные доходы (акцизы, госпошлина, экология, доходы от оказания  платных услуг и компенсации затрат государства, штрафы, прочие неналоговые доходы)</c:v>
                </c:pt>
                <c:pt idx="6">
                  <c:v>доходы от использования имущества, находящегося в государственной и муниципальной собственности</c:v>
                </c:pt>
                <c:pt idx="7">
                  <c:v>доходы от продажи материальных и нематериальных активов</c:v>
                </c:pt>
              </c:strCache>
            </c:strRef>
          </c:cat>
          <c:val>
            <c:numRef>
              <c:f>Лист1!$B$2:$B$9</c:f>
              <c:numCache>
                <c:formatCode>#,#00%</c:formatCode>
                <c:ptCount val="8"/>
                <c:pt idx="0">
                  <c:v>0.29799999999999999</c:v>
                </c:pt>
                <c:pt idx="1">
                  <c:v>4.0000000000000001E-3</c:v>
                </c:pt>
                <c:pt idx="2">
                  <c:v>0.18684981940001616</c:v>
                </c:pt>
                <c:pt idx="3">
                  <c:v>4.2999999999999997E-2</c:v>
                </c:pt>
                <c:pt idx="4">
                  <c:v>0.13700000000000001</c:v>
                </c:pt>
                <c:pt idx="5">
                  <c:v>5.0999999999999997E-2</c:v>
                </c:pt>
                <c:pt idx="6">
                  <c:v>0.18099999999999999</c:v>
                </c:pt>
                <c:pt idx="7">
                  <c:v>9.9000000000000005E-2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F34F-4C84-A307-D6DD0CB1740F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0.60636</cdr:x>
      <cdr:y>0.66679</cdr:y>
    </cdr:from>
    <cdr:to>
      <cdr:x>0.74502</cdr:x>
      <cdr:y>0.95814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998461" y="20926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 rtl="0">
            <a:lnSpc>
              <a:spcPct val="114000"/>
            </a:lnSpc>
          </a:pPr>
          <a:endParaRPr lang="ru-RU" sz="1350" b="1" kern="120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0.55897</cdr:x>
      <cdr:y>0.3466</cdr:y>
    </cdr:from>
    <cdr:to>
      <cdr:x>0.5821</cdr:x>
      <cdr:y>0.4828</cdr:y>
    </cdr:to>
    <cdr:cxnSp macro="">
      <cdr:nvCxnSpPr>
        <cdr:cNvPr id="4" name="Прямая соединительная линия 3">
          <a:extLst xmlns:a="http://schemas.openxmlformats.org/drawingml/2006/main">
            <a:ext uri="{FF2B5EF4-FFF2-40B4-BE49-F238E27FC236}">
              <a16:creationId xmlns:a16="http://schemas.microsoft.com/office/drawing/2014/main" id="{CEAF5177-FECE-4FAE-B3DA-DD427BAA7B06}"/>
            </a:ext>
          </a:extLst>
        </cdr:cNvPr>
        <cdr:cNvCxnSpPr/>
      </cdr:nvCxnSpPr>
      <cdr:spPr>
        <a:xfrm xmlns:a="http://schemas.openxmlformats.org/drawingml/2006/main" flipV="1">
          <a:off x="3246877" y="1087791"/>
          <a:ext cx="134345" cy="427443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0.66935</cdr:x>
      <cdr:y>0.43826</cdr:y>
    </cdr:from>
    <cdr:to>
      <cdr:x>0.78621</cdr:x>
      <cdr:y>0.5</cdr:y>
    </cdr:to>
    <cdr:cxnSp macro="">
      <cdr:nvCxnSpPr>
        <cdr:cNvPr id="5" name="Прямая соединительная линия 4">
          <a:extLst xmlns:a="http://schemas.openxmlformats.org/drawingml/2006/main">
            <a:ext uri="{FF2B5EF4-FFF2-40B4-BE49-F238E27FC236}">
              <a16:creationId xmlns:a16="http://schemas.microsoft.com/office/drawing/2014/main" id="{5D97A720-2505-486A-996A-A30B40A091B5}"/>
            </a:ext>
          </a:extLst>
        </cdr:cNvPr>
        <cdr:cNvCxnSpPr/>
      </cdr:nvCxnSpPr>
      <cdr:spPr>
        <a:xfrm xmlns:a="http://schemas.openxmlformats.org/drawingml/2006/main" flipV="1">
          <a:off x="4413860" y="1375464"/>
          <a:ext cx="770562" cy="19376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0.68026</cdr:x>
      <cdr:y>0.68706</cdr:y>
    </cdr:from>
    <cdr:to>
      <cdr:x>0.78153</cdr:x>
      <cdr:y>0.76562</cdr:y>
    </cdr:to>
    <cdr:cxnSp macro="">
      <cdr:nvCxnSpPr>
        <cdr:cNvPr id="7" name="Прямая соединительная линия 6">
          <a:extLst xmlns:a="http://schemas.openxmlformats.org/drawingml/2006/main">
            <a:ext uri="{FF2B5EF4-FFF2-40B4-BE49-F238E27FC236}">
              <a16:creationId xmlns:a16="http://schemas.microsoft.com/office/drawing/2014/main" id="{C9E5E5C4-E096-4B4E-8A1A-C2861B390033}"/>
            </a:ext>
          </a:extLst>
        </cdr:cNvPr>
        <cdr:cNvCxnSpPr/>
      </cdr:nvCxnSpPr>
      <cdr:spPr>
        <a:xfrm xmlns:a="http://schemas.openxmlformats.org/drawingml/2006/main">
          <a:off x="4485779" y="2156300"/>
          <a:ext cx="667820" cy="24658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0.37644</cdr:x>
      <cdr:y>0.35969</cdr:y>
    </cdr:from>
    <cdr:to>
      <cdr:x>0.4855</cdr:x>
      <cdr:y>0.47439</cdr:y>
    </cdr:to>
    <cdr:cxnSp macro="">
      <cdr:nvCxnSpPr>
        <cdr:cNvPr id="9" name="Прямая соединительная линия 8">
          <a:extLst xmlns:a="http://schemas.openxmlformats.org/drawingml/2006/main">
            <a:ext uri="{FF2B5EF4-FFF2-40B4-BE49-F238E27FC236}">
              <a16:creationId xmlns:a16="http://schemas.microsoft.com/office/drawing/2014/main" id="{196E6FFC-0E70-4BCD-8012-B8A08416AA82}"/>
            </a:ext>
          </a:extLst>
        </cdr:cNvPr>
        <cdr:cNvCxnSpPr/>
      </cdr:nvCxnSpPr>
      <cdr:spPr>
        <a:xfrm xmlns:a="http://schemas.openxmlformats.org/drawingml/2006/main" flipH="1" flipV="1">
          <a:off x="2482319" y="1128884"/>
          <a:ext cx="719191" cy="359968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0.3297</cdr:x>
      <cdr:y>0.57431</cdr:y>
    </cdr:from>
    <cdr:to>
      <cdr:x>0.43712</cdr:x>
      <cdr:y>0.64667</cdr:y>
    </cdr:to>
    <cdr:cxnSp macro="">
      <cdr:nvCxnSpPr>
        <cdr:cNvPr id="17" name="Прямая соединительная линия 16">
          <a:extLst xmlns:a="http://schemas.openxmlformats.org/drawingml/2006/main">
            <a:ext uri="{FF2B5EF4-FFF2-40B4-BE49-F238E27FC236}">
              <a16:creationId xmlns:a16="http://schemas.microsoft.com/office/drawing/2014/main" id="{730069F3-1CF7-41BF-91AD-A68BE2C3525C}"/>
            </a:ext>
          </a:extLst>
        </cdr:cNvPr>
        <cdr:cNvCxnSpPr/>
      </cdr:nvCxnSpPr>
      <cdr:spPr>
        <a:xfrm xmlns:a="http://schemas.openxmlformats.org/drawingml/2006/main" flipH="1">
          <a:off x="1915090" y="1802463"/>
          <a:ext cx="623966" cy="227099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0.35012</cdr:x>
      <cdr:y>0.64792</cdr:y>
    </cdr:from>
    <cdr:to>
      <cdr:x>0.46415</cdr:x>
      <cdr:y>0.8374</cdr:y>
    </cdr:to>
    <cdr:cxnSp macro="">
      <cdr:nvCxnSpPr>
        <cdr:cNvPr id="19" name="Прямая соединительная линия 18">
          <a:extLst xmlns:a="http://schemas.openxmlformats.org/drawingml/2006/main">
            <a:ext uri="{FF2B5EF4-FFF2-40B4-BE49-F238E27FC236}">
              <a16:creationId xmlns:a16="http://schemas.microsoft.com/office/drawing/2014/main" id="{54AD091C-2FF3-4C71-8D81-5DEC543AC415}"/>
            </a:ext>
          </a:extLst>
        </cdr:cNvPr>
        <cdr:cNvCxnSpPr/>
      </cdr:nvCxnSpPr>
      <cdr:spPr>
        <a:xfrm xmlns:a="http://schemas.openxmlformats.org/drawingml/2006/main" flipH="1">
          <a:off x="2033713" y="2033464"/>
          <a:ext cx="662389" cy="594683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0.25352</cdr:x>
      <cdr:y>0.34735</cdr:y>
    </cdr:from>
    <cdr:to>
      <cdr:x>0.59155</cdr:x>
      <cdr:y>0.74223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85800" y="80433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0.30766</cdr:x>
      <cdr:y>0.36819</cdr:y>
    </cdr:from>
    <cdr:to>
      <cdr:x>0.63194</cdr:x>
      <cdr:y>0.5706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148003" y="1110230"/>
          <a:ext cx="1210060" cy="6103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3000" b="1" dirty="0">
              <a:solidFill>
                <a:srgbClr val="002060"/>
              </a:solidFill>
            </a:rPr>
            <a:t>5882 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C1293-4FCA-4AD3-86ED-C848877EABFD}" type="datetimeFigureOut">
              <a:rPr lang="ru-RU" smtClean="0"/>
              <a:pPr/>
              <a:t>13.07.2021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75F166-93A5-4CC5-8347-3D9402BC99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704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8D17B2-16C7-49C3-9124-25664BB2AC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7006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8D17B2-16C7-49C3-9124-25664BB2AC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0966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1D02AA-6BE0-46F3-AAC7-325D39978500}" type="slidenum">
              <a:rPr lang="ru-RU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278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1D02AA-6BE0-46F3-AAC7-325D39978500}" type="slidenum">
              <a:rPr lang="ru-RU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407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75F166-93A5-4CC5-8347-3D9402BC997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825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8D17B2-16C7-49C3-9124-25664BB2AC83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245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8D17B2-16C7-49C3-9124-25664BB2AC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41570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75F166-93A5-4CC5-8347-3D9402BC9977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147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6EC3A-FBCE-4D09-9CF9-1D8FBD7A15E0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480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9CC38-015C-4F43-8706-620FE37D7842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750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54C83-BE07-4C41-ACFB-CC988ABF0BC0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295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F24AC-E3E1-4102-9466-66A6B0BF1A56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810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B5525-CB00-469E-A279-D5135CCBABB0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8164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77409-0CA1-44A0-816E-B198E0DD1582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960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52233-BD58-4F7D-ADDC-7E7C9DCA668F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169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11A0-DDC9-4DCA-8829-396F5AE273BF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1304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0BB2-1ABF-4F2E-A12B-FD8E3FF834E3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671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C4EA0-4932-42C4-A0AD-36386EF0A97C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589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325B-F7C8-42D8-9BD7-821935BA6C43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657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EC932-C278-44E7-82F5-8AD6554BCED6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513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B9C49-2BAB-47AB-B4D7-C77D157EC9AB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398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2136D-8316-4F74-BAED-D522A74771CC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9756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494A-E35F-4FD8-835D-C0684D1B51B9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821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B87E-43ED-40B6-AA27-BF844C168454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446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C5F9-5BB7-4484-A96C-8EC1C35F77E4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986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89765-582A-4A43-8254-5F18F8D39831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847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AA772-7FDF-4624-BA7D-C617B502B7C2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949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0C12E-DC96-4208-B14A-6984D64FAAAF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422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DC78-24BE-4493-827E-D2F715B81690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136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299A7-03A9-4EF6-B6BC-87ABF16062FD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641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D27D281-E65D-46E7-B649-5D3E95262978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97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56D46C4-0CD7-42AF-9E2C-D7E512F0C9FC}" type="datetime1">
              <a:rPr lang="ru-RU" smtClean="0"/>
              <a:pPr/>
              <a:t>13.07.2021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3300F-B5E5-4D9E-9381-383162CC59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13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chart" Target="../charts/char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chart" Target="../charts/char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5.jpe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4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5" Type="http://schemas.openxmlformats.org/officeDocument/2006/relationships/image" Target="../media/image16.png"/><Relationship Id="rId23" Type="http://schemas.openxmlformats.org/officeDocument/2006/relationships/image" Target="../media/image3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mailto:dolgopfu@yandex.ru" TargetMode="Externa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s://avatars.mds.yandex.net/get-altay/248099/2a0000015dcbe04b76d21821f42e46ad8372/XXL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-2" y="2309544"/>
            <a:ext cx="12192000" cy="2909454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048351-F5BC-4F1E-800F-131992995E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2720158"/>
            <a:ext cx="9144000" cy="1229979"/>
          </a:xfrm>
        </p:spPr>
        <p:txBody>
          <a:bodyPr>
            <a:norm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 ДЛЯ ГРАЖДАН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0759254-AFC3-473A-B817-AA56D949EDEB}"/>
              </a:ext>
            </a:extLst>
          </p:cNvPr>
          <p:cNvSpPr/>
          <p:nvPr/>
        </p:nvSpPr>
        <p:spPr>
          <a:xfrm>
            <a:off x="847181" y="4316354"/>
            <a:ext cx="108158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/>
              <a:t>ГОДОВОЙ ОТЧЕТ ОБ ИСПОЛНЕНИИ </a:t>
            </a:r>
          </a:p>
          <a:p>
            <a:pPr algn="ctr"/>
            <a:r>
              <a:rPr lang="ru-RU" sz="3600" i="1" dirty="0"/>
              <a:t>БЮДЖЕТА ЗА 2020 ГОД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6D78713-1721-44AD-A1A8-C273254DB7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725" y="326998"/>
            <a:ext cx="287655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2633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Прямоугольник 2"/>
          <p:cNvSpPr>
            <a:spLocks noChangeArrowheads="1"/>
          </p:cNvSpPr>
          <p:nvPr/>
        </p:nvSpPr>
        <p:spPr bwMode="auto">
          <a:xfrm>
            <a:off x="1101687" y="182568"/>
            <a:ext cx="10839488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</a:pPr>
            <a:r>
              <a:rPr lang="ru-RU" sz="2400" spc="-50" dirty="0">
                <a:latin typeface="+mj-lt"/>
                <a:ea typeface="+mj-ea"/>
                <a:cs typeface="+mj-cs"/>
              </a:rPr>
              <a:t>Перспективные инвестиционные проекты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482138" y="1069164"/>
            <a:ext cx="2477193" cy="2322429"/>
            <a:chOff x="9727206" y="622449"/>
            <a:chExt cx="10459443" cy="9531201"/>
          </a:xfrm>
        </p:grpSpPr>
        <p:sp>
          <p:nvSpPr>
            <p:cNvPr id="24" name="Блок-схема: ручной ввод 17"/>
            <p:cNvSpPr/>
            <p:nvPr/>
          </p:nvSpPr>
          <p:spPr>
            <a:xfrm rot="16200000">
              <a:off x="10296125" y="263125"/>
              <a:ext cx="9321606" cy="10459443"/>
            </a:xfrm>
            <a:prstGeom prst="rect">
              <a:avLst/>
            </a:prstGeom>
            <a:blipFill dpi="0" rotWithShape="0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 lang="ru-RU" sz="2968" dirty="0">
                <a:latin typeface="Tahoma" panose="020B0604030504040204" pitchFamily="34" charset="0"/>
              </a:endParaRPr>
            </a:p>
          </p:txBody>
        </p:sp>
        <p:grpSp>
          <p:nvGrpSpPr>
            <p:cNvPr id="27" name="Группа 26"/>
            <p:cNvGrpSpPr/>
            <p:nvPr/>
          </p:nvGrpSpPr>
          <p:grpSpPr>
            <a:xfrm>
              <a:off x="10778208" y="622449"/>
              <a:ext cx="9404471" cy="9286317"/>
              <a:chOff x="9778850" y="1033376"/>
              <a:chExt cx="10328748" cy="10320359"/>
            </a:xfrm>
          </p:grpSpPr>
          <p:sp>
            <p:nvSpPr>
              <p:cNvPr id="28" name="Блок-схема: ручной ввод 27"/>
              <p:cNvSpPr/>
              <p:nvPr/>
            </p:nvSpPr>
            <p:spPr>
              <a:xfrm rot="16200000" flipH="1">
                <a:off x="9919648" y="1165785"/>
                <a:ext cx="10320359" cy="10055541"/>
              </a:xfrm>
              <a:prstGeom prst="flowChartManualInpu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2968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1" name="Полилиния 30"/>
              <p:cNvSpPr/>
              <p:nvPr/>
            </p:nvSpPr>
            <p:spPr>
              <a:xfrm>
                <a:off x="10778754" y="3470541"/>
                <a:ext cx="4140911" cy="7397948"/>
              </a:xfrm>
              <a:custGeom>
                <a:avLst/>
                <a:gdLst>
                  <a:gd name="connsiteX0" fmla="*/ 737754 w 2462645"/>
                  <a:gd name="connsiteY0" fmla="*/ 2982191 h 4426528"/>
                  <a:gd name="connsiteX1" fmla="*/ 509154 w 2462645"/>
                  <a:gd name="connsiteY1" fmla="*/ 3044537 h 4426528"/>
                  <a:gd name="connsiteX2" fmla="*/ 1007918 w 2462645"/>
                  <a:gd name="connsiteY2" fmla="*/ 4426528 h 4426528"/>
                  <a:gd name="connsiteX3" fmla="*/ 1787236 w 2462645"/>
                  <a:gd name="connsiteY3" fmla="*/ 4229100 h 4426528"/>
                  <a:gd name="connsiteX4" fmla="*/ 1776845 w 2462645"/>
                  <a:gd name="connsiteY4" fmla="*/ 4073237 h 4426528"/>
                  <a:gd name="connsiteX5" fmla="*/ 2161309 w 2462645"/>
                  <a:gd name="connsiteY5" fmla="*/ 4062846 h 4426528"/>
                  <a:gd name="connsiteX6" fmla="*/ 2150918 w 2462645"/>
                  <a:gd name="connsiteY6" fmla="*/ 4322618 h 4426528"/>
                  <a:gd name="connsiteX7" fmla="*/ 2369127 w 2462645"/>
                  <a:gd name="connsiteY7" fmla="*/ 4281055 h 4426528"/>
                  <a:gd name="connsiteX8" fmla="*/ 2462645 w 2462645"/>
                  <a:gd name="connsiteY8" fmla="*/ 2078182 h 4426528"/>
                  <a:gd name="connsiteX9" fmla="*/ 2369127 w 2462645"/>
                  <a:gd name="connsiteY9" fmla="*/ 2078182 h 4426528"/>
                  <a:gd name="connsiteX10" fmla="*/ 2306781 w 2462645"/>
                  <a:gd name="connsiteY10" fmla="*/ 2400300 h 4426528"/>
                  <a:gd name="connsiteX11" fmla="*/ 2223654 w 2462645"/>
                  <a:gd name="connsiteY11" fmla="*/ 2514600 h 4426528"/>
                  <a:gd name="connsiteX12" fmla="*/ 2057400 w 2462645"/>
                  <a:gd name="connsiteY12" fmla="*/ 2545773 h 4426528"/>
                  <a:gd name="connsiteX13" fmla="*/ 1932709 w 2462645"/>
                  <a:gd name="connsiteY13" fmla="*/ 2473037 h 4426528"/>
                  <a:gd name="connsiteX14" fmla="*/ 1870363 w 2462645"/>
                  <a:gd name="connsiteY14" fmla="*/ 2421082 h 4426528"/>
                  <a:gd name="connsiteX15" fmla="*/ 1839191 w 2462645"/>
                  <a:gd name="connsiteY15" fmla="*/ 1932709 h 4426528"/>
                  <a:gd name="connsiteX16" fmla="*/ 1672936 w 2462645"/>
                  <a:gd name="connsiteY16" fmla="*/ 1922318 h 4426528"/>
                  <a:gd name="connsiteX17" fmla="*/ 1226127 w 2462645"/>
                  <a:gd name="connsiteY17" fmla="*/ 758537 h 4426528"/>
                  <a:gd name="connsiteX18" fmla="*/ 1143000 w 2462645"/>
                  <a:gd name="connsiteY18" fmla="*/ 779318 h 4426528"/>
                  <a:gd name="connsiteX19" fmla="*/ 820881 w 2462645"/>
                  <a:gd name="connsiteY19" fmla="*/ 0 h 4426528"/>
                  <a:gd name="connsiteX20" fmla="*/ 322118 w 2462645"/>
                  <a:gd name="connsiteY20" fmla="*/ 187037 h 4426528"/>
                  <a:gd name="connsiteX21" fmla="*/ 41563 w 2462645"/>
                  <a:gd name="connsiteY21" fmla="*/ 654628 h 4426528"/>
                  <a:gd name="connsiteX22" fmla="*/ 83127 w 2462645"/>
                  <a:gd name="connsiteY22" fmla="*/ 872837 h 4426528"/>
                  <a:gd name="connsiteX23" fmla="*/ 0 w 2462645"/>
                  <a:gd name="connsiteY23" fmla="*/ 893618 h 4426528"/>
                  <a:gd name="connsiteX24" fmla="*/ 31172 w 2462645"/>
                  <a:gd name="connsiteY24" fmla="*/ 1080655 h 4426528"/>
                  <a:gd name="connsiteX25" fmla="*/ 238991 w 2462645"/>
                  <a:gd name="connsiteY25" fmla="*/ 1049482 h 4426528"/>
                  <a:gd name="connsiteX26" fmla="*/ 529936 w 2462645"/>
                  <a:gd name="connsiteY26" fmla="*/ 1911928 h 4426528"/>
                  <a:gd name="connsiteX27" fmla="*/ 633845 w 2462645"/>
                  <a:gd name="connsiteY27" fmla="*/ 1911928 h 4426528"/>
                  <a:gd name="connsiteX28" fmla="*/ 737754 w 2462645"/>
                  <a:gd name="connsiteY28" fmla="*/ 2223655 h 4426528"/>
                  <a:gd name="connsiteX29" fmla="*/ 602672 w 2462645"/>
                  <a:gd name="connsiteY29" fmla="*/ 2265218 h 4426528"/>
                  <a:gd name="connsiteX30" fmla="*/ 426027 w 2462645"/>
                  <a:gd name="connsiteY30" fmla="*/ 1963882 h 4426528"/>
                  <a:gd name="connsiteX31" fmla="*/ 374072 w 2462645"/>
                  <a:gd name="connsiteY31" fmla="*/ 1974273 h 4426528"/>
                  <a:gd name="connsiteX32" fmla="*/ 737754 w 2462645"/>
                  <a:gd name="connsiteY32" fmla="*/ 2982191 h 4426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462645" h="4426528">
                    <a:moveTo>
                      <a:pt x="737754" y="2982191"/>
                    </a:moveTo>
                    <a:lnTo>
                      <a:pt x="509154" y="3044537"/>
                    </a:lnTo>
                    <a:lnTo>
                      <a:pt x="1007918" y="4426528"/>
                    </a:lnTo>
                    <a:lnTo>
                      <a:pt x="1787236" y="4229100"/>
                    </a:lnTo>
                    <a:lnTo>
                      <a:pt x="1776845" y="4073237"/>
                    </a:lnTo>
                    <a:lnTo>
                      <a:pt x="2161309" y="4062846"/>
                    </a:lnTo>
                    <a:lnTo>
                      <a:pt x="2150918" y="4322618"/>
                    </a:lnTo>
                    <a:lnTo>
                      <a:pt x="2369127" y="4281055"/>
                    </a:lnTo>
                    <a:lnTo>
                      <a:pt x="2462645" y="2078182"/>
                    </a:lnTo>
                    <a:lnTo>
                      <a:pt x="2369127" y="2078182"/>
                    </a:lnTo>
                    <a:lnTo>
                      <a:pt x="2306781" y="2400300"/>
                    </a:lnTo>
                    <a:lnTo>
                      <a:pt x="2223654" y="2514600"/>
                    </a:lnTo>
                    <a:lnTo>
                      <a:pt x="2057400" y="2545773"/>
                    </a:lnTo>
                    <a:lnTo>
                      <a:pt x="1932709" y="2473037"/>
                    </a:lnTo>
                    <a:lnTo>
                      <a:pt x="1870363" y="2421082"/>
                    </a:lnTo>
                    <a:lnTo>
                      <a:pt x="1839191" y="1932709"/>
                    </a:lnTo>
                    <a:lnTo>
                      <a:pt x="1672936" y="1922318"/>
                    </a:lnTo>
                    <a:lnTo>
                      <a:pt x="1226127" y="758537"/>
                    </a:lnTo>
                    <a:lnTo>
                      <a:pt x="1143000" y="779318"/>
                    </a:lnTo>
                    <a:lnTo>
                      <a:pt x="820881" y="0"/>
                    </a:lnTo>
                    <a:lnTo>
                      <a:pt x="322118" y="187037"/>
                    </a:lnTo>
                    <a:lnTo>
                      <a:pt x="41563" y="654628"/>
                    </a:lnTo>
                    <a:lnTo>
                      <a:pt x="83127" y="872837"/>
                    </a:lnTo>
                    <a:lnTo>
                      <a:pt x="0" y="893618"/>
                    </a:lnTo>
                    <a:lnTo>
                      <a:pt x="31172" y="1080655"/>
                    </a:lnTo>
                    <a:lnTo>
                      <a:pt x="238991" y="1049482"/>
                    </a:lnTo>
                    <a:lnTo>
                      <a:pt x="529936" y="1911928"/>
                    </a:lnTo>
                    <a:lnTo>
                      <a:pt x="633845" y="1911928"/>
                    </a:lnTo>
                    <a:lnTo>
                      <a:pt x="737754" y="2223655"/>
                    </a:lnTo>
                    <a:lnTo>
                      <a:pt x="602672" y="2265218"/>
                    </a:lnTo>
                    <a:lnTo>
                      <a:pt x="426027" y="1963882"/>
                    </a:lnTo>
                    <a:lnTo>
                      <a:pt x="374072" y="1974273"/>
                    </a:lnTo>
                    <a:lnTo>
                      <a:pt x="737754" y="2982191"/>
                    </a:lnTo>
                    <a:close/>
                  </a:path>
                </a:pathLst>
              </a:custGeom>
              <a:solidFill>
                <a:srgbClr val="FFFF00">
                  <a:alpha val="51000"/>
                </a:srgbClr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968" dirty="0">
                  <a:latin typeface="Tahoma" panose="020B0604030504040204" pitchFamily="34" charset="0"/>
                </a:endParaRPr>
              </a:p>
            </p:txBody>
          </p:sp>
          <p:sp>
            <p:nvSpPr>
              <p:cNvPr id="32" name="Прямоугольник 31"/>
              <p:cNvSpPr/>
              <p:nvPr/>
            </p:nvSpPr>
            <p:spPr>
              <a:xfrm>
                <a:off x="9778850" y="2002484"/>
                <a:ext cx="4354803" cy="6102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989"/>
                  </a:spcAft>
                </a:pPr>
                <a:endParaRPr lang="ru-RU" sz="2968" dirty="0">
                  <a:solidFill>
                    <a:schemeClr val="bg1"/>
                  </a:solidFill>
                  <a:latin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</p:grpSp>
      <p:cxnSp>
        <p:nvCxnSpPr>
          <p:cNvPr id="33" name="Прямая соединительная линия 32"/>
          <p:cNvCxnSpPr/>
          <p:nvPr/>
        </p:nvCxnSpPr>
        <p:spPr>
          <a:xfrm>
            <a:off x="3482180" y="2414524"/>
            <a:ext cx="6960072" cy="26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3482180" y="1281643"/>
            <a:ext cx="7394575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980"/>
            <a:r>
              <a:rPr lang="ru-RU" sz="1400" b="1" dirty="0">
                <a:solidFill>
                  <a:srgbClr val="4E4F54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МОЛОКОПЕРЕРАБАТЫВАЮЩЕЕ ПРЕДПРИЯТИЕ</a:t>
            </a:r>
          </a:p>
          <a:p>
            <a:pPr indent="4233">
              <a:defRPr/>
            </a:pPr>
            <a:r>
              <a:rPr lang="ru-RU" sz="1300" dirty="0"/>
              <a:t>Инвестор – ООО «Чистая Линия»</a:t>
            </a:r>
          </a:p>
          <a:p>
            <a:r>
              <a:rPr lang="ru-RU" sz="1300" dirty="0"/>
              <a:t>Количество создаваемых рабочих мест: 800</a:t>
            </a:r>
          </a:p>
          <a:p>
            <a:r>
              <a:rPr lang="ru-RU" sz="1300" dirty="0"/>
              <a:t>Сроки реализации: 2021-2024</a:t>
            </a:r>
          </a:p>
        </p:txBody>
      </p:sp>
      <p:grpSp>
        <p:nvGrpSpPr>
          <p:cNvPr id="37" name="Группа 36"/>
          <p:cNvGrpSpPr/>
          <p:nvPr/>
        </p:nvGrpSpPr>
        <p:grpSpPr>
          <a:xfrm>
            <a:off x="9044246" y="3225531"/>
            <a:ext cx="2682621" cy="2231155"/>
            <a:chOff x="8528050" y="1141024"/>
            <a:chExt cx="11611298" cy="10261321"/>
          </a:xfrm>
        </p:grpSpPr>
        <p:sp>
          <p:nvSpPr>
            <p:cNvPr id="38" name="Прямоугольник 24"/>
            <p:cNvSpPr/>
            <p:nvPr/>
          </p:nvSpPr>
          <p:spPr>
            <a:xfrm rot="5400000" flipH="1">
              <a:off x="9203038" y="466036"/>
              <a:ext cx="10261321" cy="11611298"/>
            </a:xfrm>
            <a:prstGeom prst="rect">
              <a:avLst/>
            </a:prstGeom>
            <a:blipFill dpi="0" rotWithShape="0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926" r="-2974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968" dirty="0">
                  <a:latin typeface="Tahoma" panose="020B0604030504040204" pitchFamily="34" charset="0"/>
                </a:rPr>
                <a:t>  </a:t>
              </a:r>
            </a:p>
          </p:txBody>
        </p:sp>
        <p:sp>
          <p:nvSpPr>
            <p:cNvPr id="39" name="Полилиния 38"/>
            <p:cNvSpPr/>
            <p:nvPr/>
          </p:nvSpPr>
          <p:spPr>
            <a:xfrm>
              <a:off x="13328650" y="5289264"/>
              <a:ext cx="1365210" cy="1278883"/>
            </a:xfrm>
            <a:custGeom>
              <a:avLst/>
              <a:gdLst>
                <a:gd name="connsiteX0" fmla="*/ 0 w 820882"/>
                <a:gd name="connsiteY0" fmla="*/ 0 h 997527"/>
                <a:gd name="connsiteX1" fmla="*/ 467591 w 820882"/>
                <a:gd name="connsiteY1" fmla="*/ 228600 h 997527"/>
                <a:gd name="connsiteX2" fmla="*/ 768928 w 820882"/>
                <a:gd name="connsiteY2" fmla="*/ 218209 h 997527"/>
                <a:gd name="connsiteX3" fmla="*/ 820882 w 820882"/>
                <a:gd name="connsiteY3" fmla="*/ 997527 h 997527"/>
                <a:gd name="connsiteX4" fmla="*/ 103909 w 820882"/>
                <a:gd name="connsiteY4" fmla="*/ 997527 h 997527"/>
                <a:gd name="connsiteX5" fmla="*/ 0 w 820882"/>
                <a:gd name="connsiteY5" fmla="*/ 0 h 997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0882" h="997527">
                  <a:moveTo>
                    <a:pt x="0" y="0"/>
                  </a:moveTo>
                  <a:lnTo>
                    <a:pt x="467591" y="228600"/>
                  </a:lnTo>
                  <a:lnTo>
                    <a:pt x="768928" y="218209"/>
                  </a:lnTo>
                  <a:lnTo>
                    <a:pt x="820882" y="997527"/>
                  </a:lnTo>
                  <a:lnTo>
                    <a:pt x="103909" y="9975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>
                <a:alpha val="51000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968" dirty="0">
                <a:latin typeface="Tahoma" panose="020B0604030504040204" pitchFamily="34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>
            <a:off x="1500680" y="5084479"/>
            <a:ext cx="6960072" cy="26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1500680" y="3951598"/>
            <a:ext cx="7394575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980"/>
            <a:r>
              <a:rPr lang="ru-RU" sz="1400" b="1" dirty="0">
                <a:solidFill>
                  <a:srgbClr val="4E4F54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ПРОИЗВОДСТВО ФАРМАЦЕВТИЧЕСКИХ СУБСТАНЦИЙ </a:t>
            </a:r>
          </a:p>
          <a:p>
            <a:pPr indent="4233">
              <a:defRPr/>
            </a:pPr>
            <a:r>
              <a:rPr lang="ru-RU" sz="1300" dirty="0"/>
              <a:t>Инвестор – ООО «</a:t>
            </a:r>
            <a:r>
              <a:rPr lang="ru-RU" sz="1300" dirty="0" err="1"/>
              <a:t>Глобалхимфарм</a:t>
            </a:r>
            <a:r>
              <a:rPr lang="ru-RU" sz="1300" dirty="0"/>
              <a:t>»</a:t>
            </a:r>
          </a:p>
          <a:p>
            <a:r>
              <a:rPr lang="ru-RU" sz="1300" dirty="0"/>
              <a:t>Количество создаваемых рабочих мест: 120</a:t>
            </a:r>
          </a:p>
          <a:p>
            <a:r>
              <a:rPr lang="ru-RU" sz="1300" dirty="0"/>
              <a:t>Сроки реализации: 2021-2024</a:t>
            </a:r>
          </a:p>
        </p:txBody>
      </p:sp>
      <p:pic>
        <p:nvPicPr>
          <p:cNvPr id="17" name="Объект 6">
            <a:extLst>
              <a:ext uri="{FF2B5EF4-FFF2-40B4-BE49-F238E27FC236}">
                <a16:creationId xmlns:a16="http://schemas.microsoft.com/office/drawing/2014/main" id="{89A49551-DCAD-4647-B5AD-D1D8FD759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76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49676" y="1314858"/>
            <a:ext cx="4381947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4E4F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ПЕРВЫЙ ИНДУСТРИАЛЬНЫЙ ПАРК В ХИМИЧЕСКОЙ ОТРАСЛИ </a:t>
            </a:r>
          </a:p>
          <a:p>
            <a:r>
              <a:rPr lang="ru-RU" sz="1600" b="1" dirty="0">
                <a:solidFill>
                  <a:srgbClr val="4E4F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Общая площадь </a:t>
            </a:r>
            <a:r>
              <a:rPr lang="ru-RU" sz="4000" b="1" dirty="0">
                <a:solidFill>
                  <a:srgbClr val="4E4F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17,2 га</a:t>
            </a:r>
          </a:p>
          <a:p>
            <a:r>
              <a:rPr lang="ru-RU" sz="1600" b="1" dirty="0">
                <a:solidFill>
                  <a:srgbClr val="4E4F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СЗЗ – 300 м</a:t>
            </a:r>
            <a:endParaRPr lang="ru-RU" b="1" dirty="0">
              <a:solidFill>
                <a:srgbClr val="4E4F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00" b="1" dirty="0">
              <a:solidFill>
                <a:srgbClr val="4E4F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500" b="1" dirty="0">
              <a:solidFill>
                <a:srgbClr val="4E4F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86384"/>
            <a:endParaRPr lang="ru-RU" sz="1050" b="1" dirty="0">
              <a:solidFill>
                <a:srgbClr val="4E4F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86384"/>
            <a:endParaRPr lang="ru-RU" sz="1050" b="1" dirty="0">
              <a:solidFill>
                <a:srgbClr val="4E4F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86384"/>
            <a:endParaRPr lang="ru-RU" sz="1050" b="1" dirty="0">
              <a:solidFill>
                <a:srgbClr val="4E4F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86384"/>
            <a:endParaRPr lang="ru-RU" sz="1050" b="1" dirty="0">
              <a:solidFill>
                <a:srgbClr val="4E4F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86384"/>
            <a:endParaRPr lang="ru-RU" sz="1050" b="1" dirty="0">
              <a:solidFill>
                <a:srgbClr val="4E4F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86384"/>
            <a:r>
              <a:rPr lang="ru-RU" sz="1050" b="1" dirty="0">
                <a:solidFill>
                  <a:srgbClr val="4E4F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Открытые площадки:</a:t>
            </a:r>
          </a:p>
          <a:p>
            <a:pPr marL="586384"/>
            <a:r>
              <a:rPr lang="ru-RU" sz="1050" dirty="0">
                <a:solidFill>
                  <a:srgbClr val="4E4F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Всего</a:t>
            </a:r>
            <a:r>
              <a:rPr lang="ru-RU" sz="1050" b="1" dirty="0">
                <a:solidFill>
                  <a:srgbClr val="4E4F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b="1" dirty="0">
                <a:solidFill>
                  <a:srgbClr val="4E4F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6,7 га</a:t>
            </a:r>
          </a:p>
          <a:p>
            <a:pPr marL="586384"/>
            <a:r>
              <a:rPr lang="ru-RU" sz="1050" dirty="0">
                <a:solidFill>
                  <a:srgbClr val="4E4F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Занято резидентами</a:t>
            </a:r>
          </a:p>
          <a:p>
            <a:pPr marL="586384"/>
            <a:r>
              <a:rPr lang="ru-RU" sz="1050" dirty="0">
                <a:solidFill>
                  <a:srgbClr val="4E4F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Свободно</a:t>
            </a:r>
          </a:p>
          <a:p>
            <a:endParaRPr lang="ru-RU" sz="1600" b="1" dirty="0">
              <a:solidFill>
                <a:srgbClr val="4E4F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82195"/>
            <a:endParaRPr lang="ru-RU" sz="1050" b="1" dirty="0">
              <a:solidFill>
                <a:srgbClr val="4E4F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82195"/>
            <a:endParaRPr lang="ru-RU" sz="1050" b="1" dirty="0">
              <a:solidFill>
                <a:srgbClr val="4E4F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82195"/>
            <a:endParaRPr lang="ru-RU" sz="1050" b="1" dirty="0">
              <a:solidFill>
                <a:srgbClr val="4E4F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82195"/>
            <a:endParaRPr lang="ru-RU" sz="1050" b="1" dirty="0">
              <a:solidFill>
                <a:srgbClr val="4E4F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82195"/>
            <a:endParaRPr lang="ru-RU" sz="1050" b="1" dirty="0">
              <a:solidFill>
                <a:srgbClr val="4E4F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82195"/>
            <a:r>
              <a:rPr lang="ru-RU" sz="1050" b="1" dirty="0">
                <a:solidFill>
                  <a:srgbClr val="4E4F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Помещения:</a:t>
            </a:r>
          </a:p>
          <a:p>
            <a:pPr marL="882195"/>
            <a:r>
              <a:rPr lang="ru-RU" sz="1050" dirty="0">
                <a:solidFill>
                  <a:srgbClr val="4E4F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Всего</a:t>
            </a:r>
            <a:r>
              <a:rPr lang="ru-RU" sz="1050" b="1" dirty="0">
                <a:solidFill>
                  <a:srgbClr val="4E4F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b="1" dirty="0">
                <a:solidFill>
                  <a:srgbClr val="4E4F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23 728 кв м</a:t>
            </a:r>
          </a:p>
          <a:p>
            <a:pPr marL="882195"/>
            <a:r>
              <a:rPr lang="ru-RU" sz="1050" dirty="0">
                <a:solidFill>
                  <a:srgbClr val="4E4F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Занято резидентами </a:t>
            </a:r>
          </a:p>
          <a:p>
            <a:pPr marL="882195"/>
            <a:r>
              <a:rPr lang="ru-RU" sz="1050" dirty="0">
                <a:solidFill>
                  <a:srgbClr val="4E4F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Свободно</a:t>
            </a: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9636738" y="3258114"/>
          <a:ext cx="1589769" cy="1232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Блок-схема: ручной ввод 17"/>
          <p:cNvSpPr/>
          <p:nvPr/>
        </p:nvSpPr>
        <p:spPr>
          <a:xfrm rot="5400000">
            <a:off x="852297" y="1320411"/>
            <a:ext cx="4261590" cy="4655301"/>
          </a:xfrm>
          <a:prstGeom prst="rect">
            <a:avLst/>
          </a:prstGeom>
          <a:blipFill dpi="0" rotWithShape="0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ru-RU" sz="2968" dirty="0">
              <a:latin typeface="Tahoma" panose="020B0604030504040204" pitchFamily="34" charset="0"/>
            </a:endParaRPr>
          </a:p>
        </p:txBody>
      </p:sp>
      <p:sp>
        <p:nvSpPr>
          <p:cNvPr id="8" name="Блок-схема: ручной ввод 7"/>
          <p:cNvSpPr/>
          <p:nvPr/>
        </p:nvSpPr>
        <p:spPr>
          <a:xfrm rot="16200000" flipH="1">
            <a:off x="9919648" y="1165785"/>
            <a:ext cx="10320359" cy="10055541"/>
          </a:xfrm>
          <a:prstGeom prst="flowChartManualInp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968" dirty="0">
              <a:latin typeface="Tahom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689973" y="1980659"/>
            <a:ext cx="2542611" cy="701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endParaRPr lang="ru-RU" sz="3958" dirty="0">
              <a:ln w="0"/>
              <a:solidFill>
                <a:srgbClr val="4E4F54"/>
              </a:solidFill>
              <a:latin typeface="Tahom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67765" y="2181839"/>
            <a:ext cx="790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</a:t>
            </a: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9292093" y="4945150"/>
          <a:ext cx="1338185" cy="1572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9509664" y="5394933"/>
            <a:ext cx="11643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кв 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961186" y="5778857"/>
            <a:ext cx="9371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кв м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8036537" y="4027863"/>
            <a:ext cx="1924649" cy="126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409904" y="4238242"/>
            <a:ext cx="2757861" cy="1871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0431622" y="3542951"/>
            <a:ext cx="7904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</a:t>
            </a:r>
          </a:p>
        </p:txBody>
      </p:sp>
      <p:sp>
        <p:nvSpPr>
          <p:cNvPr id="24" name="Прямоугольник 2"/>
          <p:cNvSpPr>
            <a:spLocks noChangeArrowheads="1"/>
          </p:cNvSpPr>
          <p:nvPr/>
        </p:nvSpPr>
        <p:spPr bwMode="auto">
          <a:xfrm>
            <a:off x="1101687" y="182568"/>
            <a:ext cx="10839488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</a:pPr>
            <a:r>
              <a:rPr lang="ru-RU" sz="2400" spc="-50" dirty="0">
                <a:latin typeface="+mj-lt"/>
                <a:ea typeface="+mj-ea"/>
                <a:cs typeface="+mj-cs"/>
              </a:rPr>
              <a:t>Перспективные инвестиционные проекты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431621" y="4116783"/>
            <a:ext cx="7904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8353687" y="5716945"/>
            <a:ext cx="1278964" cy="94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endCxn id="13" idx="1"/>
          </p:cNvCxnSpPr>
          <p:nvPr/>
        </p:nvCxnSpPr>
        <p:spPr>
          <a:xfrm flipV="1">
            <a:off x="7705368" y="5909662"/>
            <a:ext cx="2255818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Объект 6">
            <a:extLst>
              <a:ext uri="{FF2B5EF4-FFF2-40B4-BE49-F238E27FC236}">
                <a16:creationId xmlns:a16="http://schemas.microsoft.com/office/drawing/2014/main" id="{CFFFD8CE-B789-4C27-B570-162D171D0B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076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42EA36-1BF3-407E-A744-F615F6D3E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8347"/>
            <a:ext cx="10515600" cy="1073741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Основные параметры исполнения бюджета городского округа Долгопрудный за 2020 год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06C6BA-EE92-48BE-B128-913A4A2B1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016" y="5607170"/>
            <a:ext cx="11661822" cy="1092394"/>
          </a:xfrm>
          <a:gradFill flip="none" rotWithShape="1">
            <a:gsLst>
              <a:gs pos="14000">
                <a:srgbClr val="5E9EFF">
                  <a:alpha val="65000"/>
                </a:srgb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400000" scaled="0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итогам года сложился профицит бюджета, который составил 48,6 млн. рублей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Муниципальные заимствования в </a:t>
            </a:r>
            <a:r>
              <a:rPr lang="ru-RU" sz="29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году не привлекались, муниципальные гарантии не предоставлялись.</a:t>
            </a:r>
          </a:p>
          <a:p>
            <a:pPr marL="0" indent="0" algn="ctr">
              <a:buNone/>
            </a:pPr>
            <a:r>
              <a:rPr lang="ru-RU" alt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Муниципальный долг в 2018-2020 гг. отсутствовал.</a:t>
            </a: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C5054A-9DCF-4C6C-B532-D67824CCB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C6F7F59-BFCE-43EB-8468-DCDDB17B579E}"/>
              </a:ext>
            </a:extLst>
          </p:cNvPr>
          <p:cNvSpPr/>
          <p:nvPr/>
        </p:nvSpPr>
        <p:spPr>
          <a:xfrm>
            <a:off x="284162" y="1153306"/>
            <a:ext cx="117695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Бюджет городского округа Долгопрудный на 2020 год был утвержден решением Совета депутатов </a:t>
            </a:r>
          </a:p>
          <a:p>
            <a:pPr algn="ctr"/>
            <a:r>
              <a:rPr lang="ru-RU" sz="2000" dirty="0"/>
              <a:t>городского округа Долгопрудный Московской области 18 декабря 2019 года № 35 - </a:t>
            </a:r>
            <a:r>
              <a:rPr lang="ru-RU" sz="2000" dirty="0" err="1"/>
              <a:t>нр</a:t>
            </a:r>
            <a:r>
              <a:rPr lang="ru-RU" sz="2000" dirty="0"/>
              <a:t>.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EF9B7FA9-B487-4703-8345-D85D72226C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068500"/>
              </p:ext>
            </p:extLst>
          </p:nvPr>
        </p:nvGraphicFramePr>
        <p:xfrm>
          <a:off x="271416" y="2064327"/>
          <a:ext cx="11649169" cy="346158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7794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60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13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0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59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25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308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29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1133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Параметры бюджета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Исполнение бюджета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Выполнение плановых назначений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1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Первоначальный бюджет (№35-нр от 18.12.2019)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Уточненный план 2020 года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первоначальному бюджету (№35-нр от 18.12.2019)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уточненному плану за 2020 год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8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абсолютные значения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абсолютные значения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907806"/>
                  </a:ext>
                </a:extLst>
              </a:tr>
              <a:tr h="574833">
                <a:tc>
                  <a:txBody>
                    <a:bodyPr/>
                    <a:lstStyle/>
                    <a:p>
                      <a:pPr algn="l" fontAlgn="b"/>
                      <a:r>
                        <a:rPr lang="ru-RU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Доходы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5 239 797,0 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4 582 985,3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4 690 326,4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- 549 470,6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89,5%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107 341,1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102,3%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17">
                <a:tc>
                  <a:txBody>
                    <a:bodyPr/>
                    <a:lstStyle/>
                    <a:p>
                      <a:pPr algn="l" fontAlgn="b"/>
                      <a:r>
                        <a:rPr lang="ru-RU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Расходы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5 239 797,0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4 838 354,9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4 641 687,1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- 598 109,9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88,6%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- 196 667,8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95,9%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893">
                <a:tc>
                  <a:txBody>
                    <a:bodyPr/>
                    <a:lstStyle/>
                    <a:p>
                      <a:pPr algn="l" fontAlgn="b"/>
                      <a:r>
                        <a:rPr lang="ru-RU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Дефицит «-» / </a:t>
                      </a:r>
                      <a:r>
                        <a:rPr lang="ru-RU" sz="1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Профицит</a:t>
                      </a:r>
                      <a:r>
                        <a:rPr lang="ru-RU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«+»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БЮДЖЕТ БЕЗДЕФИЦИТНЫЙ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- 255 369,6 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48 639,3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Прямоугольник 7">
            <a:extLst>
              <a:ext uri="{FF2B5EF4-FFF2-40B4-BE49-F238E27FC236}">
                <a16:creationId xmlns:a16="http://schemas.microsoft.com/office/drawing/2014/main" id="{C12548DC-438E-4905-AB84-21DF84FD9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763" y="1763713"/>
            <a:ext cx="116490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dirty="0">
                <a:cs typeface="Times New Roman" pitchFamily="18" charset="0"/>
              </a:rPr>
              <a:t>Данные в таблице представлены в </a:t>
            </a:r>
            <a:r>
              <a:rPr lang="ru-RU" sz="1200" b="1" dirty="0">
                <a:cs typeface="Times New Roman" pitchFamily="18" charset="0"/>
              </a:rPr>
              <a:t>тыс. рублей</a:t>
            </a:r>
            <a:endParaRPr lang="ru-RU" sz="1200" b="1" dirty="0">
              <a:latin typeface="Calibri" pitchFamily="34" charset="0"/>
            </a:endParaRPr>
          </a:p>
        </p:txBody>
      </p:sp>
      <p:pic>
        <p:nvPicPr>
          <p:cNvPr id="11" name="Объект 6">
            <a:extLst>
              <a:ext uri="{FF2B5EF4-FFF2-40B4-BE49-F238E27FC236}">
                <a16:creationId xmlns:a16="http://schemas.microsoft.com/office/drawing/2014/main" id="{DBC78035-D3AF-42D1-9B22-D1B18D5EA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95763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61F1EB-C2B6-4219-9751-5611B85D1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3840"/>
            <a:ext cx="10515600" cy="1325562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Анализ исполнения доходной части бюджета городского округа Долгопрудный в 2020 году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01453C-7719-4AE5-A4C3-982FFD561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13</a:t>
            </a:fld>
            <a:endParaRPr lang="ru-RU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DA89D65D-174C-4AC4-BA83-842295F273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547506"/>
              </p:ext>
            </p:extLst>
          </p:nvPr>
        </p:nvGraphicFramePr>
        <p:xfrm>
          <a:off x="150946" y="1889185"/>
          <a:ext cx="11762133" cy="37508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9127">
                  <a:extLst>
                    <a:ext uri="{9D8B030D-6E8A-4147-A177-3AD203B41FA5}">
                      <a16:colId xmlns:a16="http://schemas.microsoft.com/office/drawing/2014/main" val="2571648537"/>
                    </a:ext>
                  </a:extLst>
                </a:gridCol>
                <a:gridCol w="1496291">
                  <a:extLst>
                    <a:ext uri="{9D8B030D-6E8A-4147-A177-3AD203B41FA5}">
                      <a16:colId xmlns:a16="http://schemas.microsoft.com/office/drawing/2014/main" val="3858932657"/>
                    </a:ext>
                  </a:extLst>
                </a:gridCol>
                <a:gridCol w="1385454">
                  <a:extLst>
                    <a:ext uri="{9D8B030D-6E8A-4147-A177-3AD203B41FA5}">
                      <a16:colId xmlns:a16="http://schemas.microsoft.com/office/drawing/2014/main" val="3868912674"/>
                    </a:ext>
                  </a:extLst>
                </a:gridCol>
                <a:gridCol w="1450903">
                  <a:extLst>
                    <a:ext uri="{9D8B030D-6E8A-4147-A177-3AD203B41FA5}">
                      <a16:colId xmlns:a16="http://schemas.microsoft.com/office/drawing/2014/main" val="3671672434"/>
                    </a:ext>
                  </a:extLst>
                </a:gridCol>
                <a:gridCol w="919305">
                  <a:extLst>
                    <a:ext uri="{9D8B030D-6E8A-4147-A177-3AD203B41FA5}">
                      <a16:colId xmlns:a16="http://schemas.microsoft.com/office/drawing/2014/main" val="2030527759"/>
                    </a:ext>
                  </a:extLst>
                </a:gridCol>
                <a:gridCol w="1585657">
                  <a:extLst>
                    <a:ext uri="{9D8B030D-6E8A-4147-A177-3AD203B41FA5}">
                      <a16:colId xmlns:a16="http://schemas.microsoft.com/office/drawing/2014/main" val="3454931591"/>
                    </a:ext>
                  </a:extLst>
                </a:gridCol>
                <a:gridCol w="1492370">
                  <a:extLst>
                    <a:ext uri="{9D8B030D-6E8A-4147-A177-3AD203B41FA5}">
                      <a16:colId xmlns:a16="http://schemas.microsoft.com/office/drawing/2014/main" val="627762089"/>
                    </a:ext>
                  </a:extLst>
                </a:gridCol>
                <a:gridCol w="923026">
                  <a:extLst>
                    <a:ext uri="{9D8B030D-6E8A-4147-A177-3AD203B41FA5}">
                      <a16:colId xmlns:a16="http://schemas.microsoft.com/office/drawing/2014/main" val="372827338"/>
                    </a:ext>
                  </a:extLst>
                </a:gridCol>
              </a:tblGrid>
              <a:tr h="126005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Показатели</a:t>
                      </a:r>
                      <a:endParaRPr lang="ru-RU" sz="1800" b="1" i="0" u="none" strike="noStrike" dirty="0">
                        <a:solidFill>
                          <a:srgbClr val="E6FCF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2700000" scaled="0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Уточненный план 2020 г.</a:t>
                      </a:r>
                      <a:endParaRPr lang="ru-RU" sz="1800" b="1" i="0" u="none" strike="noStrike" dirty="0">
                        <a:solidFill>
                          <a:srgbClr val="E6FCF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2700000" scaled="0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Исполнено в 2020 г.</a:t>
                      </a:r>
                      <a:endParaRPr lang="ru-RU" sz="1800" b="1" i="0" u="none" strike="noStrike" dirty="0">
                        <a:solidFill>
                          <a:srgbClr val="E6FCF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2700000" scaled="0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Отклонения от плана в 2020 году</a:t>
                      </a:r>
                      <a:endParaRPr lang="ru-RU" sz="1800" b="1" i="0" u="none" strike="noStrike" dirty="0">
                        <a:solidFill>
                          <a:srgbClr val="E6FCF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2700000" scaled="0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Исполнено в </a:t>
                      </a:r>
                    </a:p>
                    <a:p>
                      <a:pPr algn="ctr" rtl="0" fontAlgn="ctr"/>
                      <a:r>
                        <a:rPr lang="ru-RU" sz="1800" u="none" strike="noStrike" dirty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 г.</a:t>
                      </a:r>
                      <a:endParaRPr lang="ru-RU" sz="1800" b="1" i="0" u="none" strike="noStrike" dirty="0">
                        <a:solidFill>
                          <a:srgbClr val="E6FCF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2700000" scaled="0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Отклонение исполнения 2020 г. </a:t>
                      </a:r>
                    </a:p>
                    <a:p>
                      <a:pPr algn="ctr" rtl="0" fontAlgn="ctr"/>
                      <a:r>
                        <a:rPr lang="ru-RU" sz="1800" u="none" strike="noStrike" dirty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исполнения </a:t>
                      </a:r>
                    </a:p>
                    <a:p>
                      <a:pPr algn="ctr" rtl="0" fontAlgn="ctr"/>
                      <a:r>
                        <a:rPr lang="ru-RU" sz="1800" u="none" strike="noStrike" dirty="0">
                          <a:solidFill>
                            <a:srgbClr val="E6FCFE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 г.</a:t>
                      </a:r>
                      <a:endParaRPr lang="ru-RU" sz="1800" b="1" i="0" u="none" strike="noStrike" dirty="0">
                        <a:solidFill>
                          <a:srgbClr val="E6FCFE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2700000" scaled="0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358829"/>
                  </a:ext>
                </a:extLst>
              </a:tr>
              <a:tr h="6529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абсолютные значения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абсолютные значения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4272542452"/>
                  </a:ext>
                </a:extLst>
              </a:tr>
              <a:tr h="45231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Доходы (всего)</a:t>
                      </a:r>
                      <a:endParaRPr lang="ru-RU" sz="1700" b="1" i="1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4 582 985,3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4 690 326,4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107 341,1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2,3%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5 197 588,8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- 507 262,4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-9,8%</a:t>
                      </a: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2532398838"/>
                  </a:ext>
                </a:extLst>
              </a:tr>
              <a:tr h="77046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том числе налоговые и неналоговые доходы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1 939 426,2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2 079 244,6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139 818,4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7,2%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2 105 703,4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- 26 458,8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-1,3%</a:t>
                      </a: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854546507"/>
                  </a:ext>
                </a:extLst>
              </a:tr>
              <a:tr h="6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Безвозмездные поступления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2 643 559,1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2 611 081,8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-32 477,3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-1,2%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3 091 885,4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- 480 803,6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-15,6%</a:t>
                      </a: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86839548"/>
                  </a:ext>
                </a:extLst>
              </a:tr>
            </a:tbl>
          </a:graphicData>
        </a:graphic>
      </p:graphicFrame>
      <p:sp>
        <p:nvSpPr>
          <p:cNvPr id="5" name="Прямоугольник 7">
            <a:extLst>
              <a:ext uri="{FF2B5EF4-FFF2-40B4-BE49-F238E27FC236}">
                <a16:creationId xmlns:a16="http://schemas.microsoft.com/office/drawing/2014/main" id="{16D8CB0D-527B-4EE2-9D20-9888F5529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2" y="1569402"/>
            <a:ext cx="116490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600" dirty="0">
                <a:cs typeface="Times New Roman" pitchFamily="18" charset="0"/>
              </a:rPr>
              <a:t>Данные в таблице представлены в </a:t>
            </a:r>
            <a:r>
              <a:rPr lang="ru-RU" sz="1600" b="1" dirty="0">
                <a:cs typeface="Times New Roman" pitchFamily="18" charset="0"/>
              </a:rPr>
              <a:t>тыс. рублей</a:t>
            </a:r>
            <a:endParaRPr lang="ru-RU" sz="1600" b="1" dirty="0">
              <a:latin typeface="Calibri" pitchFamily="34" charset="0"/>
            </a:endParaRPr>
          </a:p>
        </p:txBody>
      </p:sp>
      <p:pic>
        <p:nvPicPr>
          <p:cNvPr id="9" name="Объект 6">
            <a:extLst>
              <a:ext uri="{FF2B5EF4-FFF2-40B4-BE49-F238E27FC236}">
                <a16:creationId xmlns:a16="http://schemas.microsoft.com/office/drawing/2014/main" id="{633B9807-91E4-4681-95FE-0DE8CBB4A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60618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18EBFE-308D-46D0-80A1-17B999148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057" y="33094"/>
            <a:ext cx="10746118" cy="598832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Объем и структура налоговых и неналоговых доходов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6CEE4C4E-1221-4F49-9E5D-F723387242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4958062"/>
              </p:ext>
            </p:extLst>
          </p:nvPr>
        </p:nvGraphicFramePr>
        <p:xfrm>
          <a:off x="81482" y="1228296"/>
          <a:ext cx="5266373" cy="5380089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150364">
                  <a:extLst>
                    <a:ext uri="{9D8B030D-6E8A-4147-A177-3AD203B41FA5}">
                      <a16:colId xmlns:a16="http://schemas.microsoft.com/office/drawing/2014/main" val="1356449266"/>
                    </a:ext>
                  </a:extLst>
                </a:gridCol>
                <a:gridCol w="2116009">
                  <a:extLst>
                    <a:ext uri="{9D8B030D-6E8A-4147-A177-3AD203B41FA5}">
                      <a16:colId xmlns:a16="http://schemas.microsoft.com/office/drawing/2014/main" val="2662348567"/>
                    </a:ext>
                  </a:extLst>
                </a:gridCol>
              </a:tblGrid>
              <a:tr h="41825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доходов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Исполнено по состоянию на 01.01.2021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0890875"/>
                  </a:ext>
                </a:extLst>
              </a:tr>
              <a:tr h="29061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налог на доходы физических лиц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619 806,4</a:t>
                      </a: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3734313003"/>
                  </a:ext>
                </a:extLst>
              </a:tr>
              <a:tr h="46146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налоги на товары (работы, услуги), реализуемые на территории РФ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8 693,9</a:t>
                      </a: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2865583453"/>
                  </a:ext>
                </a:extLst>
              </a:tr>
              <a:tr h="27145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налоги на совокупный доход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388 598,7</a:t>
                      </a: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339272936"/>
                  </a:ext>
                </a:extLst>
              </a:tr>
              <a:tr h="27145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налог на имущество физических лиц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89 179,1</a:t>
                      </a: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704456791"/>
                  </a:ext>
                </a:extLst>
              </a:tr>
              <a:tr h="27145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земельный налог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284 985,9</a:t>
                      </a: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4079447208"/>
                  </a:ext>
                </a:extLst>
              </a:tr>
              <a:tr h="841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иные доходы (госпошлина, сборы, платежи при пользовании природными ресурсами, доходы от оказания  платных услуг и компенсации затрат государства, штрафы, санкции, возмещение ущерба, прочие неналоговые доходы)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106 719,5</a:t>
                      </a: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702278608"/>
                  </a:ext>
                </a:extLst>
              </a:tr>
              <a:tr h="65148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376 688,4</a:t>
                      </a: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934127899"/>
                  </a:ext>
                </a:extLst>
              </a:tr>
              <a:tr h="5051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204 572,7</a:t>
                      </a: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145638196"/>
                  </a:ext>
                </a:extLst>
              </a:tr>
            </a:tbl>
          </a:graphicData>
        </a:graphic>
      </p:graphicFrame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E35FA3A3-9787-4C9B-B7B2-6F58EF013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5372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14</a:t>
            </a:fld>
            <a:endParaRPr lang="ru-RU" dirty="0"/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3651E74A-7939-414E-B055-2D86B9C54A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6261756"/>
              </p:ext>
            </p:extLst>
          </p:nvPr>
        </p:nvGraphicFramePr>
        <p:xfrm>
          <a:off x="5389418" y="631925"/>
          <a:ext cx="6927272" cy="6192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7">
            <a:extLst>
              <a:ext uri="{FF2B5EF4-FFF2-40B4-BE49-F238E27FC236}">
                <a16:creationId xmlns:a16="http://schemas.microsoft.com/office/drawing/2014/main" id="{685848EC-999A-41F5-8D07-75E1D743E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533" y="900546"/>
            <a:ext cx="5110885" cy="309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cs typeface="Times New Roman" pitchFamily="18" charset="0"/>
              </a:rPr>
              <a:t>Данные в таблице представлены в </a:t>
            </a:r>
            <a:r>
              <a:rPr lang="ru-RU" sz="1400" b="1" dirty="0">
                <a:cs typeface="Times New Roman" pitchFamily="18" charset="0"/>
              </a:rPr>
              <a:t>тыс. рублей</a:t>
            </a:r>
            <a:endParaRPr lang="ru-RU" sz="1400" b="1" dirty="0">
              <a:latin typeface="Calibri" pitchFamily="34" charset="0"/>
            </a:endParaRPr>
          </a:p>
        </p:txBody>
      </p:sp>
      <p:pic>
        <p:nvPicPr>
          <p:cNvPr id="10" name="Объект 6">
            <a:extLst>
              <a:ext uri="{FF2B5EF4-FFF2-40B4-BE49-F238E27FC236}">
                <a16:creationId xmlns:a16="http://schemas.microsoft.com/office/drawing/2014/main" id="{C4295509-93B4-44F1-B069-F5E0B9CE16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34529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0E35BD-ACEC-41AC-89BC-4DEE681B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263" y="661353"/>
            <a:ext cx="10515600" cy="782320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Безвозмездные поступления от других бюджетов бюджетной системы Российской Федерации </a:t>
            </a:r>
            <a:br>
              <a:rPr lang="ru-RU" sz="3600" dirty="0"/>
            </a:br>
            <a:r>
              <a:rPr lang="ru-RU" sz="3600" dirty="0"/>
              <a:t>в 2020 году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3A1417-5374-4E75-936D-BA55E8DE2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385" y="1916112"/>
            <a:ext cx="5845175" cy="45050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u="sng" dirty="0">
                <a:latin typeface="Arial" panose="020B0604020202020204" pitchFamily="34" charset="0"/>
                <a:cs typeface="Arial" panose="020B0604020202020204" pitchFamily="34" charset="0"/>
              </a:rPr>
              <a:t>Безвозмездные поступления от других бюджетов бюджетной системы  Российской Федерации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получены в сумме 2 619 607,4 тыс. рублей, в том числе: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субвенции – 1 795 677,4 тыс. рублей (98,9% от плана);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субсидии – 796 158,2 тыс. рублей  (98,1% от плана);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иные межбюджетные трансферты –      23 806,8 тыс. рублей (95,8% от плана);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дотации – 3 965,0 тыс. рублей.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FBE93-DC6A-4773-B3FE-620B6DDCA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15</a:t>
            </a:fld>
            <a:endParaRPr lang="ru-RU" dirty="0"/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D70F9568-EBFF-4798-B101-A4CE56BAF5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9421309"/>
              </p:ext>
            </p:extLst>
          </p:nvPr>
        </p:nvGraphicFramePr>
        <p:xfrm>
          <a:off x="5349240" y="1016317"/>
          <a:ext cx="6683375" cy="565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Объект 6">
            <a:extLst>
              <a:ext uri="{FF2B5EF4-FFF2-40B4-BE49-F238E27FC236}">
                <a16:creationId xmlns:a16="http://schemas.microsoft.com/office/drawing/2014/main" id="{C38F9EA6-C2E0-4B41-8A21-42055FCE44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868827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C8ABA3-5FC4-474E-897A-0FBA13C31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6" y="127962"/>
            <a:ext cx="10826413" cy="336430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Информация о межбюджетных трансфертах в 2020 году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D0EA11-38EC-45A4-AA75-B5641FA3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12060" y="652157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16</a:t>
            </a:fld>
            <a:endParaRPr lang="ru-RU" dirty="0"/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FA5EF2B9-3BF1-45CF-941B-1D0D39C3C4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864465"/>
              </p:ext>
            </p:extLst>
          </p:nvPr>
        </p:nvGraphicFramePr>
        <p:xfrm>
          <a:off x="243676" y="595222"/>
          <a:ext cx="11680164" cy="60298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90138">
                  <a:extLst>
                    <a:ext uri="{9D8B030D-6E8A-4147-A177-3AD203B41FA5}">
                      <a16:colId xmlns:a16="http://schemas.microsoft.com/office/drawing/2014/main" val="536101537"/>
                    </a:ext>
                  </a:extLst>
                </a:gridCol>
                <a:gridCol w="893802">
                  <a:extLst>
                    <a:ext uri="{9D8B030D-6E8A-4147-A177-3AD203B41FA5}">
                      <a16:colId xmlns:a16="http://schemas.microsoft.com/office/drawing/2014/main" val="2594326414"/>
                    </a:ext>
                  </a:extLst>
                </a:gridCol>
                <a:gridCol w="980579">
                  <a:extLst>
                    <a:ext uri="{9D8B030D-6E8A-4147-A177-3AD203B41FA5}">
                      <a16:colId xmlns:a16="http://schemas.microsoft.com/office/drawing/2014/main" val="1916915950"/>
                    </a:ext>
                  </a:extLst>
                </a:gridCol>
                <a:gridCol w="715645">
                  <a:extLst>
                    <a:ext uri="{9D8B030D-6E8A-4147-A177-3AD203B41FA5}">
                      <a16:colId xmlns:a16="http://schemas.microsoft.com/office/drawing/2014/main" val="1469207226"/>
                    </a:ext>
                  </a:extLst>
                </a:gridCol>
              </a:tblGrid>
              <a:tr h="28800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>
                          <a:effectLst/>
                        </a:rPr>
                        <a:t>Наименование доходов</a:t>
                      </a:r>
                      <a:endParaRPr lang="ru-RU" sz="105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План                           на 2020 год</a:t>
                      </a:r>
                      <a:endParaRPr lang="ru-RU" sz="105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Исполнено                за 2020 год</a:t>
                      </a:r>
                      <a:endParaRPr lang="ru-RU" sz="105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%                исполнения</a:t>
                      </a:r>
                      <a:endParaRPr lang="ru-RU" sz="105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ctr"/>
                </a:tc>
                <a:extLst>
                  <a:ext uri="{0D108BD9-81ED-4DB2-BD59-A6C34878D82A}">
                    <a16:rowId xmlns:a16="http://schemas.microsoft.com/office/drawing/2014/main" val="3091655170"/>
                  </a:ext>
                </a:extLst>
              </a:tr>
              <a:tr h="145137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u="none" strike="noStrike" dirty="0">
                          <a:effectLst/>
                        </a:rPr>
                        <a:t>Субсидии от других бюджетов бюджетной системы, в том числе:</a:t>
                      </a:r>
                      <a:endParaRPr lang="ru-RU" sz="105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</a:rPr>
                        <a:t>811 923,2</a:t>
                      </a:r>
                      <a:endParaRPr lang="ru-RU" sz="105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</a:rPr>
                        <a:t>796 158,2</a:t>
                      </a:r>
                      <a:endParaRPr lang="ru-RU" sz="105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</a:rPr>
                        <a:t>98,1</a:t>
                      </a:r>
                      <a:endParaRPr lang="ru-RU" sz="105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2013840789"/>
                  </a:ext>
                </a:extLst>
              </a:tr>
              <a:tr h="259431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 dirty="0">
                          <a:effectLst/>
                        </a:rPr>
                        <a:t>на осуществление дорожной деятельности в отношении автомобильных дорог общего пользования, а также капитального ремонта и ремонта дворовых территорий многоквартирных домов, проездов к дворовым территориям многоквартирных домов населенных пунктов 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42 507,0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36 578,2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86,1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4068210654"/>
                  </a:ext>
                </a:extLst>
              </a:tr>
              <a:tr h="145137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 dirty="0">
                          <a:effectLst/>
                        </a:rPr>
                        <a:t>на ликвидацию несанкционированных свалок в границах городов и наиболее опасных объектов накопленного экологического вреда окружающей среде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340 410,3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340 410,3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100,0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975791610"/>
                  </a:ext>
                </a:extLst>
              </a:tr>
              <a:tr h="145137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>
                          <a:effectLst/>
                        </a:rPr>
                        <a:t> на реализацию мероприятий по обеспечению жильем молодых семей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5 056,1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5 054,7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100,0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2744250062"/>
                  </a:ext>
                </a:extLst>
              </a:tr>
              <a:tr h="259431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 dirty="0">
                          <a:effectLst/>
                        </a:rPr>
                        <a:t>на капитальные вложения в общеобразовательные организации в целях обеспечения односменного режима обучения  (пристройка к зданию АОУ гимназия № 13 по адресу: Московская область, </a:t>
                      </a:r>
                      <a:r>
                        <a:rPr lang="ru-RU" sz="1000" u="none" strike="noStrike" dirty="0" err="1">
                          <a:effectLst/>
                        </a:rPr>
                        <a:t>г.о</a:t>
                      </a:r>
                      <a:r>
                        <a:rPr lang="ru-RU" sz="1000" u="none" strike="noStrike" dirty="0">
                          <a:effectLst/>
                        </a:rPr>
                        <a:t>. Долгопрудный, ул. Молодежная, д. 10А (ПИР и строительство))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9 990,0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0,0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0,0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1619102335"/>
                  </a:ext>
                </a:extLst>
              </a:tr>
              <a:tr h="259431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 dirty="0">
                          <a:effectLst/>
                        </a:rPr>
                        <a:t>на капитальные вложения в общеобразовательные организации в целях обеспечения односменного режима обучения (пристройка на 300 мест к зданию АОУ "СОШ № 14" по адресу: Московская область, </a:t>
                      </a:r>
                      <a:r>
                        <a:rPr lang="ru-RU" sz="1000" u="none" strike="noStrike" dirty="0" err="1">
                          <a:effectLst/>
                        </a:rPr>
                        <a:t>г.о</a:t>
                      </a:r>
                      <a:r>
                        <a:rPr lang="ru-RU" sz="1000" u="none" strike="noStrike" dirty="0">
                          <a:effectLst/>
                        </a:rPr>
                        <a:t>. Долгопрудный, ул. Новый бульвар, д, 21, корп. 3 (ПИР и строительство))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8 039,9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7 977,0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99,2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4183788075"/>
                  </a:ext>
                </a:extLst>
              </a:tr>
              <a:tr h="388011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 dirty="0">
                          <a:effectLst/>
                        </a:rPr>
                        <a:t>на организацию деятельности многофункциональных центров предоставления государственных и муниципальных услуг, действующих на территории Московской области, по обеспечению консультирования работниками МФЦ граждан в рамках Единой системы приема и обработки сообщений по вопросам деятельности  исполнительных органов государственной власти Московской области, органов местного самоуправления муниципальных образований Московской области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821,0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817,8</a:t>
                      </a:r>
                      <a:endParaRPr lang="ru-RU" sz="10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99,6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3238213342"/>
                  </a:ext>
                </a:extLst>
              </a:tr>
              <a:tr h="388011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 dirty="0">
                          <a:effectLst/>
                        </a:rPr>
                        <a:t>на дооснащение материально-техническими средствами - приобретение программно-технических комплексов для оформления паспортов гражданина Российской Федерации, удостоверяющих личность гражданина Российской Федерации за пределами территории Российской Федерации, в многофункциональных центрах предоставления государственных и муниципальных услуг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1 452,0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1 296,9</a:t>
                      </a:r>
                      <a:endParaRPr lang="ru-RU" sz="10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89,3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1511347847"/>
                  </a:ext>
                </a:extLst>
              </a:tr>
              <a:tr h="145137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>
                          <a:effectLst/>
                        </a:rPr>
                        <a:t>на организацию деятельности многофункциональных центров предоставления государственных и муниципальных услуг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4 695,0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4 682,8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99,7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3195010141"/>
                  </a:ext>
                </a:extLst>
              </a:tr>
              <a:tr h="145137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 dirty="0">
                          <a:effectLst/>
                        </a:rPr>
                        <a:t>на рекультивацию полигона ТБО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41 826,7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37 143,8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88,8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3504202824"/>
                  </a:ext>
                </a:extLst>
              </a:tr>
              <a:tr h="145137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 dirty="0">
                          <a:effectLst/>
                        </a:rPr>
                        <a:t>на ремонт дворовых территорий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6 005,1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5 503,1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91,6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3087435640"/>
                  </a:ext>
                </a:extLst>
              </a:tr>
              <a:tr h="145137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>
                          <a:effectLst/>
                        </a:rPr>
                        <a:t>на предоставление доступа к электронным сервисам цифровой инфраструктуры в сфере жилищно-коммунального хозяйства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1 707,0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1 707,0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100,0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1771194197"/>
                  </a:ext>
                </a:extLst>
              </a:tr>
              <a:tr h="145137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>
                          <a:effectLst/>
                        </a:rPr>
                        <a:t>на организацию транспортного обслуживания населения по муниципальным маршрутам регулярных перевозок по регулярным тарифам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58 847,0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58 847,0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100,0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2117146787"/>
                  </a:ext>
                </a:extLst>
              </a:tr>
              <a:tr h="156236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 dirty="0">
                          <a:effectLst/>
                        </a:rPr>
                        <a:t>на реализацию программ формирования современной городской среды (в части благоустройства общественных территорий) 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161 288,0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180 850,5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112,1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2986584988"/>
                  </a:ext>
                </a:extLst>
              </a:tr>
              <a:tr h="259431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 dirty="0">
                          <a:effectLst/>
                        </a:rPr>
                        <a:t>на соблюдение требований законодательства в области обеспечения санитарно-эпидемиологического благополучия населения, в частности по обеззараживанию (дезинфекции) мест общего пользования многоквартирных жилых домов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722,6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600,0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83,0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2243662301"/>
                  </a:ext>
                </a:extLst>
              </a:tr>
              <a:tr h="156236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 dirty="0">
                          <a:effectLst/>
                        </a:rPr>
                        <a:t> на реализацию мероприятий государственной программы Российской Федерации "Доступная среда"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2 687,0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2 673,0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99,5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735584881"/>
                  </a:ext>
                </a:extLst>
              </a:tr>
              <a:tr h="259431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 dirty="0">
                          <a:effectLst/>
                        </a:rPr>
                        <a:t>на государственную поддержку частных дошкольных образовательных организаций в Московской области с целью возмещения расходов на присмотр и уход, содержание имущества и арендную плату за использование помещений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42 446,0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41 173,0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97,0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3324421134"/>
                  </a:ext>
                </a:extLst>
              </a:tr>
              <a:tr h="145137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>
                          <a:effectLst/>
                        </a:rPr>
                        <a:t>на мероприятия по организации отдыха детей в каникулярное время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316,0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316,0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100,0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1970917705"/>
                  </a:ext>
                </a:extLst>
              </a:tr>
              <a:tr h="145137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 dirty="0">
                          <a:effectLst/>
                        </a:rPr>
                        <a:t>на организацию бесплатного горячего питания обучающихся, получающих начальное общее образование в государственных и муниципальных образовательных организациях 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26 929,0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14 842,4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55,1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3398214140"/>
                  </a:ext>
                </a:extLst>
              </a:tr>
              <a:tr h="145137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>
                          <a:effectLst/>
                        </a:rPr>
                        <a:t>на мероприятия по проведению капитального ремонта в муниципальных общеобразовательных организациях в Московской области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29 089,0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29 088,3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100,0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268901948"/>
                  </a:ext>
                </a:extLst>
              </a:tr>
              <a:tr h="145137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 dirty="0">
                          <a:effectLst/>
                        </a:rPr>
                        <a:t>на мероприятия по проведению капитального ремонта в муниципальных дошкольных образовательных организациях в Московской области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20 983,0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20 982,9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100,0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1235905215"/>
                  </a:ext>
                </a:extLst>
              </a:tr>
              <a:tr h="145137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 dirty="0">
                          <a:effectLst/>
                        </a:rPr>
                        <a:t>на оснащение планшетными компьютерами общеобразовательных организаций в Московской области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1 038,0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1 034,3</a:t>
                      </a:r>
                      <a:endParaRPr lang="ru-RU" sz="10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99,6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4188300355"/>
                  </a:ext>
                </a:extLst>
              </a:tr>
              <a:tr h="373437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 dirty="0">
                          <a:effectLst/>
                        </a:rPr>
                        <a:t>на мероприятия по созданию в муниципальных образовательных организациях: дошкольных, общеобразовательных,  дополнительного образования детей, в том числе в организациях, осуществляющих образовательную деятельность по адаптированным основным общеобразовательным программам, условий для получения детьми-инвалидами качественного образования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2 600,0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2 111,7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81,2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2310504616"/>
                  </a:ext>
                </a:extLst>
              </a:tr>
              <a:tr h="145137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000" u="none" strike="noStrike" dirty="0">
                          <a:effectLst/>
                        </a:rPr>
                        <a:t>на поддержку творческой деятельности и укрепление материально-технической базы муниципальных театров в населенных пунктах с численностью населения до 300 тысяч человек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2 467,5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2 467,5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100,0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22" marR="2422" marT="2422" marB="0" anchor="b"/>
                </a:tc>
                <a:extLst>
                  <a:ext uri="{0D108BD9-81ED-4DB2-BD59-A6C34878D82A}">
                    <a16:rowId xmlns:a16="http://schemas.microsoft.com/office/drawing/2014/main" val="2230220645"/>
                  </a:ext>
                </a:extLst>
              </a:tr>
            </a:tbl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BA5B3D7-D8B9-4F60-B23D-42C033438D22}"/>
              </a:ext>
            </a:extLst>
          </p:cNvPr>
          <p:cNvSpPr/>
          <p:nvPr/>
        </p:nvSpPr>
        <p:spPr>
          <a:xfrm>
            <a:off x="11214992" y="333587"/>
            <a:ext cx="70884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/>
              <a:t>тыс. руб.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C76542E4-7F26-4D26-A318-78A07835CE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482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EE398C9C-83F5-42AA-BB41-3E8481677C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8165225"/>
              </p:ext>
            </p:extLst>
          </p:nvPr>
        </p:nvGraphicFramePr>
        <p:xfrm>
          <a:off x="122905" y="491777"/>
          <a:ext cx="11800935" cy="62138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52975">
                  <a:extLst>
                    <a:ext uri="{9D8B030D-6E8A-4147-A177-3AD203B41FA5}">
                      <a16:colId xmlns:a16="http://schemas.microsoft.com/office/drawing/2014/main" val="2248754805"/>
                    </a:ext>
                  </a:extLst>
                </a:gridCol>
                <a:gridCol w="718839">
                  <a:extLst>
                    <a:ext uri="{9D8B030D-6E8A-4147-A177-3AD203B41FA5}">
                      <a16:colId xmlns:a16="http://schemas.microsoft.com/office/drawing/2014/main" val="1420018074"/>
                    </a:ext>
                  </a:extLst>
                </a:gridCol>
                <a:gridCol w="727397">
                  <a:extLst>
                    <a:ext uri="{9D8B030D-6E8A-4147-A177-3AD203B41FA5}">
                      <a16:colId xmlns:a16="http://schemas.microsoft.com/office/drawing/2014/main" val="1134892666"/>
                    </a:ext>
                  </a:extLst>
                </a:gridCol>
                <a:gridCol w="701724">
                  <a:extLst>
                    <a:ext uri="{9D8B030D-6E8A-4147-A177-3AD203B41FA5}">
                      <a16:colId xmlns:a16="http://schemas.microsoft.com/office/drawing/2014/main" val="2980944674"/>
                    </a:ext>
                  </a:extLst>
                </a:gridCol>
              </a:tblGrid>
              <a:tr h="29812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</a:rPr>
                        <a:t>Наименование доходов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План                           на 2020 год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Исполнено                за 2020 год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%                исполнения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ctr"/>
                </a:tc>
                <a:extLst>
                  <a:ext uri="{0D108BD9-81ED-4DB2-BD59-A6C34878D82A}">
                    <a16:rowId xmlns:a16="http://schemas.microsoft.com/office/drawing/2014/main" val="2973539316"/>
                  </a:ext>
                </a:extLst>
              </a:tr>
              <a:tr h="15014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 dirty="0">
                          <a:effectLst/>
                        </a:rPr>
                        <a:t>Субвенции от других бюджетов бюджетной системы, в том числе: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</a:rPr>
                        <a:t>1 815 318,0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</a:rPr>
                        <a:t>1 795 677,4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u="none" strike="noStrike" dirty="0">
                          <a:effectLst/>
                        </a:rPr>
                        <a:t>98,9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2242141223"/>
                  </a:ext>
                </a:extLst>
              </a:tr>
              <a:tr h="175346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 dirty="0">
                          <a:effectLst/>
                        </a:rPr>
                        <a:t>на осуществление полномочий по первичному воинскому учету на территориях, где отсутствуют военные комиссариаты</a:t>
                      </a:r>
                      <a:endParaRPr lang="ru-RU" sz="8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7 867,0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7 867,0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100,0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1313822620"/>
                  </a:ext>
                </a:extLst>
              </a:tr>
              <a:tr h="150142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 dirty="0">
                          <a:effectLst/>
                        </a:rPr>
                        <a:t>на  предоставление гражданам субсидий на оплату жилого помещения и коммунальных услуг </a:t>
                      </a:r>
                      <a:endParaRPr lang="ru-RU" sz="8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50 533,0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50 432,8</a:t>
                      </a:r>
                      <a:endParaRPr lang="ru-RU" sz="10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99,8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3560254663"/>
                  </a:ext>
                </a:extLst>
              </a:tr>
              <a:tr h="158355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 dirty="0">
                          <a:effectLst/>
                        </a:rPr>
                        <a:t>на обеспечение переданных государственных полномочий в сфере образования и организации деятельности комиссий по делам несовершеннолетних и защите их прав</a:t>
                      </a:r>
                      <a:endParaRPr lang="ru-RU" sz="8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5 412,0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5 412,0</a:t>
                      </a:r>
                      <a:endParaRPr lang="ru-RU" sz="10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100,0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282534879"/>
                  </a:ext>
                </a:extLst>
              </a:tr>
              <a:tr h="246621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 dirty="0">
                          <a:effectLst/>
                        </a:rPr>
                        <a:t>на обеспечение переданных государственных полномочий по  временному хранению , комплектованию, учету и использованию архивных документов, относящихся к собственности Московской области и временно  хранящихся в муниципальных архивах</a:t>
                      </a:r>
                      <a:endParaRPr lang="ru-RU" sz="8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1 721,0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1 721,0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100,0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1970784663"/>
                  </a:ext>
                </a:extLst>
              </a:tr>
              <a:tr h="491147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 dirty="0">
                          <a:effectLst/>
                        </a:rPr>
                        <a:t>на осуществление отдельных государственных полномочий в части подготовки и направления уведомлений о соответствии (несоответствии) указанных в уведомлении о планируемом строительстве параметров объекта индивидуального жилищного строительства или садового дома установленным параметрам и допустимости размещения объекта индивидуального жилищного строительства или садового дома на земельном участке, уведомлений о соответствии (несоответствии) построенных или реконструированных объектов индивидуального жилищного строительства или садового дома требованиям законодательства о градостроительной деятельности</a:t>
                      </a:r>
                      <a:endParaRPr lang="ru-RU" sz="8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238,0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0,0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0,0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3787727775"/>
                  </a:ext>
                </a:extLst>
              </a:tr>
              <a:tr h="158355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 dirty="0">
                          <a:effectLst/>
                        </a:rPr>
                        <a:t>на осуществление государственных полномочий  Московской области  в области земельных отношений</a:t>
                      </a:r>
                      <a:endParaRPr lang="ru-RU" sz="8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3 058,0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3 058,0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100,0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1455145310"/>
                  </a:ext>
                </a:extLst>
              </a:tr>
              <a:tr h="158355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 dirty="0">
                          <a:effectLst/>
                        </a:rPr>
                        <a:t>на осуществление переданных полномочий Московской области по организации мероприятий при осуществлении деятельности по обращению с животными без владельцев</a:t>
                      </a:r>
                      <a:endParaRPr lang="ru-RU" sz="8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2 002,0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2 002,0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100,0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3402537269"/>
                  </a:ext>
                </a:extLst>
              </a:tr>
              <a:tr h="427865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 dirty="0">
                          <a:effectLst/>
                        </a:rPr>
                        <a:t>на  осуществление отдельных государственных полномочий в части присвоения адресов объектам адресации, изменения и аннулирования адресов, присвоения наименований элементам улично-дорожной сети (за исключением автомобильных дорог федерального значения, автомобильных дорог регионального или межмуниципального значения, местного значения муниципального района), наименований элементам планировочной структуры, изменения, аннулирования таких наименований, согласования переустройства и перепланировки помещений в многоквартирном доме</a:t>
                      </a:r>
                      <a:endParaRPr lang="ru-RU" sz="8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948,0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948,0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100,0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2064725566"/>
                  </a:ext>
                </a:extLst>
              </a:tr>
              <a:tr h="246621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 dirty="0">
                          <a:effectLst/>
                        </a:rPr>
                        <a:t>на осуществление переданных полномочий Московской области по транспортировке в морг, включая погрузоразгрузочные работы, с мест обнаружения или происшествия умерших для производства судебно-медицинской экспертизы</a:t>
                      </a:r>
                      <a:endParaRPr lang="ru-RU" sz="8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858,0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858,0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100,0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556184462"/>
                  </a:ext>
                </a:extLst>
              </a:tr>
              <a:tr h="209330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 dirty="0">
                          <a:effectLst/>
                        </a:rPr>
                        <a:t>на  предоставление жилых помещений детям-сиротам и детям, оставшимся без попечения родителей, лицам из их числа по договорам найма специализированных жилых помещений</a:t>
                      </a:r>
                      <a:endParaRPr lang="ru-RU" sz="8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15 602,0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15 600,7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100,0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220442678"/>
                  </a:ext>
                </a:extLst>
              </a:tr>
              <a:tr h="200835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 dirty="0">
                          <a:effectLst/>
                        </a:rPr>
                        <a:t>на осуществление полномочий по составлению (изменению) списков кандидатов в присяжные заседатели федеральных судов общей юрисдикции в Российской Федерации</a:t>
                      </a:r>
                      <a:endParaRPr lang="ru-RU" sz="8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8,0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0,0</a:t>
                      </a:r>
                      <a:endParaRPr lang="ru-RU" sz="10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0,0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3687413997"/>
                  </a:ext>
                </a:extLst>
              </a:tr>
              <a:tr h="186911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>
                          <a:effectLst/>
                        </a:rPr>
                        <a:t>на создание административных комиссий, уполномоченных рассматривать дела об административных правонарушениях в сфере благоустройства</a:t>
                      </a:r>
                      <a:endParaRPr lang="ru-RU" sz="85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632,0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632,0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100,0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860065241"/>
                  </a:ext>
                </a:extLst>
              </a:tr>
              <a:tr h="436360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 dirty="0">
                          <a:effectLst/>
                        </a:rPr>
                        <a:t>на обеспечение  государственных гарантий реализации прав граждан на получение общедоступного и бесплатного дошкольного, начального общего, основного общего, среднего  общего образования  в муниципальных общеобразовательных  организациях в Московской области, обеспечение дополнительного образования  в муниципальных общеобразовательных организациях в Московской области, включая   расходы на оплату труда, приобретение учебников и учебных пособий,  средств обучения, игр, игрушек (за исключением расходов на содержание зданий и оплату коммунальных услуг)</a:t>
                      </a:r>
                      <a:endParaRPr lang="ru-RU" sz="8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785 858,0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780 895,7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99,4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2988762242"/>
                  </a:ext>
                </a:extLst>
              </a:tr>
              <a:tr h="382317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 dirty="0">
                          <a:effectLst/>
                        </a:rPr>
                        <a:t>на финансовое обеспечение получения гражданами дошкольного, начального общего, основного общего, среднего  общего образования в частных  общеобразовательных организациях в Московской области, осуществляющих образовательную деятельность по имеющим государственную аккредитацию основным общеобразовательным программам, включая расходы на оплату труда, приобретение учебников и учебных пособий, средств обучения, игр, игрушек (за исключением расходов на содержание зданий и оплату коммунальных услуг)</a:t>
                      </a:r>
                      <a:endParaRPr lang="ru-RU" sz="8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87 086,0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83 012,5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95,3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3510414106"/>
                  </a:ext>
                </a:extLst>
              </a:tr>
              <a:tr h="368884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 dirty="0">
                          <a:effectLst/>
                        </a:rPr>
                        <a:t>на обеспечение государственных гарантий реализации прав граждан на получение общедоступного и бесплатного дошкольного образования в муниципальных дошкольных образовательных организациях в Московской области,  включая расходы на оплату труда, приобретение учебников и учебных пособий, средств обучения, игр, игрушек (за исключением расходов на содержание зданий и оплату коммунальных услуг)</a:t>
                      </a:r>
                      <a:endParaRPr lang="ru-RU" sz="8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699 056,0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698 613,9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99,9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929314383"/>
                  </a:ext>
                </a:extLst>
              </a:tr>
              <a:tr h="265733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 dirty="0">
                          <a:effectLst/>
                        </a:rPr>
                        <a:t>на финансовое обеспечение получения гражданами дошкольного образования в частных дошкольных образовательных организациях в Московской области, включая расходы на оплату труда, приобретение учебников и учебных пособий, средств обучения, игр, игрушек (за исключением расходов на содержание зданий и оплату коммунальных услуг)</a:t>
                      </a:r>
                      <a:endParaRPr lang="ru-RU" sz="8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65 959,0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61 876,7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93,8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2317638369"/>
                  </a:ext>
                </a:extLst>
              </a:tr>
              <a:tr h="368884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 dirty="0">
                          <a:effectLst/>
                        </a:rPr>
                        <a:t>на частичную компенсацию  стоимости питания отдельным категориям обучающихся в муниципальных общеобразовательных организациях в Московской области и в частных общеобразовательных организациях в Московской области, осуществляющих образовательную деятельность по имеющим государственную аккредитацию основным общеобразовательным программам, обучающимся по очной форме обучения</a:t>
                      </a:r>
                      <a:endParaRPr lang="ru-RU" sz="8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26 677,0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26 676,3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100,0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224138658"/>
                  </a:ext>
                </a:extLst>
              </a:tr>
              <a:tr h="491147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 dirty="0">
                          <a:effectLst/>
                        </a:rPr>
                        <a:t>на частичную компенсацию стоимости питания отдельным категориям обучающихся в муниципальных общеобразовательных организациях в Московской области и в частных общеобразовательных организациях в Московской области, осуществляющих образовательную деятельности по имеющим государственную аккредитацию основным общеобразовательным программам, обучающимся по очной форме обучения (за исключением обучающихся по основным общеобразовательным программам начального общего образования в муниципальных  общеобразовательных организациях, кроме детей из многодетных семей)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19 885,0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12 737,6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64,1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2429818464"/>
                  </a:ext>
                </a:extLst>
              </a:tr>
              <a:tr h="291928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 dirty="0">
                          <a:effectLst/>
                        </a:rPr>
                        <a:t> на выплату компенсации родительской платы за присмотр и уход за детьми, осваивающими образовательные программы дошкольного образования в организациях Московской области, осуществляющих образовательную деятельность</a:t>
                      </a:r>
                      <a:endParaRPr lang="ru-RU" sz="8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29 028,0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31 172,0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107,4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3228641646"/>
                  </a:ext>
                </a:extLst>
              </a:tr>
              <a:tr h="192339">
                <a:tc>
                  <a:txBody>
                    <a:bodyPr/>
                    <a:lstStyle/>
                    <a:p>
                      <a:pPr marL="171450" indent="-1714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850" u="none" strike="noStrike" dirty="0">
                          <a:effectLst/>
                        </a:rPr>
                        <a:t>на ежемесячное денежное вознаграждение за классное руководство педагогическим работникам государственных и муниципальных общеобразовательных организаций</a:t>
                      </a:r>
                      <a:endParaRPr lang="ru-RU" sz="8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12 890,0</a:t>
                      </a:r>
                      <a:endParaRPr lang="ru-RU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>
                          <a:effectLst/>
                        </a:rPr>
                        <a:t>12 161,2</a:t>
                      </a:r>
                      <a:endParaRPr lang="ru-RU" sz="10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u="none" strike="noStrike" dirty="0">
                          <a:effectLst/>
                        </a:rPr>
                        <a:t>94,3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0" marR="2220" marT="2220" marB="0" anchor="b"/>
                </a:tc>
                <a:extLst>
                  <a:ext uri="{0D108BD9-81ED-4DB2-BD59-A6C34878D82A}">
                    <a16:rowId xmlns:a16="http://schemas.microsoft.com/office/drawing/2014/main" val="2174621470"/>
                  </a:ext>
                </a:extLst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ED788C8-25CA-4F0B-8FD1-EA70857AA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17811" y="6548945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DEE2288-0290-4346-88F0-8E135A839CAE}"/>
              </a:ext>
            </a:extLst>
          </p:cNvPr>
          <p:cNvSpPr txBox="1">
            <a:spLocks/>
          </p:cNvSpPr>
          <p:nvPr/>
        </p:nvSpPr>
        <p:spPr>
          <a:xfrm>
            <a:off x="836499" y="93615"/>
            <a:ext cx="10826413" cy="3364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/>
              <a:t>Информация о межбюджетных трансфертах в 2020 году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6FB33D3-D565-40CF-98DB-610432BCCCAF}"/>
              </a:ext>
            </a:extLst>
          </p:cNvPr>
          <p:cNvSpPr/>
          <p:nvPr/>
        </p:nvSpPr>
        <p:spPr>
          <a:xfrm>
            <a:off x="11214992" y="254771"/>
            <a:ext cx="70884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/>
              <a:t>тыс. руб.</a:t>
            </a:r>
          </a:p>
        </p:txBody>
      </p:sp>
      <p:pic>
        <p:nvPicPr>
          <p:cNvPr id="9" name="Объект 6">
            <a:extLst>
              <a:ext uri="{FF2B5EF4-FFF2-40B4-BE49-F238E27FC236}">
                <a16:creationId xmlns:a16="http://schemas.microsoft.com/office/drawing/2014/main" id="{3B80F017-1F67-4595-99C5-797AD45101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49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95BCBD60-E03B-4A82-9FC4-CBB1DC348F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4214584"/>
              </p:ext>
            </p:extLst>
          </p:nvPr>
        </p:nvGraphicFramePr>
        <p:xfrm>
          <a:off x="526211" y="1207699"/>
          <a:ext cx="11205714" cy="44901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44773">
                  <a:extLst>
                    <a:ext uri="{9D8B030D-6E8A-4147-A177-3AD203B41FA5}">
                      <a16:colId xmlns:a16="http://schemas.microsoft.com/office/drawing/2014/main" val="158875907"/>
                    </a:ext>
                  </a:extLst>
                </a:gridCol>
                <a:gridCol w="1515439">
                  <a:extLst>
                    <a:ext uri="{9D8B030D-6E8A-4147-A177-3AD203B41FA5}">
                      <a16:colId xmlns:a16="http://schemas.microsoft.com/office/drawing/2014/main" val="2766311813"/>
                    </a:ext>
                  </a:extLst>
                </a:gridCol>
                <a:gridCol w="1579472">
                  <a:extLst>
                    <a:ext uri="{9D8B030D-6E8A-4147-A177-3AD203B41FA5}">
                      <a16:colId xmlns:a16="http://schemas.microsoft.com/office/drawing/2014/main" val="543660684"/>
                    </a:ext>
                  </a:extLst>
                </a:gridCol>
                <a:gridCol w="1366030">
                  <a:extLst>
                    <a:ext uri="{9D8B030D-6E8A-4147-A177-3AD203B41FA5}">
                      <a16:colId xmlns:a16="http://schemas.microsoft.com/office/drawing/2014/main" val="678040490"/>
                    </a:ext>
                  </a:extLst>
                </a:gridCol>
              </a:tblGrid>
              <a:tr h="77530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Наименование доходов</a:t>
                      </a:r>
                      <a:endParaRPr lang="ru-RU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План                           на 2020 год</a:t>
                      </a:r>
                      <a:endParaRPr lang="ru-RU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Исполнено                за 2020 год</a:t>
                      </a:r>
                      <a:endParaRPr lang="ru-RU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%                исполнения</a:t>
                      </a:r>
                      <a:endParaRPr lang="ru-RU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574359582"/>
                  </a:ext>
                </a:extLst>
              </a:tr>
              <a:tr h="7551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Дотации бюджетам бюджетной системы Российской Федерации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0,0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3 965,0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-</a:t>
                      </a:r>
                      <a:endParaRPr lang="ru-RU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3011497039"/>
                  </a:ext>
                </a:extLst>
              </a:tr>
              <a:tr h="755198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Ø"/>
                      </a:pPr>
                      <a:r>
                        <a:rPr lang="ru-RU" sz="1400" u="none" strike="noStrike" dirty="0">
                          <a:effectLst/>
                        </a:rPr>
                        <a:t>Прочие дотации   бюджетам  городских округов  на поощрение муниципальных управленческих команд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3 965,0</a:t>
                      </a:r>
                      <a:endParaRPr lang="ru-RU" sz="14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-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829941884"/>
                  </a:ext>
                </a:extLst>
              </a:tr>
              <a:tr h="37759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Иные межбюджетные трансферты</a:t>
                      </a:r>
                      <a:endParaRPr lang="ru-RU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24 843,5</a:t>
                      </a:r>
                      <a:endParaRPr lang="ru-RU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23 806,8</a:t>
                      </a:r>
                      <a:endParaRPr lang="ru-RU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</a:rPr>
                        <a:t>95,8</a:t>
                      </a:r>
                      <a:endParaRPr lang="ru-RU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2615739380"/>
                  </a:ext>
                </a:extLst>
              </a:tr>
              <a:tr h="538428">
                <a:tc>
                  <a:txBody>
                    <a:bodyPr/>
                    <a:lstStyle/>
                    <a:p>
                      <a:pPr marL="285750" indent="-2857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400" u="none" strike="noStrike" dirty="0">
                          <a:effectLst/>
                        </a:rPr>
                        <a:t>на возмещение расходов на материально-техническое обеспечение клубов "Активное долголетие"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1 036,7</a:t>
                      </a:r>
                      <a:endParaRPr lang="ru-R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0,0</a:t>
                      </a:r>
                      <a:endParaRPr lang="ru-R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0,0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2567842879"/>
                  </a:ext>
                </a:extLst>
              </a:tr>
              <a:tr h="1190485">
                <a:tc>
                  <a:txBody>
                    <a:bodyPr/>
                    <a:lstStyle/>
                    <a:p>
                      <a:pPr marL="285750" indent="-285750" algn="l" fontAlgn="b">
                        <a:buFont typeface="Wingdings" panose="05000000000000000000" pitchFamily="2" charset="2"/>
                        <a:buChar char="Ø"/>
                      </a:pPr>
                      <a:r>
                        <a:rPr lang="ru-RU" sz="1400" u="none" strike="noStrike" dirty="0">
                          <a:effectLst/>
                        </a:rPr>
                        <a:t>Прочие межбюджетные трансферты, передаваемые бюджетам городских округов из Резервного фонда Правительства Московской области, на финансовое обеспечение непредвиденных расходов для проведения аварийно-восстановительных работ по ремонту участка самотечного коллектора хозяйственно-бытовой канализации Д-900 мм по адресу: Московская область, </a:t>
                      </a:r>
                      <a:r>
                        <a:rPr lang="ru-RU" sz="1400" u="none" strike="noStrike" dirty="0" err="1">
                          <a:effectLst/>
                        </a:rPr>
                        <a:t>г.Долгопрудный</a:t>
                      </a:r>
                      <a:r>
                        <a:rPr lang="ru-RU" sz="1400" u="none" strike="noStrike" dirty="0">
                          <a:effectLst/>
                        </a:rPr>
                        <a:t>, мкр-н. Шереметьевский, ул. Загорская, в районе д.1.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23 806,8</a:t>
                      </a:r>
                      <a:endParaRPr lang="ru-R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23 806,8</a:t>
                      </a:r>
                      <a:endParaRPr lang="ru-RU" sz="14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100,0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2148468700"/>
                  </a:ext>
                </a:extLst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9A9A4C-6FA0-478B-840F-D971A902D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CF7CD8E-48BF-437D-8055-DB8F0F5CF558}"/>
              </a:ext>
            </a:extLst>
          </p:cNvPr>
          <p:cNvSpPr txBox="1">
            <a:spLocks/>
          </p:cNvSpPr>
          <p:nvPr/>
        </p:nvSpPr>
        <p:spPr>
          <a:xfrm>
            <a:off x="845126" y="224288"/>
            <a:ext cx="10826413" cy="3364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/>
              <a:t>Информация о межбюджетных трансфертах в 2020 году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BA3F03C-5A42-4E0D-9638-F71CF791F215}"/>
              </a:ext>
            </a:extLst>
          </p:cNvPr>
          <p:cNvSpPr/>
          <p:nvPr/>
        </p:nvSpPr>
        <p:spPr>
          <a:xfrm>
            <a:off x="10977744" y="883105"/>
            <a:ext cx="7541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/>
              <a:t>тыс. руб.</a:t>
            </a:r>
          </a:p>
        </p:txBody>
      </p:sp>
      <p:pic>
        <p:nvPicPr>
          <p:cNvPr id="10" name="Объект 6">
            <a:extLst>
              <a:ext uri="{FF2B5EF4-FFF2-40B4-BE49-F238E27FC236}">
                <a16:creationId xmlns:a16="http://schemas.microsoft.com/office/drawing/2014/main" id="{DF043CF7-83F3-4BAE-BEE8-D64CAAA5C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1131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3E63860-E0CB-4338-B318-6651646A8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839" y="99589"/>
            <a:ext cx="10721286" cy="14666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2400"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ru-RU" dirty="0"/>
              <a:t>Информация об удельном объеме налоговых и неналоговых доходов бюджета городского округа Долгопрудный в расчете на душу населения в 2020 г. в сравнении с другими муниципальными образованиями Московской области</a:t>
            </a:r>
            <a:endParaRPr lang="ru-RU" altLang="ru-RU" dirty="0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A6D90AD9-CFF8-412D-9DFD-0BB73AB72D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063754"/>
              </p:ext>
            </p:extLst>
          </p:nvPr>
        </p:nvGraphicFramePr>
        <p:xfrm>
          <a:off x="250825" y="2453489"/>
          <a:ext cx="11671300" cy="3806883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10311">
                  <a:extLst>
                    <a:ext uri="{9D8B030D-6E8A-4147-A177-3AD203B41FA5}">
                      <a16:colId xmlns:a16="http://schemas.microsoft.com/office/drawing/2014/main" val="643613135"/>
                    </a:ext>
                  </a:extLst>
                </a:gridCol>
                <a:gridCol w="1548444">
                  <a:extLst>
                    <a:ext uri="{9D8B030D-6E8A-4147-A177-3AD203B41FA5}">
                      <a16:colId xmlns:a16="http://schemas.microsoft.com/office/drawing/2014/main" val="261675854"/>
                    </a:ext>
                  </a:extLst>
                </a:gridCol>
                <a:gridCol w="1626986">
                  <a:extLst>
                    <a:ext uri="{9D8B030D-6E8A-4147-A177-3AD203B41FA5}">
                      <a16:colId xmlns:a16="http://schemas.microsoft.com/office/drawing/2014/main" val="599130585"/>
                    </a:ext>
                  </a:extLst>
                </a:gridCol>
                <a:gridCol w="1673525">
                  <a:extLst>
                    <a:ext uri="{9D8B030D-6E8A-4147-A177-3AD203B41FA5}">
                      <a16:colId xmlns:a16="http://schemas.microsoft.com/office/drawing/2014/main" val="2107986122"/>
                    </a:ext>
                  </a:extLst>
                </a:gridCol>
                <a:gridCol w="1466490">
                  <a:extLst>
                    <a:ext uri="{9D8B030D-6E8A-4147-A177-3AD203B41FA5}">
                      <a16:colId xmlns:a16="http://schemas.microsoft.com/office/drawing/2014/main" val="168111679"/>
                    </a:ext>
                  </a:extLst>
                </a:gridCol>
                <a:gridCol w="1483744">
                  <a:extLst>
                    <a:ext uri="{9D8B030D-6E8A-4147-A177-3AD203B41FA5}">
                      <a16:colId xmlns:a16="http://schemas.microsoft.com/office/drawing/2014/main" val="381973610"/>
                    </a:ext>
                  </a:extLst>
                </a:gridCol>
                <a:gridCol w="1561800">
                  <a:extLst>
                    <a:ext uri="{9D8B030D-6E8A-4147-A177-3AD203B41FA5}">
                      <a16:colId xmlns:a16="http://schemas.microsoft.com/office/drawing/2014/main" val="566524658"/>
                    </a:ext>
                  </a:extLst>
                </a:gridCol>
              </a:tblGrid>
              <a:tr h="620189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Виды доходов</a:t>
                      </a:r>
                    </a:p>
                  </a:txBody>
                  <a:tcPr marL="7507" marR="7507" marT="7507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Городской округ Долгопрудный</a:t>
                      </a:r>
                    </a:p>
                  </a:txBody>
                  <a:tcPr marL="7507" marR="7507" marT="7507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В сравнении с другими муниципальными образованиями Московской области</a:t>
                      </a:r>
                    </a:p>
                  </a:txBody>
                  <a:tcPr marL="7507" marR="7507" marT="7507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4904366"/>
                  </a:ext>
                </a:extLst>
              </a:tr>
              <a:tr h="17833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Городской округ Жуковский</a:t>
                      </a:r>
                    </a:p>
                  </a:txBody>
                  <a:tcPr marL="7507" marR="7507" marT="7507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Городской округ Балашиха</a:t>
                      </a:r>
                    </a:p>
                  </a:txBody>
                  <a:tcPr marL="7507" marR="7507" marT="7507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Городской округ Реутов</a:t>
                      </a:r>
                    </a:p>
                  </a:txBody>
                  <a:tcPr marL="7507" marR="7507" marT="7507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Городской округ Люберцы</a:t>
                      </a:r>
                    </a:p>
                  </a:txBody>
                  <a:tcPr marL="7507" marR="7507" marT="7507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Городской округ Королев</a:t>
                      </a:r>
                    </a:p>
                  </a:txBody>
                  <a:tcPr marL="7507" marR="7507" marT="7507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34160387"/>
                  </a:ext>
                </a:extLst>
              </a:tr>
              <a:tr h="41300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Всего, в том числе</a:t>
                      </a:r>
                    </a:p>
                  </a:txBody>
                  <a:tcPr marL="7507" marR="7507" marT="7507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40 420,6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30 986,4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33 151,7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33 489,9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34 897,3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40 047,6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07628279"/>
                  </a:ext>
                </a:extLst>
              </a:tr>
              <a:tr h="41300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    Налоговые и неналоговые доходы</a:t>
                      </a:r>
                    </a:p>
                  </a:txBody>
                  <a:tcPr marL="7507" marR="7507" marT="7507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17 918,6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15 431,3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12 683,7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15 112,7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18 132,0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16 664,6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32658298"/>
                  </a:ext>
                </a:extLst>
              </a:tr>
              <a:tr h="41300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    Безвозмездные поступления</a:t>
                      </a:r>
                    </a:p>
                  </a:txBody>
                  <a:tcPr marL="7507" marR="7507" marT="7507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</a:rPr>
                        <a:t>22 501,9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15 555,1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20 468,0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18 377,2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16 765,1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23 382,9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64104191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859FC62-C295-4DB5-AD8F-48409AFB4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79975" y="6492875"/>
            <a:ext cx="1312025" cy="365125"/>
          </a:xfrm>
        </p:spPr>
        <p:txBody>
          <a:bodyPr/>
          <a:lstStyle/>
          <a:p>
            <a:fld id="{F203300F-B5E5-4D9E-9381-383162CC59FB}" type="slidenum">
              <a:rPr lang="ru-RU" smtClean="0">
                <a:solidFill>
                  <a:schemeClr val="accent6">
                    <a:lumMod val="50000"/>
                  </a:schemeClr>
                </a:solidFill>
              </a:rPr>
              <a:t>19</a:t>
            </a:fld>
            <a:endParaRPr lang="ru-RU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" name="Объект 6">
            <a:extLst>
              <a:ext uri="{FF2B5EF4-FFF2-40B4-BE49-F238E27FC236}">
                <a16:creationId xmlns:a16="http://schemas.microsoft.com/office/drawing/2014/main" id="{4CE1EA3D-EFA5-4559-B462-8E29A4EB25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A7F85A3-6402-4BB8-B33E-54D737AF23DE}"/>
              </a:ext>
            </a:extLst>
          </p:cNvPr>
          <p:cNvSpPr/>
          <p:nvPr/>
        </p:nvSpPr>
        <p:spPr>
          <a:xfrm>
            <a:off x="11378258" y="2114935"/>
            <a:ext cx="5438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руб.</a:t>
            </a:r>
          </a:p>
        </p:txBody>
      </p:sp>
    </p:spTree>
    <p:extLst>
      <p:ext uri="{BB962C8B-B14F-4D97-AF65-F5344CB8AC3E}">
        <p14:creationId xmlns:p14="http://schemas.microsoft.com/office/powerpoint/2010/main" val="197735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Прямоугольник 1"/>
          <p:cNvSpPr>
            <a:spLocks noChangeArrowheads="1"/>
          </p:cNvSpPr>
          <p:nvPr/>
        </p:nvSpPr>
        <p:spPr bwMode="auto">
          <a:xfrm>
            <a:off x="1123721" y="188914"/>
            <a:ext cx="10817454" cy="5444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</a:pPr>
            <a:r>
              <a:rPr lang="ru-RU" sz="2800" dirty="0">
                <a:latin typeface="+mj-lt"/>
                <a:ea typeface="+mj-ea"/>
                <a:cs typeface="+mj-cs"/>
              </a:rPr>
              <a:t>Основные понятия, используемые в бюджетном процессе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0825" y="1012097"/>
            <a:ext cx="11690350" cy="5632311"/>
          </a:xfrm>
          <a:prstGeom prst="rect">
            <a:avLst/>
          </a:prstGeom>
          <a:gradFill>
            <a:gsLst>
              <a:gs pos="0">
                <a:srgbClr val="E2F0D9"/>
              </a:gs>
              <a:gs pos="64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100" b="1" dirty="0"/>
              <a:t>Бюджет</a:t>
            </a:r>
            <a:r>
              <a:rPr lang="ru-RU" sz="1100" dirty="0"/>
              <a:t> -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</a:p>
          <a:p>
            <a:pPr>
              <a:spcBef>
                <a:spcPts val="600"/>
              </a:spcBef>
            </a:pPr>
            <a:r>
              <a:rPr lang="ru-RU" sz="1100" b="1" dirty="0"/>
              <a:t>Бюджетная система</a:t>
            </a:r>
            <a:r>
              <a:rPr lang="ru-RU" sz="1100" dirty="0"/>
              <a:t> - основанная на экономических отношениях и государственном устройстве Российской Федерации, регулируемая законодательством Российской Федерации совокупность федерального бюджета, бюджетов субъектов Российской Федерации, местных бюджетов и бюджетов государственных внебюджетных фондов</a:t>
            </a:r>
          </a:p>
          <a:p>
            <a:pPr>
              <a:spcBef>
                <a:spcPts val="600"/>
              </a:spcBef>
            </a:pPr>
            <a:r>
              <a:rPr lang="ru-RU" sz="1100" b="1" dirty="0"/>
              <a:t>Текущий финансовый год</a:t>
            </a:r>
            <a:r>
              <a:rPr lang="ru-RU" sz="1100" dirty="0"/>
              <a:t> - год, в котором осуществляется исполнение бюджета, составление и рассмотрение проекта бюджета на очередной финансовый год и плановый период</a:t>
            </a:r>
          </a:p>
          <a:p>
            <a:pPr>
              <a:spcBef>
                <a:spcPts val="600"/>
              </a:spcBef>
            </a:pPr>
            <a:r>
              <a:rPr lang="ru-RU" sz="1100" b="1" dirty="0"/>
              <a:t>Очередной финансовый год </a:t>
            </a:r>
            <a:r>
              <a:rPr lang="ru-RU" sz="1100" dirty="0"/>
              <a:t>- год, следующий за текущим финансовым годом</a:t>
            </a:r>
          </a:p>
          <a:p>
            <a:pPr>
              <a:spcBef>
                <a:spcPts val="600"/>
              </a:spcBef>
            </a:pPr>
            <a:r>
              <a:rPr lang="ru-RU" sz="1100" b="1" dirty="0"/>
              <a:t>Плановый период </a:t>
            </a:r>
            <a:r>
              <a:rPr lang="ru-RU" sz="1100" dirty="0"/>
              <a:t>- два финансовых года, следующие за очередным финансовым годом</a:t>
            </a:r>
          </a:p>
          <a:p>
            <a:pPr>
              <a:spcBef>
                <a:spcPts val="600"/>
              </a:spcBef>
            </a:pPr>
            <a:r>
              <a:rPr lang="ru-RU" sz="1100" b="1" dirty="0"/>
              <a:t>Отчетный финансовый год</a:t>
            </a:r>
            <a:r>
              <a:rPr lang="ru-RU" sz="1100" dirty="0"/>
              <a:t> - год, предшествующий текущему финансовому году</a:t>
            </a:r>
          </a:p>
          <a:p>
            <a:pPr>
              <a:spcBef>
                <a:spcPts val="600"/>
              </a:spcBef>
            </a:pPr>
            <a:r>
              <a:rPr lang="ru-RU" sz="1100" b="1" dirty="0"/>
              <a:t>Доходы бюджета </a:t>
            </a:r>
            <a:r>
              <a:rPr lang="ru-RU" sz="1100" dirty="0"/>
              <a:t>- поступающие в бюджет денежные средства</a:t>
            </a:r>
          </a:p>
          <a:p>
            <a:pPr>
              <a:spcBef>
                <a:spcPts val="600"/>
              </a:spcBef>
            </a:pPr>
            <a:r>
              <a:rPr lang="ru-RU" sz="1100" b="1" dirty="0"/>
              <a:t>Расходы бюджета </a:t>
            </a:r>
            <a:r>
              <a:rPr lang="ru-RU" sz="1100" dirty="0"/>
              <a:t>- выплачиваемые из бюджета денежные средства</a:t>
            </a:r>
          </a:p>
          <a:p>
            <a:pPr>
              <a:spcBef>
                <a:spcPts val="600"/>
              </a:spcBef>
            </a:pPr>
            <a:r>
              <a:rPr lang="ru-RU" sz="1100" b="1" dirty="0"/>
              <a:t>Дефицит бюджета </a:t>
            </a:r>
            <a:r>
              <a:rPr lang="ru-RU" sz="1100" dirty="0"/>
              <a:t>- превышение расходов бюджета над его доходами</a:t>
            </a:r>
          </a:p>
          <a:p>
            <a:pPr>
              <a:spcBef>
                <a:spcPts val="600"/>
              </a:spcBef>
            </a:pPr>
            <a:r>
              <a:rPr lang="ru-RU" sz="1100" b="1" dirty="0"/>
              <a:t>Профицит бюджета </a:t>
            </a:r>
            <a:r>
              <a:rPr lang="ru-RU" sz="1100" dirty="0"/>
              <a:t>- превышение доходов бюджета над его расходами</a:t>
            </a:r>
          </a:p>
          <a:p>
            <a:pPr>
              <a:spcBef>
                <a:spcPts val="600"/>
              </a:spcBef>
            </a:pPr>
            <a:r>
              <a:rPr lang="ru-RU" sz="1100" b="1" dirty="0"/>
              <a:t>Сводная бюджетная роспись </a:t>
            </a:r>
            <a:r>
              <a:rPr lang="ru-RU" sz="1100" dirty="0"/>
              <a:t>- документ, который составляется и ведется финансовым органом в целях организации исполнения бюджета по расходам бюджета и источникам финансирования дефицита бюджета </a:t>
            </a:r>
          </a:p>
          <a:p>
            <a:pPr>
              <a:spcBef>
                <a:spcPts val="600"/>
              </a:spcBef>
            </a:pPr>
            <a:r>
              <a:rPr lang="ru-RU" sz="1100" b="1" dirty="0"/>
              <a:t>Бюджетная роспись </a:t>
            </a:r>
            <a:r>
              <a:rPr lang="ru-RU" sz="1100" dirty="0"/>
              <a:t>- документ, который составляется и ведется главным распорядителем бюджетных средств (главным администратором источников финансирования дефицита бюджета) в целях исполнения бюджета по расходам (источникам финансирования дефицита бюджета)</a:t>
            </a:r>
          </a:p>
          <a:p>
            <a:pPr>
              <a:spcBef>
                <a:spcPts val="600"/>
              </a:spcBef>
            </a:pPr>
            <a:r>
              <a:rPr lang="ru-RU" sz="1100" b="1" dirty="0"/>
              <a:t>Межбюджетные трансферты - </a:t>
            </a:r>
            <a:r>
              <a:rPr lang="ru-RU" sz="1100" dirty="0"/>
              <a:t>средства, предоставляемые одним бюджетом бюджетной системы Российской Федерации другому бюджету бюджетной системы Российской Федерации</a:t>
            </a:r>
          </a:p>
          <a:p>
            <a:pPr>
              <a:spcBef>
                <a:spcPts val="600"/>
              </a:spcBef>
            </a:pPr>
            <a:r>
              <a:rPr lang="ru-RU" sz="1100" b="1" dirty="0"/>
              <a:t>Бюджетные ассигнования </a:t>
            </a:r>
            <a:r>
              <a:rPr lang="ru-RU" sz="1100" dirty="0"/>
              <a:t>- предельные объемы денежных средств, предусмотренные в соответствующем финансовом году для исполнения бюджетных обязательств </a:t>
            </a:r>
          </a:p>
          <a:p>
            <a:pPr>
              <a:spcBef>
                <a:spcPts val="600"/>
              </a:spcBef>
            </a:pPr>
            <a:r>
              <a:rPr lang="ru-RU" sz="1100" b="1" dirty="0"/>
              <a:t>Бюджетные обязательства </a:t>
            </a:r>
            <a:r>
              <a:rPr lang="ru-RU" sz="1100" dirty="0"/>
              <a:t>– расходные обязательства, подлежащие исполнению в соответствующем финансовом году</a:t>
            </a:r>
          </a:p>
          <a:p>
            <a:pPr>
              <a:spcBef>
                <a:spcPts val="600"/>
              </a:spcBef>
            </a:pPr>
            <a:r>
              <a:rPr lang="ru-RU" sz="1100" b="1" dirty="0"/>
              <a:t>Главный распорядитель бюджетных средств (ГРБС) </a:t>
            </a:r>
            <a:r>
              <a:rPr lang="ru-RU" sz="1100" dirty="0"/>
              <a:t>- орган местного самоуправления, орган местной администрации, указанный в ведомственной структуре расходов бюджета, имеющие право распределять бюджетные ассигнования и лимиты бюджетных обязательств между получателями бюджетных средств</a:t>
            </a:r>
          </a:p>
          <a:p>
            <a:pPr>
              <a:spcBef>
                <a:spcPts val="600"/>
              </a:spcBef>
            </a:pPr>
            <a:r>
              <a:rPr lang="ru-RU" sz="1100" b="1" dirty="0"/>
              <a:t>Получатель бюджетных средств - </a:t>
            </a:r>
            <a:r>
              <a:rPr lang="ru-RU" sz="1100" dirty="0"/>
              <a:t>орган местного самоуправления, орган местной администрации, находящееся в ведении главного распорядителя бюджетных средств казенное учреждение, имеющие право на принятие и исполнение бюджетных обязательств от имени публично-правового образования за счет средств соответствующего бюджета</a:t>
            </a:r>
          </a:p>
          <a:p>
            <a:pPr>
              <a:spcBef>
                <a:spcPts val="600"/>
              </a:spcBef>
            </a:pPr>
            <a:r>
              <a:rPr lang="ru-RU" sz="1100" b="1" dirty="0"/>
              <a:t>Остатки бюджетных средств на счете </a:t>
            </a:r>
            <a:r>
              <a:rPr lang="ru-RU" sz="1100" dirty="0"/>
              <a:t>- средства, сформированные за счет остатков средств, образовавшихся на начало года после завершения операций по принятым обязательствам прошедшего года и экономии в расходах в текущем году. В соответствии с действующим законодательством изменение остатков средств на счетах по учету бюджета рассматривается как один из источников финансирования его дефицита</a:t>
            </a:r>
            <a:endParaRPr lang="ru-RU" sz="1050" dirty="0">
              <a:cs typeface="+mn-cs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8190882-173B-410D-A1ED-3C1EACE89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79975" y="6492875"/>
            <a:ext cx="1312025" cy="365125"/>
          </a:xfrm>
        </p:spPr>
        <p:txBody>
          <a:bodyPr/>
          <a:lstStyle/>
          <a:p>
            <a:fld id="{F203300F-B5E5-4D9E-9381-383162CC59FB}" type="slidenum">
              <a:rPr lang="ru-RU" smtClean="0">
                <a:solidFill>
                  <a:schemeClr val="accent6">
                    <a:lumMod val="50000"/>
                  </a:schemeClr>
                </a:solidFill>
              </a:rPr>
              <a:t>2</a:t>
            </a:fld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Объект 6">
            <a:extLst>
              <a:ext uri="{FF2B5EF4-FFF2-40B4-BE49-F238E27FC236}">
                <a16:creationId xmlns:a16="http://schemas.microsoft.com/office/drawing/2014/main" id="{3535FD96-95AD-48F7-B71B-907AF1124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5AD4E9-D82F-4937-B966-75BB34EFA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044" y="188913"/>
            <a:ext cx="11046130" cy="42473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>
                <a:latin typeface="Century Gothic" panose="020B0502020202020204" pitchFamily="34" charset="0"/>
              </a:rPr>
              <a:t>Информация о ставках налогов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BFFA3D-41E7-4407-98F1-9FCD13BCA9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644" y="729355"/>
            <a:ext cx="5872425" cy="605799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/>
              <a:t>Налог на имущество </a:t>
            </a:r>
          </a:p>
          <a:p>
            <a:pPr marL="0" indent="0">
              <a:buNone/>
            </a:pPr>
            <a:r>
              <a:rPr lang="ru-RU" sz="1100" dirty="0"/>
              <a:t>В соответствии с главой 32 Налогового кодекса Российской Федерации, решением Совета депутатов </a:t>
            </a:r>
            <a:r>
              <a:rPr lang="ru-RU" sz="1100" dirty="0" err="1"/>
              <a:t>г.Долгопрудного</a:t>
            </a:r>
            <a:r>
              <a:rPr lang="ru-RU" sz="1100" dirty="0"/>
              <a:t> от 19.11.2014 № 24-нр «О налоге на имущество физических лиц на территории городского округа Долгопрудный» определены </a:t>
            </a:r>
            <a:r>
              <a:rPr lang="ru-RU" sz="1100" b="1" dirty="0"/>
              <a:t>налоговые ставки в процентах от кадастровой стоимости:</a:t>
            </a:r>
          </a:p>
          <a:p>
            <a:r>
              <a:rPr lang="ru-RU" sz="1100" b="1" dirty="0"/>
              <a:t>Объектов налогообложения, кадастровая стоимость каждого из которых не превышает 300 млн. рублей: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100" dirty="0"/>
              <a:t>Квартиры, части квартир, комнаты - 0,1 %.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100" dirty="0"/>
              <a:t>Жилые дома, части жилых домов - 0,3 %.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100" dirty="0"/>
              <a:t>Объекты незавершенного строительства в случае, если проектируемым назначением таких объектов является жилой дом, - 0,3 %.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100" dirty="0"/>
              <a:t>Единые недвижимые комплексы, в состав которых входит хотя бы один жилой дом - 0,3 %.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100" dirty="0"/>
              <a:t>Гаражи и </a:t>
            </a:r>
            <a:r>
              <a:rPr lang="ru-RU" sz="1100" dirty="0" err="1"/>
              <a:t>машино</a:t>
            </a:r>
            <a:r>
              <a:rPr lang="ru-RU" sz="1100" dirty="0"/>
              <a:t>-места, в том числе расположенные в объектах налогообложения, указанных в подпункте 2 пункта 2 статьи 406 Налогового кодекса Российской Федерации - 0,3 %.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100" dirty="0"/>
              <a:t>Хозяйственные строения или сооружения, площадь каждого из которых не превышает 50 квадратных метров и которые расположены на земельных участках для ведения личного подсобного хозяйства, огородничества, садоводства или индивидуального жилищного строительства, - 0,3 %.</a:t>
            </a:r>
          </a:p>
          <a:p>
            <a:r>
              <a:rPr lang="ru-RU" sz="1100" b="1" dirty="0"/>
              <a:t>Объектов налогообложения, включенных в перечень, определяемый в соответствии с пунктом 7 статьи 378.2 Налогового кодекса Российской Федерации, в отношении объектов налогообложения, предусмотренных абзацем вторым пункта 10 статьи 378.2 Налогового кодекса Российской Федерации</a:t>
            </a:r>
            <a:r>
              <a:rPr lang="ru-RU" sz="1100" dirty="0"/>
              <a:t>, - в 2015 году - 1,5 %, в 2016 году - 2 %; в 2017 году - 1,5 %; в 2018 году и последующие годы - 2 %.</a:t>
            </a:r>
          </a:p>
          <a:p>
            <a:r>
              <a:rPr lang="ru-RU" sz="1100" b="1" dirty="0"/>
              <a:t>Объектов налогообложения, кадастровая стоимость каждого из которых превышает 300 млн. рублей, </a:t>
            </a:r>
            <a:r>
              <a:rPr lang="ru-RU" sz="1100" dirty="0"/>
              <a:t>- 2 %.</a:t>
            </a:r>
          </a:p>
          <a:p>
            <a:r>
              <a:rPr lang="ru-RU" sz="1100" b="1" dirty="0"/>
              <a:t>Прочих объектов налогообложения </a:t>
            </a:r>
            <a:r>
              <a:rPr lang="ru-RU" sz="1100" dirty="0"/>
              <a:t>- 0,5 %.</a:t>
            </a:r>
          </a:p>
          <a:p>
            <a:endParaRPr lang="ru-RU" sz="115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666DD3F-5CFA-438A-AB0E-70A181A22C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0932" y="620713"/>
            <a:ext cx="5730242" cy="58721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/>
              <a:t>Земельный налог</a:t>
            </a:r>
          </a:p>
          <a:p>
            <a:pPr marL="0" indent="0">
              <a:buNone/>
            </a:pPr>
            <a:r>
              <a:rPr lang="ru-RU" sz="1050" dirty="0"/>
              <a:t>В соответствии с главой 31 Налогового кодекса Российской Федерации, решением Совета депутатов </a:t>
            </a:r>
            <a:r>
              <a:rPr lang="ru-RU" sz="1050" dirty="0" err="1"/>
              <a:t>г.Долгопрудного</a:t>
            </a:r>
            <a:r>
              <a:rPr lang="ru-RU" sz="1050" dirty="0"/>
              <a:t> от 22.06.2012 № 95-нр «О земельном налоге на территории городского округа Долгопрудный» определены </a:t>
            </a:r>
            <a:r>
              <a:rPr lang="ru-RU" sz="1050" b="1" dirty="0"/>
              <a:t>налоговые ставки в процентах от кадастровой стоимости земельных участков:</a:t>
            </a:r>
          </a:p>
          <a:p>
            <a:r>
              <a:rPr lang="ru-RU" sz="1050" b="1" dirty="0"/>
              <a:t>0,3 % в отношении земельных участков: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050" dirty="0"/>
              <a:t>отнесенных к землям сельскохозяйственного назначения или к землям в составе зон сельскохозяйственного использования в городском округе Долгопрудный и используемых для сельскохозяйственного производства;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050" dirty="0"/>
              <a:t>занятых жилищным фондом (за исключением земельных участков, занятых индивидуальными жилыми домами) и объектами инженерной инфраструктуры жилищно-коммунального комплекса (за исключением доли в праве на земельный участок, приходящейся на объект, не относящийся к жилищному фонду и объектам инженерной инфраструктуры жилищно-коммунального комплекса) или приобретенных (предоставленных) для жилищного строительства (за исключением приобретенных (предоставленных) для индивидуального жилищного строительства);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050" dirty="0"/>
              <a:t>ограниченных в обороте в соответствии с законодательством Российской Федерации, предоставленных для обеспечения обороны, безопасности и таможенных нужд.</a:t>
            </a:r>
          </a:p>
          <a:p>
            <a:r>
              <a:rPr lang="ru-RU" sz="1050" b="1" dirty="0"/>
              <a:t>0,2 % в отношении земельных участков: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050" dirty="0"/>
              <a:t>занятых индивидуальными жилыми домами или приобретенных (предоставленных) для индивидуального жилищного строительства и личного подсобного хозяйства (за исключением земельных участков, приобретенных (предоставленных) для индивидуального жилищного строительства, личного подсобного хозяйства, используемых в предпринимательской деятельности).</a:t>
            </a:r>
          </a:p>
          <a:p>
            <a:r>
              <a:rPr lang="ru-RU" sz="1050" b="1" dirty="0"/>
              <a:t>0,25 % в отношении земельных участков: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050" dirty="0"/>
              <a:t>не используемых в предпринимательской деятельности, приобретенных (предоставленных) для ведения садоводства или огородничества, а также земельных участков общего назначения, предусмотренных Федеральным законом от 29 июля 2017 года № 217-ФЗ «О ведении гражданами садоводства и огородничества для собственных нужд и о внесении изменений в отдельные законодательные акты Российской Федерации».</a:t>
            </a:r>
          </a:p>
          <a:p>
            <a:r>
              <a:rPr lang="ru-RU" sz="1050" b="1" dirty="0"/>
              <a:t>1,5 % в отношении прочих земельных участков.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FD87070-E5A5-427B-9BE8-DF26682B2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6E89-BA87-4003-BD23-6BDF40F3EBED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5217EBB-E8F3-456D-80D3-533CF342F5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67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C4886C-9325-4E7F-92C2-A52B99183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240" y="188913"/>
            <a:ext cx="11115040" cy="10156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ru-RU" sz="2400" dirty="0">
                <a:solidFill>
                  <a:schemeClr val="tx1"/>
                </a:solidFill>
              </a:rPr>
              <a:t>Реестр налоговых льгот по земельному налогу, установленных решением Совета депутатов </a:t>
            </a:r>
            <a:r>
              <a:rPr lang="ru-RU" sz="2400" dirty="0" err="1">
                <a:solidFill>
                  <a:schemeClr val="tx1"/>
                </a:solidFill>
              </a:rPr>
              <a:t>г.Долгопрудного</a:t>
            </a:r>
            <a:r>
              <a:rPr lang="ru-RU" sz="2400" dirty="0">
                <a:solidFill>
                  <a:schemeClr val="tx1"/>
                </a:solidFill>
              </a:rPr>
              <a:t> от 22.06.2012  № 95-нр «О земельном налоге на территории городского округа Долгопрудный»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DB84A273-9F30-42D0-A9F6-17B7899F201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50824" y="1590345"/>
          <a:ext cx="11518681" cy="518088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02999">
                  <a:extLst>
                    <a:ext uri="{9D8B030D-6E8A-4147-A177-3AD203B41FA5}">
                      <a16:colId xmlns:a16="http://schemas.microsoft.com/office/drawing/2014/main" val="1321127670"/>
                    </a:ext>
                  </a:extLst>
                </a:gridCol>
                <a:gridCol w="9400460">
                  <a:extLst>
                    <a:ext uri="{9D8B030D-6E8A-4147-A177-3AD203B41FA5}">
                      <a16:colId xmlns:a16="http://schemas.microsoft.com/office/drawing/2014/main" val="2385509948"/>
                    </a:ext>
                  </a:extLst>
                </a:gridCol>
                <a:gridCol w="1615222">
                  <a:extLst>
                    <a:ext uri="{9D8B030D-6E8A-4147-A177-3AD203B41FA5}">
                      <a16:colId xmlns:a16="http://schemas.microsoft.com/office/drawing/2014/main" val="1121755877"/>
                    </a:ext>
                  </a:extLst>
                </a:gridCol>
              </a:tblGrid>
              <a:tr h="894619">
                <a:tc rowSpan="2"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05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Наименование льготы</a:t>
                      </a:r>
                      <a:endParaRPr lang="ru-RU" sz="14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Установленный размер льготы</a:t>
                      </a:r>
                    </a:p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(% освобождения от уплаты)</a:t>
                      </a:r>
                      <a:endParaRPr lang="ru-RU" sz="12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464494"/>
                  </a:ext>
                </a:extLst>
              </a:tr>
              <a:tr h="1311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2020 г.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extLst>
                  <a:ext uri="{0D108BD9-81ED-4DB2-BD59-A6C34878D82A}">
                    <a16:rowId xmlns:a16="http://schemas.microsoft.com/office/drawing/2014/main" val="967480096"/>
                  </a:ext>
                </a:extLst>
              </a:tr>
              <a:tr h="327851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05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Герои Советского Союза, Герои Российской Федерации, Герои Социалистического Труда и полные кавалеры орденов Славы, Трудовой Славы и «За службу Родине в Вооруженных Силах СССР»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100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extLst>
                  <a:ext uri="{0D108BD9-81ED-4DB2-BD59-A6C34878D82A}">
                    <a16:rowId xmlns:a16="http://schemas.microsoft.com/office/drawing/2014/main" val="1825609417"/>
                  </a:ext>
                </a:extLst>
              </a:tr>
              <a:tr h="393239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105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Участники (в том числе инвалиды, ветераны) Великой Отечественной войны, а также граждане, на которых законодательством распространены социальные гарантии и льготы участников Великой Отечественной войны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100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extLst>
                  <a:ext uri="{0D108BD9-81ED-4DB2-BD59-A6C34878D82A}">
                    <a16:rowId xmlns:a16="http://schemas.microsoft.com/office/drawing/2014/main" val="2358810388"/>
                  </a:ext>
                </a:extLst>
              </a:tr>
              <a:tr h="113354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05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Инвалиды 1 и 2 групп, инвалиды с детства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100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extLst>
                  <a:ext uri="{0D108BD9-81ED-4DB2-BD59-A6C34878D82A}">
                    <a16:rowId xmlns:a16="http://schemas.microsoft.com/office/drawing/2014/main" val="932395290"/>
                  </a:ext>
                </a:extLst>
              </a:tr>
              <a:tr h="214497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105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Граждане, имеющие на иждивении трех и более несовершеннолетних детей, совокупный доход которых меньше прожиточного минимума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100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extLst>
                  <a:ext uri="{0D108BD9-81ED-4DB2-BD59-A6C34878D82A}">
                    <a16:rowId xmlns:a16="http://schemas.microsoft.com/office/drawing/2014/main" val="3249617175"/>
                  </a:ext>
                </a:extLst>
              </a:tr>
              <a:tr h="214497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5</a:t>
                      </a:r>
                      <a:endParaRPr lang="ru-RU" sz="105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Одинокие пенсионеры, полученные доходы которых меньше прожиточного минимума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extLst>
                  <a:ext uri="{0D108BD9-81ED-4DB2-BD59-A6C34878D82A}">
                    <a16:rowId xmlns:a16="http://schemas.microsoft.com/office/drawing/2014/main" val="292616702"/>
                  </a:ext>
                </a:extLst>
              </a:tr>
              <a:tr h="214497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6</a:t>
                      </a:r>
                      <a:endParaRPr lang="ru-RU" sz="105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Родители детей-инвалидов, полученные доходы которых меньше прожиточного минимума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100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extLst>
                  <a:ext uri="{0D108BD9-81ED-4DB2-BD59-A6C34878D82A}">
                    <a16:rowId xmlns:a16="http://schemas.microsoft.com/office/drawing/2014/main" val="578114460"/>
                  </a:ext>
                </a:extLst>
              </a:tr>
              <a:tr h="441205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endParaRPr lang="ru-RU" sz="105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Дети-сироты и дети, оставшиеся без попечения родителей, на которых распространяется действие Федерального закона от 21.12.1996 N 159-ФЗ «О дополнительных гарантиях по социальной защите детей-сирот и детей, оставшихся без попечения родителей»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100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extLst>
                  <a:ext uri="{0D108BD9-81ED-4DB2-BD59-A6C34878D82A}">
                    <a16:rowId xmlns:a16="http://schemas.microsoft.com/office/drawing/2014/main" val="3339061674"/>
                  </a:ext>
                </a:extLst>
              </a:tr>
              <a:tr h="583211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8</a:t>
                      </a:r>
                      <a:endParaRPr lang="ru-RU" sz="105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Граждане, подвергшиеся воздействию радиации вследствие катастрофы на Чернобыльской АЭС и других радиационных аварий на атомных объектах гражданского или военного назначения, а также в результате испытаний, учений и иных работ, связанных с любыми видами ядерных установок, включая ядерное оружие и космическую технику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100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extLst>
                  <a:ext uri="{0D108BD9-81ED-4DB2-BD59-A6C34878D82A}">
                    <a16:rowId xmlns:a16="http://schemas.microsoft.com/office/drawing/2014/main" val="3450268105"/>
                  </a:ext>
                </a:extLst>
              </a:tr>
              <a:tr h="327851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9</a:t>
                      </a:r>
                      <a:endParaRPr lang="ru-RU" sz="105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Налогоплательщики - собственники жилых и нежилых помещений в отношении земельных участков, занятых многоквартирными жилыми домами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100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extLst>
                  <a:ext uri="{0D108BD9-81ED-4DB2-BD59-A6C34878D82A}">
                    <a16:rowId xmlns:a16="http://schemas.microsoft.com/office/drawing/2014/main" val="728784310"/>
                  </a:ext>
                </a:extLst>
              </a:tr>
              <a:tr h="144491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10</a:t>
                      </a:r>
                      <a:endParaRPr lang="ru-RU" sz="105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Земли  общего пользования муниципального образования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100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extLst>
                  <a:ext uri="{0D108BD9-81ED-4DB2-BD59-A6C34878D82A}">
                    <a16:rowId xmlns:a16="http://schemas.microsoft.com/office/drawing/2014/main" val="1193005910"/>
                  </a:ext>
                </a:extLst>
              </a:tr>
              <a:tr h="214497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11</a:t>
                      </a:r>
                      <a:endParaRPr lang="ru-RU" sz="105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Земли, предоставляемые для обеспечения деятельности органов муниципальной власти и муниципального управления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100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extLst>
                  <a:ext uri="{0D108BD9-81ED-4DB2-BD59-A6C34878D82A}">
                    <a16:rowId xmlns:a16="http://schemas.microsoft.com/office/drawing/2014/main" val="4190322513"/>
                  </a:ext>
                </a:extLst>
              </a:tr>
              <a:tr h="214497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12</a:t>
                      </a:r>
                      <a:endParaRPr lang="ru-RU" sz="105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Земли, находящиеся в собственности муниципального образования «Город Долгопрудный Московской области»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100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extLst>
                  <a:ext uri="{0D108BD9-81ED-4DB2-BD59-A6C34878D82A}">
                    <a16:rowId xmlns:a16="http://schemas.microsoft.com/office/drawing/2014/main" val="1349852037"/>
                  </a:ext>
                </a:extLst>
              </a:tr>
              <a:tr h="101144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13</a:t>
                      </a:r>
                      <a:endParaRPr lang="ru-RU" sz="105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Земли, занятые муниципальным жилищным фондом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100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459" marR="31459" marT="0" marB="0"/>
                </a:tc>
                <a:extLst>
                  <a:ext uri="{0D108BD9-81ED-4DB2-BD59-A6C34878D82A}">
                    <a16:rowId xmlns:a16="http://schemas.microsoft.com/office/drawing/2014/main" val="3685860859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226E671-B45B-460B-B62C-7D2DD3663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79975" y="6486524"/>
            <a:ext cx="1312025" cy="365125"/>
          </a:xfrm>
        </p:spPr>
        <p:txBody>
          <a:bodyPr/>
          <a:lstStyle/>
          <a:p>
            <a:fld id="{F203300F-B5E5-4D9E-9381-383162CC59FB}" type="slidenum">
              <a:rPr lang="ru-RU" smtClean="0">
                <a:solidFill>
                  <a:schemeClr val="accent6">
                    <a:lumMod val="50000"/>
                  </a:schemeClr>
                </a:solidFill>
              </a:rPr>
              <a:t>21</a:t>
            </a:fld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E2F56E4A-C71A-423D-A7C6-741292391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7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B7CFA8-32C4-41D9-BF96-468E9587C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854" y="188913"/>
            <a:ext cx="11123506" cy="10156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ru-RU" sz="2400" dirty="0">
                <a:solidFill>
                  <a:schemeClr val="tx1"/>
                </a:solidFill>
              </a:rPr>
              <a:t>Реестр налоговых льгот по земельному налогу, установленных решением Совета депутатов </a:t>
            </a:r>
            <a:r>
              <a:rPr lang="ru-RU" sz="2400" dirty="0" err="1">
                <a:solidFill>
                  <a:schemeClr val="tx1"/>
                </a:solidFill>
              </a:rPr>
              <a:t>г.Долгопрудного</a:t>
            </a:r>
            <a:r>
              <a:rPr lang="ru-RU" sz="2400" dirty="0">
                <a:solidFill>
                  <a:schemeClr val="tx1"/>
                </a:solidFill>
              </a:rPr>
              <a:t> от 22.06.2012  № 95-нр «О земельном налоге на территории городского округа Долгопрудный»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CA10AA28-AAB4-481E-99F2-7AB1C7BCEB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3490431"/>
              </p:ext>
            </p:extLst>
          </p:nvPr>
        </p:nvGraphicFramePr>
        <p:xfrm>
          <a:off x="250825" y="1564640"/>
          <a:ext cx="11545840" cy="526102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19322">
                  <a:extLst>
                    <a:ext uri="{9D8B030D-6E8A-4147-A177-3AD203B41FA5}">
                      <a16:colId xmlns:a16="http://schemas.microsoft.com/office/drawing/2014/main" val="1178693567"/>
                    </a:ext>
                  </a:extLst>
                </a:gridCol>
                <a:gridCol w="9407491">
                  <a:extLst>
                    <a:ext uri="{9D8B030D-6E8A-4147-A177-3AD203B41FA5}">
                      <a16:colId xmlns:a16="http://schemas.microsoft.com/office/drawing/2014/main" val="476216144"/>
                    </a:ext>
                  </a:extLst>
                </a:gridCol>
                <a:gridCol w="1619027">
                  <a:extLst>
                    <a:ext uri="{9D8B030D-6E8A-4147-A177-3AD203B41FA5}">
                      <a16:colId xmlns:a16="http://schemas.microsoft.com/office/drawing/2014/main" val="67621715"/>
                    </a:ext>
                  </a:extLst>
                </a:gridCol>
              </a:tblGrid>
              <a:tr h="885589">
                <a:tc rowSpan="2"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Наименование льготы</a:t>
                      </a:r>
                      <a:endParaRPr lang="ru-RU" sz="16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Установленный размер льготы </a:t>
                      </a:r>
                    </a:p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(% освобождения от уплаты)</a:t>
                      </a:r>
                      <a:endParaRPr lang="ru-RU" sz="105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119487"/>
                  </a:ext>
                </a:extLst>
              </a:tr>
              <a:tr h="2030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2020 г.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/>
                </a:tc>
                <a:extLst>
                  <a:ext uri="{0D108BD9-81ED-4DB2-BD59-A6C34878D82A}">
                    <a16:rowId xmlns:a16="http://schemas.microsoft.com/office/drawing/2014/main" val="1285983137"/>
                  </a:ext>
                </a:extLst>
              </a:tr>
              <a:tr h="973881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14</a:t>
                      </a:r>
                      <a:endParaRPr lang="ru-RU" sz="10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Военнослужащие, граждане, уволенные с военной службы по достижении предельного возраста пребывания на военной службе, состоянию здоровья или в связи с организационно-штатными мероприятиями и имеющие общую продолжительность военной службы двадцать лет и более, члены семей военнослужащих и сотрудников органов внутренних дел, сотрудников Государственной противопожарной службы, сотрудников учреждений и органов уголовно-исполнительной системы, потерявшие кормильца при исполнении им служебных обязанностей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70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/>
                </a:tc>
                <a:extLst>
                  <a:ext uri="{0D108BD9-81ED-4DB2-BD59-A6C34878D82A}">
                    <a16:rowId xmlns:a16="http://schemas.microsoft.com/office/drawing/2014/main" val="2705238927"/>
                  </a:ext>
                </a:extLst>
              </a:tr>
              <a:tr h="203055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15</a:t>
                      </a:r>
                      <a:endParaRPr lang="ru-RU" sz="10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Жертвы политических репрессий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/>
                </a:tc>
                <a:extLst>
                  <a:ext uri="{0D108BD9-81ED-4DB2-BD59-A6C34878D82A}">
                    <a16:rowId xmlns:a16="http://schemas.microsoft.com/office/drawing/2014/main" val="2946140520"/>
                  </a:ext>
                </a:extLst>
              </a:tr>
              <a:tr h="203055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16</a:t>
                      </a:r>
                      <a:endParaRPr lang="ru-RU" sz="10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Пенсионеры, не имеющие никакого иного дохода, кроме пенсии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/>
                </a:tc>
                <a:extLst>
                  <a:ext uri="{0D108BD9-81ED-4DB2-BD59-A6C34878D82A}">
                    <a16:rowId xmlns:a16="http://schemas.microsoft.com/office/drawing/2014/main" val="3111334300"/>
                  </a:ext>
                </a:extLst>
              </a:tr>
              <a:tr h="1611441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17</a:t>
                      </a:r>
                      <a:endParaRPr lang="ru-RU" sz="10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Льготы в виде уменьшения исчисленной суммы земельного налога на 50 процентов в отношении одного земельного участка на территории городского округа Долгопрудный Московской области по выбору налогоплательщика, предназначенного для индивидуального жилищного строительства, личного подсобного и дачного хозяйства (строительства), садоводства и огородничества.</a:t>
                      </a:r>
                    </a:p>
                    <a:p>
                      <a:pPr marR="17653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Налоговые льготы  предоставляются следующим категориям налогоплательщиков:</a:t>
                      </a:r>
                    </a:p>
                    <a:p>
                      <a:pPr marR="17653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  малоимущим семьям и малоимущим одиноко проживающим гражданам, среднегодовой доход которых ниже величины прожиточного минимума, установленного в Московской области на душу населения, имеющим в собственности, постоянном (бессрочном) пользовании или пожизненном наследуемом владении вышеуказанные земельные участки. Налоговая льгота предоставляется одному из членов семьи по одному земельному участку.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50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/>
                </a:tc>
                <a:extLst>
                  <a:ext uri="{0D108BD9-81ED-4DB2-BD59-A6C34878D82A}">
                    <a16:rowId xmlns:a16="http://schemas.microsoft.com/office/drawing/2014/main" val="565528734"/>
                  </a:ext>
                </a:extLst>
              </a:tr>
              <a:tr h="203055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18</a:t>
                      </a:r>
                      <a:endParaRPr lang="ru-RU" sz="10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Земли, занятые государственными бюджетными учреждениями здравоохранения Московской области.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/>
                </a:tc>
                <a:extLst>
                  <a:ext uri="{0D108BD9-81ED-4DB2-BD59-A6C34878D82A}">
                    <a16:rowId xmlns:a16="http://schemas.microsoft.com/office/drawing/2014/main" val="919156217"/>
                  </a:ext>
                </a:extLst>
              </a:tr>
              <a:tr h="476694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19</a:t>
                      </a:r>
                      <a:endParaRPr lang="ru-RU" sz="10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Государственные и муниципальные учреждения Московской области, вид деятельности которых направлен на сопровождение процедуры оформления права муниципальной собственности и собственности Московской области на объекты недвижимости, включая земельные участки.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/>
                </a:tc>
                <a:extLst>
                  <a:ext uri="{0D108BD9-81ED-4DB2-BD59-A6C34878D82A}">
                    <a16:rowId xmlns:a16="http://schemas.microsoft.com/office/drawing/2014/main" val="2087857390"/>
                  </a:ext>
                </a:extLst>
              </a:tr>
              <a:tr h="262100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20</a:t>
                      </a:r>
                      <a:endParaRPr lang="ru-RU" sz="10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Земельные участки под закрытыми для эксплуатации полигонами твердых бытовых отходов.</a:t>
                      </a:r>
                    </a:p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100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680" marR="16680" marT="0" marB="0"/>
                </a:tc>
                <a:extLst>
                  <a:ext uri="{0D108BD9-81ED-4DB2-BD59-A6C34878D82A}">
                    <a16:rowId xmlns:a16="http://schemas.microsoft.com/office/drawing/2014/main" val="3270360971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B5B8DCF-B646-4FB5-AF22-02F336315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79975" y="6492875"/>
            <a:ext cx="1312025" cy="365125"/>
          </a:xfrm>
        </p:spPr>
        <p:txBody>
          <a:bodyPr/>
          <a:lstStyle/>
          <a:p>
            <a:fld id="{F203300F-B5E5-4D9E-9381-383162CC59FB}" type="slidenum">
              <a:rPr lang="ru-RU" smtClean="0">
                <a:solidFill>
                  <a:schemeClr val="accent6">
                    <a:lumMod val="50000"/>
                  </a:schemeClr>
                </a:solidFill>
              </a:rPr>
              <a:t>22</a:t>
            </a:fld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F709AEB-B33B-43EA-B695-1BA657D81F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94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03BF44-2851-4E9F-8FC6-1B620C0AF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188913"/>
            <a:ext cx="11087735" cy="112383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ru-RU" sz="2400" dirty="0">
                <a:solidFill>
                  <a:schemeClr val="tx1"/>
                </a:solidFill>
              </a:rPr>
              <a:t> Реестр налоговых льгот по налогу на имущество физических лиц, установленных решением Совета депутатов </a:t>
            </a:r>
            <a:r>
              <a:rPr lang="ru-RU" sz="2400" dirty="0" err="1">
                <a:solidFill>
                  <a:schemeClr val="tx1"/>
                </a:solidFill>
              </a:rPr>
              <a:t>г.Долгопрудного</a:t>
            </a:r>
            <a:r>
              <a:rPr lang="ru-RU" sz="2400" dirty="0">
                <a:solidFill>
                  <a:schemeClr val="tx1"/>
                </a:solidFill>
              </a:rPr>
              <a:t> от 19.11.2014  № 24-нр «О налоге на имущество физических лиц на территории городского округа Долгопрудный Московской области»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CFC9D265-B401-488C-BFD4-DF2E874EB8D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71192" y="1831435"/>
          <a:ext cx="11569984" cy="342119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73158">
                  <a:extLst>
                    <a:ext uri="{9D8B030D-6E8A-4147-A177-3AD203B41FA5}">
                      <a16:colId xmlns:a16="http://schemas.microsoft.com/office/drawing/2014/main" val="1279463112"/>
                    </a:ext>
                  </a:extLst>
                </a:gridCol>
                <a:gridCol w="9181601">
                  <a:extLst>
                    <a:ext uri="{9D8B030D-6E8A-4147-A177-3AD203B41FA5}">
                      <a16:colId xmlns:a16="http://schemas.microsoft.com/office/drawing/2014/main" val="1843131260"/>
                    </a:ext>
                  </a:extLst>
                </a:gridCol>
                <a:gridCol w="2015225">
                  <a:extLst>
                    <a:ext uri="{9D8B030D-6E8A-4147-A177-3AD203B41FA5}">
                      <a16:colId xmlns:a16="http://schemas.microsoft.com/office/drawing/2014/main" val="4121513783"/>
                    </a:ext>
                  </a:extLst>
                </a:gridCol>
              </a:tblGrid>
              <a:tr h="1020730">
                <a:tc rowSpan="2"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Наименование льготы</a:t>
                      </a:r>
                      <a:endParaRPr lang="ru-RU" sz="16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Установленный размер льготы</a:t>
                      </a:r>
                    </a:p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(% освобождения от уплаты)</a:t>
                      </a:r>
                      <a:endParaRPr lang="ru-RU" sz="14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780116"/>
                  </a:ext>
                </a:extLst>
              </a:tr>
              <a:tr h="2055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2020 г.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5003964"/>
                  </a:ext>
                </a:extLst>
              </a:tr>
              <a:tr h="1168821">
                <a:tc>
                  <a:txBody>
                    <a:bodyPr/>
                    <a:lstStyle/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4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Освобождается от уплаты налога на имущество физических лиц один из родителей в многодетной малоимущей семье, имеющей трех и более несовершеннолетних детей, среднедушевой доход которых ниже величины прожиточного минимума, установленной в Московской области на душу населения, в отношении одного объекта налогообложения жилого назначения по выбору налогоплательщика: комната, квартира, индивидуальный жилой дом.</a:t>
                      </a:r>
                    </a:p>
                    <a:p>
                      <a:pPr marR="1765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65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0630834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EE6F9DC-FD53-4708-8FF7-8249DB38D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79975" y="6492875"/>
            <a:ext cx="1312025" cy="365125"/>
          </a:xfrm>
        </p:spPr>
        <p:txBody>
          <a:bodyPr/>
          <a:lstStyle/>
          <a:p>
            <a:fld id="{F203300F-B5E5-4D9E-9381-383162CC59FB}" type="slidenum">
              <a:rPr lang="ru-RU" smtClean="0">
                <a:solidFill>
                  <a:schemeClr val="accent6">
                    <a:lumMod val="50000"/>
                  </a:schemeClr>
                </a:solidFill>
              </a:rPr>
              <a:t>23</a:t>
            </a:fld>
            <a:endParaRPr lang="ru-RU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Объект 6">
            <a:extLst>
              <a:ext uri="{FF2B5EF4-FFF2-40B4-BE49-F238E27FC236}">
                <a16:creationId xmlns:a16="http://schemas.microsoft.com/office/drawing/2014/main" id="{29337CEB-888F-497E-8B08-EAC60DD2B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96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23019A0-E4EE-4D69-A9FD-5BE4AA019C48}"/>
              </a:ext>
            </a:extLst>
          </p:cNvPr>
          <p:cNvSpPr/>
          <p:nvPr/>
        </p:nvSpPr>
        <p:spPr>
          <a:xfrm>
            <a:off x="250824" y="1935718"/>
            <a:ext cx="11690349" cy="3903504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  <a:gs pos="72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5400000" scaled="1"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Земельный налог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800" dirty="0">
                <a:ea typeface="Calibri" panose="020F0502020204030204" pitchFamily="34" charset="0"/>
                <a:cs typeface="Times New Roman" panose="02020603050405020304" pitchFamily="18" charset="0"/>
              </a:rPr>
              <a:t>Сумма льгот по земельному налогу юридическим лицам за 2020 год в соответствии с решением Совета депутатов </a:t>
            </a:r>
            <a:r>
              <a:rPr lang="ru-RU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г.Долгопрудного</a:t>
            </a:r>
            <a:r>
              <a:rPr lang="ru-RU" sz="2800" dirty="0">
                <a:ea typeface="Calibri" panose="020F0502020204030204" pitchFamily="34" charset="0"/>
                <a:cs typeface="Times New Roman" panose="02020603050405020304" pitchFamily="18" charset="0"/>
              </a:rPr>
              <a:t> от 22.06.2012              № 95-нр « О земельном налоге на территории городского округа Долгопрудный» составляет   19 576,4 тыс. руб.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D4CF338-8510-4F77-A420-5A1700B93D2D}"/>
              </a:ext>
            </a:extLst>
          </p:cNvPr>
          <p:cNvSpPr txBox="1">
            <a:spLocks/>
          </p:cNvSpPr>
          <p:nvPr/>
        </p:nvSpPr>
        <p:spPr>
          <a:xfrm>
            <a:off x="832917" y="512007"/>
            <a:ext cx="11108256" cy="5355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defRPr sz="1600"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ru-RU" sz="2400" dirty="0"/>
              <a:t>Информация об объемах предоставленных льгот, установленных решением Совета депутатов городского округа Долгопрудный Московской области 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AC13263-6CCE-4559-8F53-B08FDC5DB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EB6E89-BA87-4003-BD23-6BDF40F3EBED}" type="slidenum">
              <a:rPr lang="ru-RU" smtClean="0"/>
              <a:pPr/>
              <a:t>24</a:t>
            </a:fld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F767EC5E-E39C-4529-AB94-81AD3A7B97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6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1E82DD-7889-480E-BA8C-648A24AE5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447" y="406400"/>
            <a:ext cx="10515600" cy="853440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Расходная часть бюджета городского округа Долгопрудный за 2020 год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97AF2F63-039C-4579-9E32-57FA4E95B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25</a:t>
            </a:fld>
            <a:endParaRPr lang="ru-RU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744531AB-A71B-475A-AD5A-A7875D3C2F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667031"/>
              </p:ext>
            </p:extLst>
          </p:nvPr>
        </p:nvGraphicFramePr>
        <p:xfrm>
          <a:off x="271416" y="1208592"/>
          <a:ext cx="11649168" cy="1642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9453">
                  <a:extLst>
                    <a:ext uri="{9D8B030D-6E8A-4147-A177-3AD203B41FA5}">
                      <a16:colId xmlns:a16="http://schemas.microsoft.com/office/drawing/2014/main" val="950573341"/>
                    </a:ext>
                  </a:extLst>
                </a:gridCol>
                <a:gridCol w="2146005">
                  <a:extLst>
                    <a:ext uri="{9D8B030D-6E8A-4147-A177-3AD203B41FA5}">
                      <a16:colId xmlns:a16="http://schemas.microsoft.com/office/drawing/2014/main" val="1555336479"/>
                    </a:ext>
                  </a:extLst>
                </a:gridCol>
                <a:gridCol w="1561381">
                  <a:extLst>
                    <a:ext uri="{9D8B030D-6E8A-4147-A177-3AD203B41FA5}">
                      <a16:colId xmlns:a16="http://schemas.microsoft.com/office/drawing/2014/main" val="1228957567"/>
                    </a:ext>
                  </a:extLst>
                </a:gridCol>
                <a:gridCol w="1570008">
                  <a:extLst>
                    <a:ext uri="{9D8B030D-6E8A-4147-A177-3AD203B41FA5}">
                      <a16:colId xmlns:a16="http://schemas.microsoft.com/office/drawing/2014/main" val="3042444952"/>
                    </a:ext>
                  </a:extLst>
                </a:gridCol>
                <a:gridCol w="1521097">
                  <a:extLst>
                    <a:ext uri="{9D8B030D-6E8A-4147-A177-3AD203B41FA5}">
                      <a16:colId xmlns:a16="http://schemas.microsoft.com/office/drawing/2014/main" val="2685086755"/>
                    </a:ext>
                  </a:extLst>
                </a:gridCol>
                <a:gridCol w="937431">
                  <a:extLst>
                    <a:ext uri="{9D8B030D-6E8A-4147-A177-3AD203B41FA5}">
                      <a16:colId xmlns:a16="http://schemas.microsoft.com/office/drawing/2014/main" val="3611564006"/>
                    </a:ext>
                  </a:extLst>
                </a:gridCol>
                <a:gridCol w="1368889">
                  <a:extLst>
                    <a:ext uri="{9D8B030D-6E8A-4147-A177-3AD203B41FA5}">
                      <a16:colId xmlns:a16="http://schemas.microsoft.com/office/drawing/2014/main" val="1367309686"/>
                    </a:ext>
                  </a:extLst>
                </a:gridCol>
                <a:gridCol w="764904">
                  <a:extLst>
                    <a:ext uri="{9D8B030D-6E8A-4147-A177-3AD203B41FA5}">
                      <a16:colId xmlns:a16="http://schemas.microsoft.com/office/drawing/2014/main" val="3023132447"/>
                    </a:ext>
                  </a:extLst>
                </a:gridCol>
              </a:tblGrid>
              <a:tr h="233041"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Параметры бюджета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План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Исполнение бюджет</a:t>
                      </a:r>
                      <a:r>
                        <a:rPr lang="ru-RU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rowSpan="2" gridSpan="4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Выполнение плановых назначений</a:t>
                      </a:r>
                    </a:p>
                  </a:txBody>
                  <a:tcPr marL="8313" marR="8313" marT="8313" marB="0" anchor="ctr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2833492"/>
                  </a:ext>
                </a:extLst>
              </a:tr>
              <a:tr h="1474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Первоначальный бюджет (№35-нр от 18.12.2019)</a:t>
                      </a:r>
                    </a:p>
                  </a:txBody>
                  <a:tcPr marL="8313" marR="8313" marT="8313" marB="0"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Уточненный план 2020 года</a:t>
                      </a:r>
                    </a:p>
                  </a:txBody>
                  <a:tcPr marL="8313" marR="8313" marT="8313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первоначальному бюджету (№72-нр от 22.12.2016)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уточненному плану за 2017 год</a:t>
                      </a:r>
                      <a:endParaRPr lang="ru-RU" dirty="0"/>
                    </a:p>
                  </a:txBody>
                  <a:tcPr marL="8313" marR="8313" marT="8313" marB="0" anchor="ctr"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170741"/>
                  </a:ext>
                </a:extLst>
              </a:tr>
              <a:tr h="641502">
                <a:tc vMerge="1"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8313" marR="8313" marT="831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первоначальному бюджету (№35-нр от 18.12.2019)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уточненному плану за 2020 год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3735489"/>
                  </a:ext>
                </a:extLst>
              </a:tr>
              <a:tr h="518217">
                <a:tc>
                  <a:txBody>
                    <a:bodyPr/>
                    <a:lstStyle/>
                    <a:p>
                      <a:pPr algn="l" fontAlgn="b"/>
                      <a:r>
                        <a:rPr lang="ru-RU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Расходы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5 239 797,0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4 838 354,9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4 641 687,1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- 598 109,9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88,6%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-196 667,8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95,9%</a:t>
                      </a: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373259577"/>
                  </a:ext>
                </a:extLst>
              </a:tr>
            </a:tbl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1EC0097A-78DE-40B7-9DDC-7897823A2C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3936497"/>
              </p:ext>
            </p:extLst>
          </p:nvPr>
        </p:nvGraphicFramePr>
        <p:xfrm>
          <a:off x="45244" y="2820523"/>
          <a:ext cx="5878036" cy="4037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06D86C1A-DFAF-4C8F-B2A4-5F08F43BE1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5006955"/>
              </p:ext>
            </p:extLst>
          </p:nvPr>
        </p:nvGraphicFramePr>
        <p:xfrm>
          <a:off x="5801360" y="2820523"/>
          <a:ext cx="6345396" cy="3986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Прямоугольник 7">
            <a:extLst>
              <a:ext uri="{FF2B5EF4-FFF2-40B4-BE49-F238E27FC236}">
                <a16:creationId xmlns:a16="http://schemas.microsoft.com/office/drawing/2014/main" id="{531D588F-8D7F-4B0B-933A-D605238D61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8314" y="900617"/>
            <a:ext cx="545286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1600" dirty="0">
                <a:cs typeface="Times New Roman" pitchFamily="18" charset="0"/>
              </a:rPr>
              <a:t>Данные в таблице представлены в </a:t>
            </a:r>
            <a:r>
              <a:rPr lang="ru-RU" sz="1600" b="1" dirty="0">
                <a:cs typeface="Times New Roman" pitchFamily="18" charset="0"/>
              </a:rPr>
              <a:t>тыс. рублей</a:t>
            </a:r>
            <a:endParaRPr lang="ru-RU" sz="1600" b="1" dirty="0">
              <a:latin typeface="Calibri" pitchFamily="34" charset="0"/>
            </a:endParaRPr>
          </a:p>
        </p:txBody>
      </p:sp>
      <p:pic>
        <p:nvPicPr>
          <p:cNvPr id="10" name="Объект 6">
            <a:extLst>
              <a:ext uri="{FF2B5EF4-FFF2-40B4-BE49-F238E27FC236}">
                <a16:creationId xmlns:a16="http://schemas.microsoft.com/office/drawing/2014/main" id="{C1F932CA-88B1-44A8-A049-0B0B6B1069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746962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1C3EAB-6A21-4E1B-9CFE-53580E209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647" y="48735"/>
            <a:ext cx="10515600" cy="937418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Финансирование муниципальных программ в 2020 году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B2031D7E-CC26-47C2-9A4E-4A7BECB86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4302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6" name="Прямоугольник 7">
            <a:extLst>
              <a:ext uri="{FF2B5EF4-FFF2-40B4-BE49-F238E27FC236}">
                <a16:creationId xmlns:a16="http://schemas.microsoft.com/office/drawing/2014/main" id="{91B3EF9A-2599-46DD-82A8-E0E8E1D765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5405" y="865345"/>
            <a:ext cx="5452861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cs typeface="Times New Roman" pitchFamily="18" charset="0"/>
              </a:rPr>
              <a:t>Данные в таблице представлены в </a:t>
            </a:r>
            <a:r>
              <a:rPr lang="ru-RU" sz="1400" b="1" dirty="0">
                <a:cs typeface="Times New Roman" pitchFamily="18" charset="0"/>
              </a:rPr>
              <a:t>тыс. рублей</a:t>
            </a:r>
            <a:endParaRPr lang="ru-RU" sz="1400" b="1" dirty="0">
              <a:latin typeface="Calibri" pitchFamily="34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FEE8D1B7-D208-491A-BD7B-199A6A611A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104238"/>
              </p:ext>
            </p:extLst>
          </p:nvPr>
        </p:nvGraphicFramePr>
        <p:xfrm>
          <a:off x="186007" y="1173320"/>
          <a:ext cx="11819986" cy="5413579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593188">
                  <a:extLst>
                    <a:ext uri="{9D8B030D-6E8A-4147-A177-3AD203B41FA5}">
                      <a16:colId xmlns:a16="http://schemas.microsoft.com/office/drawing/2014/main" val="545505490"/>
                    </a:ext>
                  </a:extLst>
                </a:gridCol>
                <a:gridCol w="5016116">
                  <a:extLst>
                    <a:ext uri="{9D8B030D-6E8A-4147-A177-3AD203B41FA5}">
                      <a16:colId xmlns:a16="http://schemas.microsoft.com/office/drawing/2014/main" val="2298003161"/>
                    </a:ext>
                  </a:extLst>
                </a:gridCol>
                <a:gridCol w="1784924">
                  <a:extLst>
                    <a:ext uri="{9D8B030D-6E8A-4147-A177-3AD203B41FA5}">
                      <a16:colId xmlns:a16="http://schemas.microsoft.com/office/drawing/2014/main" val="4260154944"/>
                    </a:ext>
                  </a:extLst>
                </a:gridCol>
                <a:gridCol w="2041316">
                  <a:extLst>
                    <a:ext uri="{9D8B030D-6E8A-4147-A177-3AD203B41FA5}">
                      <a16:colId xmlns:a16="http://schemas.microsoft.com/office/drawing/2014/main" val="1416304530"/>
                    </a:ext>
                  </a:extLst>
                </a:gridCol>
                <a:gridCol w="2384442">
                  <a:extLst>
                    <a:ext uri="{9D8B030D-6E8A-4147-A177-3AD203B41FA5}">
                      <a16:colId xmlns:a16="http://schemas.microsoft.com/office/drawing/2014/main" val="1691386196"/>
                    </a:ext>
                  </a:extLst>
                </a:gridCol>
              </a:tblGrid>
              <a:tr h="489646"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05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/>
                </a:tc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муниципальных программ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Уточненный план на 2020 год, тыс. рублей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/>
                </a:tc>
                <a:tc>
                  <a:txBody>
                    <a:bodyPr/>
                    <a:lstStyle/>
                    <a:p>
                      <a:pPr marL="21590" indent="-2159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Исполнение</a:t>
                      </a:r>
                    </a:p>
                    <a:p>
                      <a:pPr marL="21590" indent="-2159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2020 год, тыс. рублей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/>
                </a:tc>
                <a:tc>
                  <a:txBody>
                    <a:bodyPr/>
                    <a:lstStyle/>
                    <a:p>
                      <a:pPr marL="21590" indent="-2159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Исполнение к уточненному</a:t>
                      </a:r>
                    </a:p>
                    <a:p>
                      <a:pPr marL="201295" indent="-201295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плану, %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/>
                </a:tc>
                <a:extLst>
                  <a:ext uri="{0D108BD9-81ED-4DB2-BD59-A6C34878D82A}">
                    <a16:rowId xmlns:a16="http://schemas.microsoft.com/office/drawing/2014/main" val="4152238313"/>
                  </a:ext>
                </a:extLst>
              </a:tr>
              <a:tr h="175854"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5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«Здравоохранение»  </a:t>
                      </a:r>
                      <a:endParaRPr lang="ru-RU" sz="12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6 441,0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5 771,7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89,6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3846369"/>
                  </a:ext>
                </a:extLst>
              </a:tr>
              <a:tr h="175854"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5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«Культура»</a:t>
                      </a:r>
                      <a:endParaRPr lang="ru-RU" sz="12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165 710,5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165 356,7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99,8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extLst>
                  <a:ext uri="{0D108BD9-81ED-4DB2-BD59-A6C34878D82A}">
                    <a16:rowId xmlns:a16="http://schemas.microsoft.com/office/drawing/2014/main" val="1744786695"/>
                  </a:ext>
                </a:extLst>
              </a:tr>
              <a:tr h="175854"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05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«Образование»  </a:t>
                      </a:r>
                      <a:endParaRPr lang="ru-RU" sz="12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2 581 850,6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2 550 361,7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98,8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6783534"/>
                  </a:ext>
                </a:extLst>
              </a:tr>
              <a:tr h="175854"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5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«Социальная защита населения»  </a:t>
                      </a:r>
                      <a:endParaRPr lang="ru-RU" sz="12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78 586,9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77 084,4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extLst>
                  <a:ext uri="{0D108BD9-81ED-4DB2-BD59-A6C34878D82A}">
                    <a16:rowId xmlns:a16="http://schemas.microsoft.com/office/drawing/2014/main" val="323724203"/>
                  </a:ext>
                </a:extLst>
              </a:tr>
              <a:tr h="175854"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5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«Спорт»</a:t>
                      </a:r>
                      <a:endParaRPr lang="ru-RU" sz="12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79 269,5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79 205,3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99,9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7812130"/>
                  </a:ext>
                </a:extLst>
              </a:tr>
              <a:tr h="175854"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05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«Развитие сельского хозяйства»  </a:t>
                      </a:r>
                      <a:endParaRPr lang="ru-RU" sz="12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2 500,5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2 137,1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85,5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extLst>
                  <a:ext uri="{0D108BD9-81ED-4DB2-BD59-A6C34878D82A}">
                    <a16:rowId xmlns:a16="http://schemas.microsoft.com/office/drawing/2014/main" val="2190870179"/>
                  </a:ext>
                </a:extLst>
              </a:tr>
              <a:tr h="175854"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5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«Экология и окружающая среда»</a:t>
                      </a:r>
                      <a:endParaRPr lang="ru-RU" sz="12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432 088,3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401 336,2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92,9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758864"/>
                  </a:ext>
                </a:extLst>
              </a:tr>
              <a:tr h="363552"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05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«Безопасность и обеспечение безопасности жизнедеятельности населения»          </a:t>
                      </a:r>
                      <a:endParaRPr lang="ru-RU" sz="12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33 029,3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31 987,3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96,9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extLst>
                  <a:ext uri="{0D108BD9-81ED-4DB2-BD59-A6C34878D82A}">
                    <a16:rowId xmlns:a16="http://schemas.microsoft.com/office/drawing/2014/main" val="907116216"/>
                  </a:ext>
                </a:extLst>
              </a:tr>
              <a:tr h="175854"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05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«Жилище»     </a:t>
                      </a:r>
                      <a:endParaRPr lang="ru-RU" sz="12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26 209,2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25 968,5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301941"/>
                  </a:ext>
                </a:extLst>
              </a:tr>
              <a:tr h="270672"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05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«Развитие инженерной инфраструктуры и энергоэффективности»  </a:t>
                      </a:r>
                      <a:endParaRPr lang="ru-RU" sz="12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670,5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362,3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extLst>
                  <a:ext uri="{0D108BD9-81ED-4DB2-BD59-A6C34878D82A}">
                    <a16:rowId xmlns:a16="http://schemas.microsoft.com/office/drawing/2014/main" val="3887713472"/>
                  </a:ext>
                </a:extLst>
              </a:tr>
              <a:tr h="175854"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05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«Предпринимательство»   </a:t>
                      </a:r>
                      <a:endParaRPr lang="ru-RU" sz="12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1 511,4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1 309,8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86,7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921469"/>
                  </a:ext>
                </a:extLst>
              </a:tr>
              <a:tr h="175854"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05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«Управление имуществом и муниципальными финансами»   </a:t>
                      </a:r>
                      <a:endParaRPr lang="ru-RU" sz="12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442 550,1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405 988,9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91,7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extLst>
                  <a:ext uri="{0D108BD9-81ED-4DB2-BD59-A6C34878D82A}">
                    <a16:rowId xmlns:a16="http://schemas.microsoft.com/office/drawing/2014/main" val="805129316"/>
                  </a:ext>
                </a:extLst>
              </a:tr>
              <a:tr h="487262"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05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«Развитие институтов гражданского общества, повышение эффективности местного самоуправления и реализации молодежной политики»</a:t>
                      </a:r>
                      <a:endParaRPr lang="ru-RU" sz="12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66 492,8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64 915,4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97,6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819997"/>
                  </a:ext>
                </a:extLst>
              </a:tr>
              <a:tr h="270672"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05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«Развитие и функционирование дорожно-транспортного комплекса»    </a:t>
                      </a:r>
                      <a:endParaRPr lang="ru-RU" sz="12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191 761,7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179 610,1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93,7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extLst>
                  <a:ext uri="{0D108BD9-81ED-4DB2-BD59-A6C34878D82A}">
                    <a16:rowId xmlns:a16="http://schemas.microsoft.com/office/drawing/2014/main" val="2523597541"/>
                  </a:ext>
                </a:extLst>
              </a:tr>
              <a:tr h="175854"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05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«Цифровое муниципальное образование»     </a:t>
                      </a:r>
                      <a:endParaRPr lang="ru-RU" sz="12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129 612,2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128 775,0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99,4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925906"/>
                  </a:ext>
                </a:extLst>
              </a:tr>
              <a:tr h="175854"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05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«Архитектура и градостроительство»</a:t>
                      </a:r>
                      <a:endParaRPr lang="ru-RU" sz="12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948,0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888,4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93,7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extLst>
                  <a:ext uri="{0D108BD9-81ED-4DB2-BD59-A6C34878D82A}">
                    <a16:rowId xmlns:a16="http://schemas.microsoft.com/office/drawing/2014/main" val="1286180599"/>
                  </a:ext>
                </a:extLst>
              </a:tr>
              <a:tr h="205647"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05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«Формирование современной комфортной городской среды»</a:t>
                      </a:r>
                      <a:endParaRPr lang="ru-RU" sz="12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517 924,8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444 483,5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85,8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682639"/>
                  </a:ext>
                </a:extLst>
              </a:tr>
              <a:tr h="175854"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05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«Строительство объектов социальной инфраструктуры»</a:t>
                      </a:r>
                      <a:endParaRPr lang="ru-RU" sz="12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10 117,7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8 932,8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88,3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/>
                </a:tc>
                <a:extLst>
                  <a:ext uri="{0D108BD9-81ED-4DB2-BD59-A6C34878D82A}">
                    <a16:rowId xmlns:a16="http://schemas.microsoft.com/office/drawing/2014/main" val="748788104"/>
                  </a:ext>
                </a:extLst>
              </a:tr>
              <a:tr h="199402">
                <a:tc gridSpan="2">
                  <a:txBody>
                    <a:bodyPr/>
                    <a:lstStyle/>
                    <a:p>
                      <a:pPr marL="179705"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ВСЕГО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4 767 275,0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4 574 475,1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9705" algn="ctr"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96,0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713" marR="2671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934097"/>
                  </a:ext>
                </a:extLst>
              </a:tr>
            </a:tbl>
          </a:graphicData>
        </a:graphic>
      </p:graphicFrame>
      <p:pic>
        <p:nvPicPr>
          <p:cNvPr id="10" name="Объект 6">
            <a:extLst>
              <a:ext uri="{FF2B5EF4-FFF2-40B4-BE49-F238E27FC236}">
                <a16:creationId xmlns:a16="http://schemas.microsoft.com/office/drawing/2014/main" id="{982ECB5C-6AA9-4688-850F-9AEE64506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800012"/>
      </p:ext>
    </p:extLst>
  </p:cSld>
  <p:clrMapOvr>
    <a:masterClrMapping/>
  </p:clrMapOvr>
  <p:transition spd="slow">
    <p:diamond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57634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/>
              <a:t>Реализация национальных проектов в рамках муниципальных программ в 2020 году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4859513"/>
              </p:ext>
            </p:extLst>
          </p:nvPr>
        </p:nvGraphicFramePr>
        <p:xfrm>
          <a:off x="327514" y="1686611"/>
          <a:ext cx="11457710" cy="386279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961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89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1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91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915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705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Наименование проекта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Код проекта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План на 2020 г. </a:t>
                      </a:r>
                      <a:endParaRPr lang="ru-RU" sz="1600" dirty="0"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Исполнено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за 2020 год </a:t>
                      </a:r>
                      <a:endParaRPr lang="ru-RU" sz="1600" dirty="0"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% исполнения </a:t>
                      </a:r>
                      <a:endParaRPr lang="ru-RU" sz="1600" dirty="0"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09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Национальный проект «Образование»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Е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50 104,7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48 884,0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97,6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43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Национальный проект «Жилье и городская среда»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259 193,7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247 153,4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95,4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7321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Национальный проект «Экология»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402 354,8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397 425,401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98,8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944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Национальный проект «Демография»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Р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55 021,0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54 606,0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99,2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436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Национальная программа «Цифровая экономика»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2 264,0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2 263,9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2445">
                <a:tc gridSpan="2">
                  <a:txBody>
                    <a:bodyPr/>
                    <a:lstStyle/>
                    <a:p>
                      <a:r>
                        <a:rPr lang="ru-RU" sz="1600" b="1" dirty="0">
                          <a:latin typeface="Arial" pitchFamily="34" charset="0"/>
                          <a:cs typeface="Arial" pitchFamily="34" charset="0"/>
                        </a:rPr>
                        <a:t>Всего расходов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768 938,1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750 332,8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97,6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7" name="Прямоугольник 7">
            <a:extLst>
              <a:ext uri="{FF2B5EF4-FFF2-40B4-BE49-F238E27FC236}">
                <a16:creationId xmlns:a16="http://schemas.microsoft.com/office/drawing/2014/main" id="{91B3EF9A-2599-46DD-82A8-E0E8E1D765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2363" y="1292523"/>
            <a:ext cx="5452861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cs typeface="Times New Roman" pitchFamily="18" charset="0"/>
              </a:rPr>
              <a:t>Данные в таблице представлены в </a:t>
            </a:r>
            <a:r>
              <a:rPr lang="ru-RU" sz="1400" b="1" dirty="0">
                <a:cs typeface="Times New Roman" pitchFamily="18" charset="0"/>
              </a:rPr>
              <a:t>тыс. рублей</a:t>
            </a:r>
            <a:endParaRPr lang="ru-RU" sz="1400" b="1" dirty="0">
              <a:latin typeface="Calibri" pitchFamily="34" charset="0"/>
            </a:endParaRPr>
          </a:p>
        </p:txBody>
      </p:sp>
      <p:pic>
        <p:nvPicPr>
          <p:cNvPr id="9" name="Объект 6">
            <a:extLst>
              <a:ext uri="{FF2B5EF4-FFF2-40B4-BE49-F238E27FC236}">
                <a16:creationId xmlns:a16="http://schemas.microsoft.com/office/drawing/2014/main" id="{C973B25A-E5FE-4B5F-9C15-FE782FD449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2BE907CC-CF9D-480A-8DE9-4CFC812DAC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9177096"/>
              </p:ext>
            </p:extLst>
          </p:nvPr>
        </p:nvGraphicFramePr>
        <p:xfrm>
          <a:off x="353683" y="1130060"/>
          <a:ext cx="11473133" cy="51735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3011">
                  <a:extLst>
                    <a:ext uri="{9D8B030D-6E8A-4147-A177-3AD203B41FA5}">
                      <a16:colId xmlns:a16="http://schemas.microsoft.com/office/drawing/2014/main" val="4128264596"/>
                    </a:ext>
                  </a:extLst>
                </a:gridCol>
                <a:gridCol w="3810317">
                  <a:extLst>
                    <a:ext uri="{9D8B030D-6E8A-4147-A177-3AD203B41FA5}">
                      <a16:colId xmlns:a16="http://schemas.microsoft.com/office/drawing/2014/main" val="3485264808"/>
                    </a:ext>
                  </a:extLst>
                </a:gridCol>
                <a:gridCol w="1434142">
                  <a:extLst>
                    <a:ext uri="{9D8B030D-6E8A-4147-A177-3AD203B41FA5}">
                      <a16:colId xmlns:a16="http://schemas.microsoft.com/office/drawing/2014/main" val="1225380870"/>
                    </a:ext>
                  </a:extLst>
                </a:gridCol>
                <a:gridCol w="1209178">
                  <a:extLst>
                    <a:ext uri="{9D8B030D-6E8A-4147-A177-3AD203B41FA5}">
                      <a16:colId xmlns:a16="http://schemas.microsoft.com/office/drawing/2014/main" val="769583798"/>
                    </a:ext>
                  </a:extLst>
                </a:gridCol>
                <a:gridCol w="1237299">
                  <a:extLst>
                    <a:ext uri="{9D8B030D-6E8A-4147-A177-3AD203B41FA5}">
                      <a16:colId xmlns:a16="http://schemas.microsoft.com/office/drawing/2014/main" val="1133847895"/>
                    </a:ext>
                  </a:extLst>
                </a:gridCol>
                <a:gridCol w="1363841">
                  <a:extLst>
                    <a:ext uri="{9D8B030D-6E8A-4147-A177-3AD203B41FA5}">
                      <a16:colId xmlns:a16="http://schemas.microsoft.com/office/drawing/2014/main" val="3272114217"/>
                    </a:ext>
                  </a:extLst>
                </a:gridCol>
                <a:gridCol w="1715345">
                  <a:extLst>
                    <a:ext uri="{9D8B030D-6E8A-4147-A177-3AD203B41FA5}">
                      <a16:colId xmlns:a16="http://schemas.microsoft.com/office/drawing/2014/main" val="3313656989"/>
                    </a:ext>
                  </a:extLst>
                </a:gridCol>
              </a:tblGrid>
              <a:tr h="8798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№ п/п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Тип показателя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Единица измерения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extLst>
                  <a:ext uri="{0D108BD9-81ED-4DB2-BD59-A6C34878D82A}">
                    <a16:rowId xmlns:a16="http://schemas.microsoft.com/office/drawing/2014/main" val="245860792"/>
                  </a:ext>
                </a:extLst>
              </a:tr>
              <a:tr h="1791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extLst>
                  <a:ext uri="{0D108BD9-81ED-4DB2-BD59-A6C34878D82A}">
                    <a16:rowId xmlns:a16="http://schemas.microsoft.com/office/drawing/2014/main" val="2936555480"/>
                  </a:ext>
                </a:extLst>
              </a:tr>
              <a:tr h="3427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Муниципальная программа «Здравоохранение» на 2020-2024 годы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extLst>
                  <a:ext uri="{0D108BD9-81ED-4DB2-BD59-A6C34878D82A}">
                    <a16:rowId xmlns:a16="http://schemas.microsoft.com/office/drawing/2014/main" val="2586362124"/>
                  </a:ext>
                </a:extLst>
              </a:tr>
              <a:tr h="7949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</a:rPr>
                        <a:t>Подпрограмма I «Профилактика заболеваний и формирование здорового образа жизни. Развитие первичной медико-санитарной помощи»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extLst>
                  <a:ext uri="{0D108BD9-81ED-4DB2-BD59-A6C34878D82A}">
                    <a16:rowId xmlns:a16="http://schemas.microsoft.com/office/drawing/2014/main" val="1530612195"/>
                  </a:ext>
                </a:extLst>
              </a:tr>
              <a:tr h="5141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1.1.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</a:rPr>
                        <a:t>Доля работников предприятий, прошедших диспансеризацию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Процент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95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58,9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В связи с ограничениями в период распространения коронавирусной инфекции мероприятия не проводились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extLst>
                  <a:ext uri="{0D108BD9-81ED-4DB2-BD59-A6C34878D82A}">
                    <a16:rowId xmlns:a16="http://schemas.microsoft.com/office/drawing/2014/main" val="634479021"/>
                  </a:ext>
                </a:extLst>
              </a:tr>
              <a:tr h="5141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1.2.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</a:rPr>
                        <a:t>Количество населения, прикрепленного к медицинским организациям на территории городского округа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Процент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95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92,53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В связи с ограничениями в период распространения коронавирусной инфекции мероприятия не проводились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extLst>
                  <a:ext uri="{0D108BD9-81ED-4DB2-BD59-A6C34878D82A}">
                    <a16:rowId xmlns:a16="http://schemas.microsoft.com/office/drawing/2014/main" val="3550465206"/>
                  </a:ext>
                </a:extLst>
              </a:tr>
              <a:tr h="6777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</a:rPr>
                        <a:t>Подпрограмма V «Финансовое обеспечение системы организации медицинской помощи»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extLst>
                  <a:ext uri="{0D108BD9-81ED-4DB2-BD59-A6C34878D82A}">
                    <a16:rowId xmlns:a16="http://schemas.microsoft.com/office/drawing/2014/main" val="2968690140"/>
                  </a:ext>
                </a:extLst>
              </a:tr>
              <a:tr h="6854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1.1.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</a:rPr>
                        <a:t>Доля медицинских работников (врачей первичного звена и специалистов узкого профиля), обеспеченных жильем, из числа привлеченных и нуждающихся в жилье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Процент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100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100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12" marR="6712" marT="6712" marB="0" anchor="ctr"/>
                </a:tc>
                <a:extLst>
                  <a:ext uri="{0D108BD9-81ED-4DB2-BD59-A6C34878D82A}">
                    <a16:rowId xmlns:a16="http://schemas.microsoft.com/office/drawing/2014/main" val="615779762"/>
                  </a:ext>
                </a:extLst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300F-B5E5-4D9E-9381-383162CC59FB}" type="slidenum">
              <a:rPr lang="ru-RU" smtClean="0"/>
              <a:pPr/>
              <a:t>28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964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29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BC781570-D06E-43E8-8274-A7D11FD15E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6983277"/>
              </p:ext>
            </p:extLst>
          </p:nvPr>
        </p:nvGraphicFramePr>
        <p:xfrm>
          <a:off x="534155" y="872930"/>
          <a:ext cx="11284034" cy="57933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1424">
                  <a:extLst>
                    <a:ext uri="{9D8B030D-6E8A-4147-A177-3AD203B41FA5}">
                      <a16:colId xmlns:a16="http://schemas.microsoft.com/office/drawing/2014/main" val="1960873336"/>
                    </a:ext>
                  </a:extLst>
                </a:gridCol>
                <a:gridCol w="3747518">
                  <a:extLst>
                    <a:ext uri="{9D8B030D-6E8A-4147-A177-3AD203B41FA5}">
                      <a16:colId xmlns:a16="http://schemas.microsoft.com/office/drawing/2014/main" val="804874770"/>
                    </a:ext>
                  </a:extLst>
                </a:gridCol>
                <a:gridCol w="1410505">
                  <a:extLst>
                    <a:ext uri="{9D8B030D-6E8A-4147-A177-3AD203B41FA5}">
                      <a16:colId xmlns:a16="http://schemas.microsoft.com/office/drawing/2014/main" val="2514511970"/>
                    </a:ext>
                  </a:extLst>
                </a:gridCol>
                <a:gridCol w="1189248">
                  <a:extLst>
                    <a:ext uri="{9D8B030D-6E8A-4147-A177-3AD203B41FA5}">
                      <a16:colId xmlns:a16="http://schemas.microsoft.com/office/drawing/2014/main" val="1273294773"/>
                    </a:ext>
                  </a:extLst>
                </a:gridCol>
                <a:gridCol w="1216905">
                  <a:extLst>
                    <a:ext uri="{9D8B030D-6E8A-4147-A177-3AD203B41FA5}">
                      <a16:colId xmlns:a16="http://schemas.microsoft.com/office/drawing/2014/main" val="3541533943"/>
                    </a:ext>
                  </a:extLst>
                </a:gridCol>
                <a:gridCol w="1341361">
                  <a:extLst>
                    <a:ext uri="{9D8B030D-6E8A-4147-A177-3AD203B41FA5}">
                      <a16:colId xmlns:a16="http://schemas.microsoft.com/office/drawing/2014/main" val="1926172040"/>
                    </a:ext>
                  </a:extLst>
                </a:gridCol>
                <a:gridCol w="1687073">
                  <a:extLst>
                    <a:ext uri="{9D8B030D-6E8A-4147-A177-3AD203B41FA5}">
                      <a16:colId xmlns:a16="http://schemas.microsoft.com/office/drawing/2014/main" val="3568093615"/>
                    </a:ext>
                  </a:extLst>
                </a:gridCol>
              </a:tblGrid>
              <a:tr h="6272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№ п/п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Тип показателя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Единица измерения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extLst>
                  <a:ext uri="{0D108BD9-81ED-4DB2-BD59-A6C34878D82A}">
                    <a16:rowId xmlns:a16="http://schemas.microsoft.com/office/drawing/2014/main" val="1364916697"/>
                  </a:ext>
                </a:extLst>
              </a:tr>
              <a:tr h="1335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1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2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3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4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5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6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7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extLst>
                  <a:ext uri="{0D108BD9-81ED-4DB2-BD59-A6C34878D82A}">
                    <a16:rowId xmlns:a16="http://schemas.microsoft.com/office/drawing/2014/main" val="1848001178"/>
                  </a:ext>
                </a:extLst>
              </a:tr>
              <a:tr h="2422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2</a:t>
                      </a:r>
                      <a:endParaRPr lang="ru-RU" sz="9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u="none" strike="noStrike">
                          <a:effectLst/>
                        </a:rPr>
                        <a:t>Муниципальная программа «Культура»</a:t>
                      </a:r>
                      <a:endParaRPr lang="ru-RU" sz="9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extLst>
                  <a:ext uri="{0D108BD9-81ED-4DB2-BD59-A6C34878D82A}">
                    <a16:rowId xmlns:a16="http://schemas.microsoft.com/office/drawing/2014/main" val="1726409650"/>
                  </a:ext>
                </a:extLst>
              </a:tr>
              <a:tr h="5231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u="none" strike="noStrike">
                          <a:effectLst/>
                        </a:rPr>
                        <a:t>Подпрограмма I «Сохранение, использование, популяризация и государственная охрана объектов культурного наследия (памятников истории и культуры) народов Российской Федерации»</a:t>
                      </a:r>
                      <a:endParaRPr lang="ru-RU" sz="9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extLst>
                  <a:ext uri="{0D108BD9-81ED-4DB2-BD59-A6C34878D82A}">
                    <a16:rowId xmlns:a16="http://schemas.microsoft.com/office/drawing/2014/main" val="919219293"/>
                  </a:ext>
                </a:extLst>
              </a:tr>
              <a:tr h="5231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2.1.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u="none" strike="noStrike">
                          <a:effectLst/>
                        </a:rPr>
                        <a:t>Количество объектов культурного наследия, находящихся в собственности муниципальных образований, находящихся на территории Московской области, по которым в текущем году разработана проектная документация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Единица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0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0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extLst>
                  <a:ext uri="{0D108BD9-81ED-4DB2-BD59-A6C34878D82A}">
                    <a16:rowId xmlns:a16="http://schemas.microsoft.com/office/drawing/2014/main" val="3760750934"/>
                  </a:ext>
                </a:extLst>
              </a:tr>
              <a:tr h="7828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2.2.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u="none" strike="noStrike">
                          <a:effectLst/>
                        </a:rPr>
                        <a:t>Увеличение доли объектов культурного наследия, находящихся в собственности муниципального образования, по которым проведены работы по сохранению, в общем количестве объектов культурного наследия, находящихся в собственности муниципальных образований, нуждающихся в указанных работах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Отраслевой показатель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Процент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100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100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extLst>
                  <a:ext uri="{0D108BD9-81ED-4DB2-BD59-A6C34878D82A}">
                    <a16:rowId xmlns:a16="http://schemas.microsoft.com/office/drawing/2014/main" val="927620708"/>
                  </a:ext>
                </a:extLst>
              </a:tr>
              <a:tr h="3932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2.3.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u="none" strike="noStrike">
                          <a:effectLst/>
                        </a:rPr>
                        <a:t>Доля обслуженных мемориалов и недвижимых памятников истории и культуры, расположенных на территории города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Процент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100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100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extLst>
                  <a:ext uri="{0D108BD9-81ED-4DB2-BD59-A6C34878D82A}">
                    <a16:rowId xmlns:a16="http://schemas.microsoft.com/office/drawing/2014/main" val="2622567064"/>
                  </a:ext>
                </a:extLst>
              </a:tr>
              <a:tr h="2634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u="none" strike="noStrike">
                          <a:effectLst/>
                        </a:rPr>
                        <a:t>Подпрограмма II «Развитие музейного дела в Московской области»</a:t>
                      </a:r>
                      <a:endParaRPr lang="ru-RU" sz="9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 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extLst>
                  <a:ext uri="{0D108BD9-81ED-4DB2-BD59-A6C34878D82A}">
                    <a16:rowId xmlns:a16="http://schemas.microsoft.com/office/drawing/2014/main" val="3298074830"/>
                  </a:ext>
                </a:extLst>
              </a:tr>
              <a:tr h="7828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2.1.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u="none" strike="noStrike">
                          <a:effectLst/>
                        </a:rPr>
                        <a:t>Увеличение общего количества посетителей музеев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Процент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104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77,94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 dirty="0">
                          <a:effectLst/>
                        </a:rPr>
                        <a:t>Показатель не выполнен по причине введения ограничительных мер, связанных с распространением новой </a:t>
                      </a:r>
                      <a:r>
                        <a:rPr lang="ru-RU" sz="950" u="none" strike="noStrike" dirty="0" err="1">
                          <a:effectLst/>
                        </a:rPr>
                        <a:t>коронавирусной</a:t>
                      </a:r>
                      <a:r>
                        <a:rPr lang="ru-RU" sz="950" u="none" strike="noStrike" dirty="0">
                          <a:effectLst/>
                        </a:rPr>
                        <a:t> инфекции</a:t>
                      </a:r>
                      <a:endParaRPr lang="ru-RU" sz="9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extLst>
                  <a:ext uri="{0D108BD9-81ED-4DB2-BD59-A6C34878D82A}">
                    <a16:rowId xmlns:a16="http://schemas.microsoft.com/office/drawing/2014/main" val="554295174"/>
                  </a:ext>
                </a:extLst>
              </a:tr>
              <a:tr h="3932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2.2.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u="none" strike="noStrike">
                          <a:effectLst/>
                        </a:rPr>
                        <a:t>Перевод в электронный вид музейных фондов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Процент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20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20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 dirty="0">
                          <a:effectLst/>
                        </a:rPr>
                        <a:t> </a:t>
                      </a:r>
                      <a:endParaRPr lang="ru-RU" sz="9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extLst>
                  <a:ext uri="{0D108BD9-81ED-4DB2-BD59-A6C34878D82A}">
                    <a16:rowId xmlns:a16="http://schemas.microsoft.com/office/drawing/2014/main" val="4078026425"/>
                  </a:ext>
                </a:extLst>
              </a:tr>
              <a:tr h="7828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2.3.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u="none" strike="noStrike">
                          <a:effectLst/>
                        </a:rPr>
                        <a:t>Прирост количества выставочных проектов относительно уровня 2012 года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Процент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>
                          <a:effectLst/>
                        </a:rPr>
                        <a:t>211,1</a:t>
                      </a:r>
                      <a:endParaRPr lang="ru-RU" sz="9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 dirty="0">
                          <a:effectLst/>
                        </a:rPr>
                        <a:t>133,3</a:t>
                      </a:r>
                      <a:endParaRPr lang="ru-RU" sz="9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u="none" strike="noStrike" dirty="0">
                          <a:effectLst/>
                        </a:rPr>
                        <a:t>Показатель не выполнен полностью по причине введения ограничительных мер, связанных с распространением новой </a:t>
                      </a:r>
                      <a:r>
                        <a:rPr lang="ru-RU" sz="950" u="none" strike="noStrike" dirty="0" err="1">
                          <a:effectLst/>
                        </a:rPr>
                        <a:t>коронавирусной</a:t>
                      </a:r>
                      <a:r>
                        <a:rPr lang="ru-RU" sz="950" u="none" strike="noStrike" dirty="0">
                          <a:effectLst/>
                        </a:rPr>
                        <a:t> инфекции</a:t>
                      </a:r>
                      <a:endParaRPr lang="ru-RU" sz="9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90" marR="4090" marT="4090" marB="0" anchor="ctr"/>
                </a:tc>
                <a:extLst>
                  <a:ext uri="{0D108BD9-81ED-4DB2-BD59-A6C34878D82A}">
                    <a16:rowId xmlns:a16="http://schemas.microsoft.com/office/drawing/2014/main" val="2516079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687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D66755D-37B1-44D6-9426-668951D565EF}"/>
              </a:ext>
            </a:extLst>
          </p:cNvPr>
          <p:cNvSpPr/>
          <p:nvPr/>
        </p:nvSpPr>
        <p:spPr>
          <a:xfrm>
            <a:off x="1123721" y="281869"/>
            <a:ext cx="10817455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Выполнение основных показателей социально-экономического развития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F21ABDE8-F7EB-4EF4-8ABC-885AEA8CFE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1150850"/>
              </p:ext>
            </p:extLst>
          </p:nvPr>
        </p:nvGraphicFramePr>
        <p:xfrm>
          <a:off x="258792" y="1188720"/>
          <a:ext cx="11682384" cy="51269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26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4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8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2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9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489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6398">
                  <a:extLst>
                    <a:ext uri="{9D8B030D-6E8A-4147-A177-3AD203B41FA5}">
                      <a16:colId xmlns:a16="http://schemas.microsoft.com/office/drawing/2014/main" val="295699195"/>
                    </a:ext>
                  </a:extLst>
                </a:gridCol>
              </a:tblGrid>
              <a:tr h="7822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Наименование показателя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" marR="5454" marT="5454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" marR="5454" marT="5454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План </a:t>
                      </a:r>
                      <a:b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 2020 год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" marR="5454" marT="5454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Факт</a:t>
                      </a:r>
                      <a:b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за 2020 год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" marR="5454" marT="5454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Процент </a:t>
                      </a:r>
                      <a:b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выполнения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" marR="5454" marT="5454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Прогноз на 2021 год вариант 1 (консервативный)</a:t>
                      </a:r>
                    </a:p>
                  </a:txBody>
                  <a:tcPr marL="5454" marR="5454" marT="5454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Прогноз на 2021 год вариант 2 (базовый)</a:t>
                      </a:r>
                    </a:p>
                  </a:txBody>
                  <a:tcPr marL="5454" marR="5454" marT="5454" marB="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729">
                <a:tc>
                  <a:txBody>
                    <a:bodyPr/>
                    <a:lstStyle/>
                    <a:p>
                      <a:pPr marL="179388" lvl="1" indent="0" algn="l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ЧИСЛЕННОСТЬ ПОСТОЯННОГО НАСЕЛЕНИЯ, НА КОНЕЦ ГОДА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ctr" fontAlgn="ctr"/>
                      <a:r>
                        <a:rPr lang="ru-RU" sz="1100" u="none" strike="noStrike" dirty="0">
                          <a:effectLst/>
                        </a:rPr>
                        <a:t>человек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118750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117778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99,2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121257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121969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4742">
                <a:tc>
                  <a:txBody>
                    <a:bodyPr/>
                    <a:lstStyle/>
                    <a:p>
                      <a:pPr marL="179388" lvl="1" indent="0" algn="l" fontAlgn="ctr"/>
                      <a:r>
                        <a:rPr lang="ru-RU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ОБЪЕМ ОТГРУЖЕННЫХ ТОВАРОВ СОБСТВЕННОГО ПРОИЗВОДСТВА, ВЫПОЛНЕННЫХ РАБОТ И УСЛУГ СОБСТВЕННЫМИ СИЛАМИ ПО ПРОМЫШЛЕННЫМ ВИДАМ ДЕЯТЕЛЬНОСТИ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ctr" fontAlgn="ctr"/>
                      <a:r>
                        <a:rPr lang="ru-RU" sz="1100" u="none" strike="noStrike" dirty="0">
                          <a:effectLst/>
                        </a:rPr>
                        <a:t>млрд. рублей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</a:t>
                      </a: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,5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</a:t>
                      </a: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,4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</a:t>
                      </a: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по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крупным и средним, показатель изменился)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99,8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38,8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39,2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260">
                <a:tc>
                  <a:txBody>
                    <a:bodyPr/>
                    <a:lstStyle/>
                    <a:p>
                      <a:pPr marL="179388" lvl="1" indent="0" algn="l" fontAlgn="ctr"/>
                      <a:r>
                        <a:rPr lang="ru-RU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СРЕДНЕМЕСЯЧНАЯ ЗАРАБОТНАЯ ПЛАТА ПО ПОЛНОМУ КРУГУ ОРГАНИЗАЦИЙ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ctr" fontAlgn="ctr"/>
                      <a:r>
                        <a:rPr lang="ru-RU" sz="1100" u="none" strike="noStrike" dirty="0">
                          <a:effectLst/>
                        </a:rPr>
                        <a:t>тыс. рублей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69,6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69,4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99,8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72,1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74,3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2630">
                <a:tc>
                  <a:txBody>
                    <a:bodyPr/>
                    <a:lstStyle/>
                    <a:p>
                      <a:pPr marL="179388" lvl="1" indent="0" algn="l" fontAlgn="ctr"/>
                      <a:r>
                        <a:rPr lang="ru-RU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СРЕДНЕМЕСЯЧНАЯ ЗАРАБОТНАЯ ПЛАТА ПО КРУПНЫМ И СРЕДНИМ ОРГАНИЗАЦИЯМ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 algn="ctr" fontAlgn="ctr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тыс. рублей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83,3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83,1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99,7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86,6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89,8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8728">
                <a:tc>
                  <a:txBody>
                    <a:bodyPr/>
                    <a:lstStyle/>
                    <a:p>
                      <a:pPr marL="179388" lvl="1" indent="0" algn="l" fontAlgn="ctr"/>
                      <a:r>
                        <a:rPr lang="ru-RU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ОБЪЕМ ИНВЕСТИЦИЙ В ОСНОВНОЙ КАПИТАЛ ЗА СЧЕТ ВСЕХ ИСТОЧНИКОВ ФИНАНСИРОВАНИЯ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млрд. рублей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16,1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18,0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111,9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17,0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17,0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1577">
                <a:tc>
                  <a:txBody>
                    <a:bodyPr/>
                    <a:lstStyle/>
                    <a:p>
                      <a:pPr marL="179388" lvl="1" indent="0" algn="l" fontAlgn="ctr"/>
                      <a:r>
                        <a:rPr lang="ru-RU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СОЗДАНО НОВЫХ РАБОЧИХ МЕСТ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единица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1397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1412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101,1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1400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1405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7039">
                <a:tc>
                  <a:txBody>
                    <a:bodyPr/>
                    <a:lstStyle/>
                    <a:p>
                      <a:pPr marL="179388" lvl="1" indent="0" algn="l" fontAlgn="ctr"/>
                      <a:r>
                        <a:rPr lang="ru-RU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ЧИСЛЕННОСТЬ ОФИЦИАЛЬНО ЗАРЕГИСТИРОВАННЫХ БЕЗРАБОТНЫХ, НА КОНЕЦ ГОДА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человек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1893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1777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93,9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923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897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7039">
                <a:tc>
                  <a:txBody>
                    <a:bodyPr/>
                    <a:lstStyle/>
                    <a:p>
                      <a:pPr marL="179388" lvl="1" indent="0" algn="l" fontAlgn="ctr"/>
                      <a:r>
                        <a:rPr lang="ru-RU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ВВОД В ЭКСПЛУАТАЦИЮ ЖИЛЫХ ДОМОВ, ПОСТРОЕННЫХ ЗА СЧЕТ ВСЕХ ИСТОЧНИКОВ ФИНАНСИРОВАНИЯ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тыс. кв. м общей </a:t>
                      </a:r>
                      <a:br>
                        <a:rPr lang="ru-RU" sz="1100" u="none" strike="noStrike" dirty="0">
                          <a:effectLst/>
                        </a:rPr>
                      </a:br>
                      <a:r>
                        <a:rPr lang="ru-RU" sz="1100" u="none" strike="noStrike" dirty="0">
                          <a:effectLst/>
                        </a:rPr>
                        <a:t>площади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44,28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41,61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indent="0" algn="ctr" defTabSz="914400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43,71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72,57</a:t>
                      </a:r>
                    </a:p>
                  </a:txBody>
                  <a:tcPr marL="5454" marR="5454" marT="545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1690160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7367740-8D72-453F-AA6A-DA437EBD2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79975" y="6492875"/>
            <a:ext cx="1312025" cy="365125"/>
          </a:xfrm>
        </p:spPr>
        <p:txBody>
          <a:bodyPr/>
          <a:lstStyle/>
          <a:p>
            <a:fld id="{F203300F-B5E5-4D9E-9381-383162CC59FB}" type="slidenum">
              <a:rPr lang="ru-RU" smtClean="0">
                <a:solidFill>
                  <a:schemeClr val="accent6">
                    <a:lumMod val="50000"/>
                  </a:schemeClr>
                </a:solidFill>
              </a:rPr>
              <a:t>3</a:t>
            </a:fld>
            <a:endParaRPr lang="ru-RU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A5D97D54-BA23-4140-9A2E-6ACE9C4E02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13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30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ECE38BEF-8D5B-4A54-B427-BC06D4464A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4408605"/>
              </p:ext>
            </p:extLst>
          </p:nvPr>
        </p:nvGraphicFramePr>
        <p:xfrm>
          <a:off x="153910" y="800276"/>
          <a:ext cx="11386868" cy="59745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7723">
                  <a:extLst>
                    <a:ext uri="{9D8B030D-6E8A-4147-A177-3AD203B41FA5}">
                      <a16:colId xmlns:a16="http://schemas.microsoft.com/office/drawing/2014/main" val="3835995155"/>
                    </a:ext>
                  </a:extLst>
                </a:gridCol>
                <a:gridCol w="3781669">
                  <a:extLst>
                    <a:ext uri="{9D8B030D-6E8A-4147-A177-3AD203B41FA5}">
                      <a16:colId xmlns:a16="http://schemas.microsoft.com/office/drawing/2014/main" val="2669515728"/>
                    </a:ext>
                  </a:extLst>
                </a:gridCol>
                <a:gridCol w="1423360">
                  <a:extLst>
                    <a:ext uri="{9D8B030D-6E8A-4147-A177-3AD203B41FA5}">
                      <a16:colId xmlns:a16="http://schemas.microsoft.com/office/drawing/2014/main" val="4117088827"/>
                    </a:ext>
                  </a:extLst>
                </a:gridCol>
                <a:gridCol w="1200087">
                  <a:extLst>
                    <a:ext uri="{9D8B030D-6E8A-4147-A177-3AD203B41FA5}">
                      <a16:colId xmlns:a16="http://schemas.microsoft.com/office/drawing/2014/main" val="2761232309"/>
                    </a:ext>
                  </a:extLst>
                </a:gridCol>
                <a:gridCol w="1227997">
                  <a:extLst>
                    <a:ext uri="{9D8B030D-6E8A-4147-A177-3AD203B41FA5}">
                      <a16:colId xmlns:a16="http://schemas.microsoft.com/office/drawing/2014/main" val="9491413"/>
                    </a:ext>
                  </a:extLst>
                </a:gridCol>
                <a:gridCol w="1353585">
                  <a:extLst>
                    <a:ext uri="{9D8B030D-6E8A-4147-A177-3AD203B41FA5}">
                      <a16:colId xmlns:a16="http://schemas.microsoft.com/office/drawing/2014/main" val="505738585"/>
                    </a:ext>
                  </a:extLst>
                </a:gridCol>
                <a:gridCol w="1702447">
                  <a:extLst>
                    <a:ext uri="{9D8B030D-6E8A-4147-A177-3AD203B41FA5}">
                      <a16:colId xmlns:a16="http://schemas.microsoft.com/office/drawing/2014/main" val="4258219404"/>
                    </a:ext>
                  </a:extLst>
                </a:gridCol>
              </a:tblGrid>
              <a:tr h="3030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№ п/п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Тип 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extLst>
                  <a:ext uri="{0D108BD9-81ED-4DB2-BD59-A6C34878D82A}">
                    <a16:rowId xmlns:a16="http://schemas.microsoft.com/office/drawing/2014/main" val="2479230921"/>
                  </a:ext>
                </a:extLst>
              </a:tr>
              <a:tr h="1123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extLst>
                  <a:ext uri="{0D108BD9-81ED-4DB2-BD59-A6C34878D82A}">
                    <a16:rowId xmlns:a16="http://schemas.microsoft.com/office/drawing/2014/main" val="1837124871"/>
                  </a:ext>
                </a:extLst>
              </a:tr>
              <a:tr h="1123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Муниципальная программа «Культура»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extLst>
                  <a:ext uri="{0D108BD9-81ED-4DB2-BD59-A6C34878D82A}">
                    <a16:rowId xmlns:a16="http://schemas.microsoft.com/office/drawing/2014/main" val="2607957018"/>
                  </a:ext>
                </a:extLst>
              </a:tr>
              <a:tr h="1123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Подпрограмма III «Развитие библиотечного дела в Московской области»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extLst>
                  <a:ext uri="{0D108BD9-81ED-4DB2-BD59-A6C34878D82A}">
                    <a16:rowId xmlns:a16="http://schemas.microsoft.com/office/drawing/2014/main" val="2158338664"/>
                  </a:ext>
                </a:extLst>
              </a:tr>
              <a:tr h="2220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Обеспечение роста числа пользователей муниципальных библиотек Московской области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Человек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141989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158163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extLst>
                  <a:ext uri="{0D108BD9-81ED-4DB2-BD59-A6C34878D82A}">
                    <a16:rowId xmlns:a16="http://schemas.microsoft.com/office/drawing/2014/main" val="2608911341"/>
                  </a:ext>
                </a:extLst>
              </a:tr>
              <a:tr h="2220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Увеличение количества библиотек, внедривших стандарты деятельности библиотеки нового формата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extLst>
                  <a:ext uri="{0D108BD9-81ED-4DB2-BD59-A6C34878D82A}">
                    <a16:rowId xmlns:a16="http://schemas.microsoft.com/office/drawing/2014/main" val="3013508331"/>
                  </a:ext>
                </a:extLst>
              </a:tr>
              <a:tr h="2220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муниципальных библиотек, соответствующих требованиям к условиям деятельности библиотек Московской области (стандарту)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extLst>
                  <a:ext uri="{0D108BD9-81ED-4DB2-BD59-A6C34878D82A}">
                    <a16:rowId xmlns:a16="http://schemas.microsoft.com/office/drawing/2014/main" val="4023810764"/>
                  </a:ext>
                </a:extLst>
              </a:tr>
              <a:tr h="1123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2.4.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посещений библиотек (на 1 жителя в год)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1,22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1,22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extLst>
                  <a:ext uri="{0D108BD9-81ED-4DB2-BD59-A6C34878D82A}">
                    <a16:rowId xmlns:a16="http://schemas.microsoft.com/office/drawing/2014/main" val="3162683095"/>
                  </a:ext>
                </a:extLst>
              </a:tr>
              <a:tr h="3282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Подпрограмма IV «Развитие профессионального искусства, гастрольно-концертной и культурно-досуговой деятельности, кинематографии Московской области»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extLst>
                  <a:ext uri="{0D108BD9-81ED-4DB2-BD59-A6C34878D82A}">
                    <a16:rowId xmlns:a16="http://schemas.microsoft.com/office/drawing/2014/main" val="295763378"/>
                  </a:ext>
                </a:extLst>
              </a:tr>
              <a:tr h="5510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посещений организаций культуры (профессиональных театров) по отношению к уровню 2010 года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показатель к соглашению с ФОИВ (приоритетный)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60,39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не выполнен полностью по причине введения ограничительных мер, связанных с распространением новой </a:t>
                      </a:r>
                      <a:r>
                        <a:rPr lang="ru-RU" sz="800" u="none" strike="noStrike" dirty="0" err="1">
                          <a:effectLst/>
                        </a:rPr>
                        <a:t>коронавирусной</a:t>
                      </a:r>
                      <a:r>
                        <a:rPr lang="ru-RU" sz="800" u="none" strike="noStrike" dirty="0">
                          <a:effectLst/>
                        </a:rPr>
                        <a:t> инфекции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extLst>
                  <a:ext uri="{0D108BD9-81ED-4DB2-BD59-A6C34878D82A}">
                    <a16:rowId xmlns:a16="http://schemas.microsoft.com/office/drawing/2014/main" val="3116382795"/>
                  </a:ext>
                </a:extLst>
              </a:tr>
              <a:tr h="5510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Увеличение количества посещений театров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35,38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не выполнен полностью по причине введения ограничительных мер, связанных с распространением новой коронавирусной инфекции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extLst>
                  <a:ext uri="{0D108BD9-81ED-4DB2-BD59-A6C34878D82A}">
                    <a16:rowId xmlns:a16="http://schemas.microsoft.com/office/drawing/2014/main" val="1671748906"/>
                  </a:ext>
                </a:extLst>
              </a:tr>
              <a:tr h="4413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Соотношение средней заработной платы работников учреждений культуры к среднемесячной начисленной заработной плате наемных работников в организациях у индивидуальных предпринимателей и физических лиц (среднемесячному доходу от трудовой деятельности ) в Московской области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Указ Президента Российской Федерации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123,12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extLst>
                  <a:ext uri="{0D108BD9-81ED-4DB2-BD59-A6C34878D82A}">
                    <a16:rowId xmlns:a16="http://schemas.microsoft.com/office/drawing/2014/main" val="833060227"/>
                  </a:ext>
                </a:extLst>
              </a:tr>
              <a:tr h="5510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2.4.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Увеличение на 15% числа посещений организаций культуры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тысяч посещений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420,13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231,42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не выполнен полностью по причине введения ограничительных мер, связанных с распространением новой </a:t>
                      </a:r>
                      <a:r>
                        <a:rPr lang="ru-RU" sz="800" u="none" strike="noStrike" dirty="0" err="1">
                          <a:effectLst/>
                        </a:rPr>
                        <a:t>коронавирусной</a:t>
                      </a:r>
                      <a:r>
                        <a:rPr lang="ru-RU" sz="800" u="none" strike="noStrike" dirty="0">
                          <a:effectLst/>
                        </a:rPr>
                        <a:t> инфекции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extLst>
                  <a:ext uri="{0D108BD9-81ED-4DB2-BD59-A6C34878D82A}">
                    <a16:rowId xmlns:a16="http://schemas.microsoft.com/office/drawing/2014/main" val="3943663536"/>
                  </a:ext>
                </a:extLst>
              </a:tr>
              <a:tr h="3030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2.5.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Увеличение доли учреждений клубного типа, соответствующих Требованиям к условиям деятельности культурно-досуговых учреждений Московской области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extLst>
                  <a:ext uri="{0D108BD9-81ED-4DB2-BD59-A6C34878D82A}">
                    <a16:rowId xmlns:a16="http://schemas.microsoft.com/office/drawing/2014/main" val="1194659534"/>
                  </a:ext>
                </a:extLst>
              </a:tr>
              <a:tr h="5510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2.6.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Увеличение числа посещений платных культурно-массовых мероприятий клубов и домов культуры к уровню 2017 года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Процент по отношению к базовому году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54,8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не выполнен полностью по причине введения ограничительных мер, связанных с распространением новой коронавирусной инфекции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extLst>
                  <a:ext uri="{0D108BD9-81ED-4DB2-BD59-A6C34878D82A}">
                    <a16:rowId xmlns:a16="http://schemas.microsoft.com/office/drawing/2014/main" val="740032276"/>
                  </a:ext>
                </a:extLst>
              </a:tr>
              <a:tr h="5510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2.7.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детей, привлекаемых к участию в творческих мероприятиях сферы культуры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9,6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9,02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не выполнен полностью по причине введения ограничительных мер, связанных с распространением новой коронавирусной инфекции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extLst>
                  <a:ext uri="{0D108BD9-81ED-4DB2-BD59-A6C34878D82A}">
                    <a16:rowId xmlns:a16="http://schemas.microsoft.com/office/drawing/2014/main" val="1065079322"/>
                  </a:ext>
                </a:extLst>
              </a:tr>
              <a:tr h="2220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2.8.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Увеличение числа участников клубных формирований к уровню 2017 года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Процент по отношению к базовому году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108,4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выполнен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64" marR="2964" marT="2964" marB="0" anchor="ctr"/>
                </a:tc>
                <a:extLst>
                  <a:ext uri="{0D108BD9-81ED-4DB2-BD59-A6C34878D82A}">
                    <a16:rowId xmlns:a16="http://schemas.microsoft.com/office/drawing/2014/main" val="979702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52224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31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82DC5AA7-6676-4B6C-B55B-6406BCB591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8720112"/>
              </p:ext>
            </p:extLst>
          </p:nvPr>
        </p:nvGraphicFramePr>
        <p:xfrm>
          <a:off x="353682" y="915732"/>
          <a:ext cx="11266099" cy="55701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0324">
                  <a:extLst>
                    <a:ext uri="{9D8B030D-6E8A-4147-A177-3AD203B41FA5}">
                      <a16:colId xmlns:a16="http://schemas.microsoft.com/office/drawing/2014/main" val="3199253604"/>
                    </a:ext>
                  </a:extLst>
                </a:gridCol>
                <a:gridCol w="3741560">
                  <a:extLst>
                    <a:ext uri="{9D8B030D-6E8A-4147-A177-3AD203B41FA5}">
                      <a16:colId xmlns:a16="http://schemas.microsoft.com/office/drawing/2014/main" val="242454822"/>
                    </a:ext>
                  </a:extLst>
                </a:gridCol>
                <a:gridCol w="1408263">
                  <a:extLst>
                    <a:ext uri="{9D8B030D-6E8A-4147-A177-3AD203B41FA5}">
                      <a16:colId xmlns:a16="http://schemas.microsoft.com/office/drawing/2014/main" val="135359913"/>
                    </a:ext>
                  </a:extLst>
                </a:gridCol>
                <a:gridCol w="1187357">
                  <a:extLst>
                    <a:ext uri="{9D8B030D-6E8A-4147-A177-3AD203B41FA5}">
                      <a16:colId xmlns:a16="http://schemas.microsoft.com/office/drawing/2014/main" val="2732010851"/>
                    </a:ext>
                  </a:extLst>
                </a:gridCol>
                <a:gridCol w="1214973">
                  <a:extLst>
                    <a:ext uri="{9D8B030D-6E8A-4147-A177-3AD203B41FA5}">
                      <a16:colId xmlns:a16="http://schemas.microsoft.com/office/drawing/2014/main" val="2610675346"/>
                    </a:ext>
                  </a:extLst>
                </a:gridCol>
                <a:gridCol w="1339230">
                  <a:extLst>
                    <a:ext uri="{9D8B030D-6E8A-4147-A177-3AD203B41FA5}">
                      <a16:colId xmlns:a16="http://schemas.microsoft.com/office/drawing/2014/main" val="890904874"/>
                    </a:ext>
                  </a:extLst>
                </a:gridCol>
                <a:gridCol w="1684392">
                  <a:extLst>
                    <a:ext uri="{9D8B030D-6E8A-4147-A177-3AD203B41FA5}">
                      <a16:colId xmlns:a16="http://schemas.microsoft.com/office/drawing/2014/main" val="2320445876"/>
                    </a:ext>
                  </a:extLst>
                </a:gridCol>
              </a:tblGrid>
              <a:tr h="5813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№ п/п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Тип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Единица измерения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extLst>
                  <a:ext uri="{0D108BD9-81ED-4DB2-BD59-A6C34878D82A}">
                    <a16:rowId xmlns:a16="http://schemas.microsoft.com/office/drawing/2014/main" val="2633795403"/>
                  </a:ext>
                </a:extLst>
              </a:tr>
              <a:tr h="776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extLst>
                  <a:ext uri="{0D108BD9-81ED-4DB2-BD59-A6C34878D82A}">
                    <a16:rowId xmlns:a16="http://schemas.microsoft.com/office/drawing/2014/main" val="815175065"/>
                  </a:ext>
                </a:extLst>
              </a:tr>
              <a:tr h="2245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Муниципальная программа «Культура»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extLst>
                  <a:ext uri="{0D108BD9-81ED-4DB2-BD59-A6C34878D82A}">
                    <a16:rowId xmlns:a16="http://schemas.microsoft.com/office/drawing/2014/main" val="3664854942"/>
                  </a:ext>
                </a:extLst>
              </a:tr>
              <a:tr h="1484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VI «Развитие образования в сфере культуры Московской области»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extLst>
                  <a:ext uri="{0D108BD9-81ED-4DB2-BD59-A6C34878D82A}">
                    <a16:rowId xmlns:a16="http://schemas.microsoft.com/office/drawing/2014/main" val="811538612"/>
                  </a:ext>
                </a:extLst>
              </a:tr>
              <a:tr h="1484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Доля детей в возрасте от 5 до 18 лет, охваченных дополнительным образованием сферы культуры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Отраслевой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extLst>
                  <a:ext uri="{0D108BD9-81ED-4DB2-BD59-A6C34878D82A}">
                    <a16:rowId xmlns:a16="http://schemas.microsoft.com/office/drawing/2014/main" val="309290465"/>
                  </a:ext>
                </a:extLst>
              </a:tr>
              <a:tr h="2227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Доля детей в возрасте от 7 до 15 лет, обучающихся по предпрофессиональным программам в области искусств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Отраслевой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1,84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1,84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extLst>
                  <a:ext uri="{0D108BD9-81ED-4DB2-BD59-A6C34878D82A}">
                    <a16:rowId xmlns:a16="http://schemas.microsoft.com/office/drawing/2014/main" val="157680917"/>
                  </a:ext>
                </a:extLst>
              </a:tr>
              <a:tr h="371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Отношение среднемесячной заработной платы педагогических работников организаций дополнительного образования детей к среднемесячной заработной плате учителей в Московской области в сфере культуры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100,1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extLst>
                  <a:ext uri="{0D108BD9-81ED-4DB2-BD59-A6C34878D82A}">
                    <a16:rowId xmlns:a16="http://schemas.microsoft.com/office/drawing/2014/main" val="3666483861"/>
                  </a:ext>
                </a:extLst>
              </a:tr>
              <a:tr h="2227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2.4.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Доля детей, ставших победителями и призерами всероссийских и международных мероприятий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extLst>
                  <a:ext uri="{0D108BD9-81ED-4DB2-BD59-A6C34878D82A}">
                    <a16:rowId xmlns:a16="http://schemas.microsoft.com/office/drawing/2014/main" val="300364022"/>
                  </a:ext>
                </a:extLst>
              </a:tr>
              <a:tr h="2008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Подпрограмма VII «Развитие архивного дела в Московской области»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extLst>
                  <a:ext uri="{0D108BD9-81ED-4DB2-BD59-A6C34878D82A}">
                    <a16:rowId xmlns:a16="http://schemas.microsoft.com/office/drawing/2014/main" val="469604620"/>
                  </a:ext>
                </a:extLst>
              </a:tr>
              <a:tr h="371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Доля архивных документов, хранящихся в муниципальном архиве в нормативных условиях, обеспечивающих их постоянное (вечное) и долговременное хранение, в общем количестве документов в муниципальном архиве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Отраслевой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extLst>
                  <a:ext uri="{0D108BD9-81ED-4DB2-BD59-A6C34878D82A}">
                    <a16:rowId xmlns:a16="http://schemas.microsoft.com/office/drawing/2014/main" val="3569008771"/>
                  </a:ext>
                </a:extLst>
              </a:tr>
              <a:tr h="296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Доля архивных фондов муниципального архива, внесенных в общеотраслевую базу данных "Архивный фонд", от общего количества архивных фондов, хранящихся в муниципальном архиве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Отраслевой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extLst>
                  <a:ext uri="{0D108BD9-81ED-4DB2-BD59-A6C34878D82A}">
                    <a16:rowId xmlns:a16="http://schemas.microsoft.com/office/drawing/2014/main" val="1354639636"/>
                  </a:ext>
                </a:extLst>
              </a:tr>
              <a:tr h="371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Количество помещений, выделенных для хранения архивных документов, относящихся к собственности Московской области, на которых проведены работы по капитальному (текущему) ремонту и техническому переоснащению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Отраслевой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единица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extLst>
                  <a:ext uri="{0D108BD9-81ED-4DB2-BD59-A6C34878D82A}">
                    <a16:rowId xmlns:a16="http://schemas.microsoft.com/office/drawing/2014/main" val="2676771337"/>
                  </a:ext>
                </a:extLst>
              </a:tr>
              <a:tr h="742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2.4.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Доля субвенции бюджету муниципального образования Московской области на обеспечение переданных государственных полномочий по временному хранению, комплектованию, учету и использованию архивных документов, относящихся к собственности Московской области и временно хранящихся в муниципальном архиве, освоенная бюджетом муниципального образования Московской области, в общей сумме указанной субвенции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Отраслевой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-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-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extLst>
                  <a:ext uri="{0D108BD9-81ED-4DB2-BD59-A6C34878D82A}">
                    <a16:rowId xmlns:a16="http://schemas.microsoft.com/office/drawing/2014/main" val="596717887"/>
                  </a:ext>
                </a:extLst>
              </a:tr>
              <a:tr h="371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2.5.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Доля архивных документов, переведенных в электронно-цифровую форму, от общего количества документов, находящихся на хранении в муниципальном архиве муниципального образования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Отраслевой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3,6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3,6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75" marR="3375" marT="3375" marB="0" anchor="ctr"/>
                </a:tc>
                <a:extLst>
                  <a:ext uri="{0D108BD9-81ED-4DB2-BD59-A6C34878D82A}">
                    <a16:rowId xmlns:a16="http://schemas.microsoft.com/office/drawing/2014/main" val="3879159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52281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32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84ECB0CD-9E98-4073-8383-0B1348FD57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1673520"/>
              </p:ext>
            </p:extLst>
          </p:nvPr>
        </p:nvGraphicFramePr>
        <p:xfrm>
          <a:off x="379562" y="1141422"/>
          <a:ext cx="11153955" cy="52367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3453">
                  <a:extLst>
                    <a:ext uri="{9D8B030D-6E8A-4147-A177-3AD203B41FA5}">
                      <a16:colId xmlns:a16="http://schemas.microsoft.com/office/drawing/2014/main" val="3536800221"/>
                    </a:ext>
                  </a:extLst>
                </a:gridCol>
                <a:gridCol w="3704315">
                  <a:extLst>
                    <a:ext uri="{9D8B030D-6E8A-4147-A177-3AD203B41FA5}">
                      <a16:colId xmlns:a16="http://schemas.microsoft.com/office/drawing/2014/main" val="1120615575"/>
                    </a:ext>
                  </a:extLst>
                </a:gridCol>
                <a:gridCol w="1394245">
                  <a:extLst>
                    <a:ext uri="{9D8B030D-6E8A-4147-A177-3AD203B41FA5}">
                      <a16:colId xmlns:a16="http://schemas.microsoft.com/office/drawing/2014/main" val="3016733864"/>
                    </a:ext>
                  </a:extLst>
                </a:gridCol>
                <a:gridCol w="1175539">
                  <a:extLst>
                    <a:ext uri="{9D8B030D-6E8A-4147-A177-3AD203B41FA5}">
                      <a16:colId xmlns:a16="http://schemas.microsoft.com/office/drawing/2014/main" val="1185454533"/>
                    </a:ext>
                  </a:extLst>
                </a:gridCol>
                <a:gridCol w="1202878">
                  <a:extLst>
                    <a:ext uri="{9D8B030D-6E8A-4147-A177-3AD203B41FA5}">
                      <a16:colId xmlns:a16="http://schemas.microsoft.com/office/drawing/2014/main" val="2971529857"/>
                    </a:ext>
                  </a:extLst>
                </a:gridCol>
                <a:gridCol w="1325899">
                  <a:extLst>
                    <a:ext uri="{9D8B030D-6E8A-4147-A177-3AD203B41FA5}">
                      <a16:colId xmlns:a16="http://schemas.microsoft.com/office/drawing/2014/main" val="1523316298"/>
                    </a:ext>
                  </a:extLst>
                </a:gridCol>
                <a:gridCol w="1667626">
                  <a:extLst>
                    <a:ext uri="{9D8B030D-6E8A-4147-A177-3AD203B41FA5}">
                      <a16:colId xmlns:a16="http://schemas.microsoft.com/office/drawing/2014/main" val="1507910327"/>
                    </a:ext>
                  </a:extLst>
                </a:gridCol>
              </a:tblGrid>
              <a:tr h="999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№ п/п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Тип показателя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Единица измерения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extLst>
                  <a:ext uri="{0D108BD9-81ED-4DB2-BD59-A6C34878D82A}">
                    <a16:rowId xmlns:a16="http://schemas.microsoft.com/office/drawing/2014/main" val="3261111379"/>
                  </a:ext>
                </a:extLst>
              </a:tr>
              <a:tr h="1334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extLst>
                  <a:ext uri="{0D108BD9-81ED-4DB2-BD59-A6C34878D82A}">
                    <a16:rowId xmlns:a16="http://schemas.microsoft.com/office/drawing/2014/main" val="3742630388"/>
                  </a:ext>
                </a:extLst>
              </a:tr>
              <a:tr h="386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Муниципальная программа «Культура»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extLst>
                  <a:ext uri="{0D108BD9-81ED-4DB2-BD59-A6C34878D82A}">
                    <a16:rowId xmlns:a16="http://schemas.microsoft.com/office/drawing/2014/main" val="982279644"/>
                  </a:ext>
                </a:extLst>
              </a:tr>
              <a:tr h="2554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Подпрограмма </a:t>
                      </a:r>
                      <a:r>
                        <a:rPr lang="en-US" sz="1000" u="none" strike="noStrike">
                          <a:effectLst/>
                        </a:rPr>
                        <a:t>VIII «</a:t>
                      </a:r>
                      <a:r>
                        <a:rPr lang="ru-RU" sz="1000" u="none" strike="noStrike">
                          <a:effectLst/>
                        </a:rPr>
                        <a:t>Обеспечивающая подпрограмма»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extLst>
                  <a:ext uri="{0D108BD9-81ED-4DB2-BD59-A6C34878D82A}">
                    <a16:rowId xmlns:a16="http://schemas.microsoft.com/office/drawing/2014/main" val="3027737430"/>
                  </a:ext>
                </a:extLst>
              </a:tr>
              <a:tr h="5573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2.1.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Уровень численности участников культурно-досуговых мероприятий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52,52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Показатель не выполнен полностью по причине введения ограничительных мер, связанных с распространением новой коронавирусной инфекции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extLst>
                  <a:ext uri="{0D108BD9-81ED-4DB2-BD59-A6C34878D82A}">
                    <a16:rowId xmlns:a16="http://schemas.microsoft.com/office/drawing/2014/main" val="2998809438"/>
                  </a:ext>
                </a:extLst>
              </a:tr>
              <a:tr h="2554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Подпрограмма IX «Развитие парков культуры и отдыха»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extLst>
                  <a:ext uri="{0D108BD9-81ED-4DB2-BD59-A6C34878D82A}">
                    <a16:rowId xmlns:a16="http://schemas.microsoft.com/office/drawing/2014/main" val="2314925393"/>
                  </a:ext>
                </a:extLst>
              </a:tr>
              <a:tr h="3831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2.1.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Количество созданных и благоустроенных парков культуры и отдыха на территории Московской области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Единица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extLst>
                  <a:ext uri="{0D108BD9-81ED-4DB2-BD59-A6C34878D82A}">
                    <a16:rowId xmlns:a16="http://schemas.microsoft.com/office/drawing/2014/main" val="2795528144"/>
                  </a:ext>
                </a:extLst>
              </a:tr>
              <a:tr h="5573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2.2.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Увеличение числа посетителей парков культуры и отдыха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102,5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50,68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Показатель не выполнен полностью по причине введения ограничительных мер, связанных с распространением новой коронавирусной инфекции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extLst>
                  <a:ext uri="{0D108BD9-81ED-4DB2-BD59-A6C34878D82A}">
                    <a16:rowId xmlns:a16="http://schemas.microsoft.com/office/drawing/2014/main" val="202421790"/>
                  </a:ext>
                </a:extLst>
              </a:tr>
              <a:tr h="312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2.3.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Соответствие нормативу обеспеченности парками культуры и отдыха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Отраслевой показатель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extLst>
                  <a:ext uri="{0D108BD9-81ED-4DB2-BD59-A6C34878D82A}">
                    <a16:rowId xmlns:a16="http://schemas.microsoft.com/office/drawing/2014/main" val="2575150983"/>
                  </a:ext>
                </a:extLst>
              </a:tr>
              <a:tr h="2554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2.4.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Количество установленных детских игровых площадок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Отраслевой показатель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extLst>
                  <a:ext uri="{0D108BD9-81ED-4DB2-BD59-A6C34878D82A}">
                    <a16:rowId xmlns:a16="http://schemas.microsoft.com/office/drawing/2014/main" val="2417944866"/>
                  </a:ext>
                </a:extLst>
              </a:tr>
              <a:tr h="2554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2.5.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Соответствие парков культуры и отдыха региональному парковому стандарту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Рейтинг-50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95,5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95,5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05" marR="5805" marT="5805" marB="0" anchor="ctr"/>
                </a:tc>
                <a:extLst>
                  <a:ext uri="{0D108BD9-81ED-4DB2-BD59-A6C34878D82A}">
                    <a16:rowId xmlns:a16="http://schemas.microsoft.com/office/drawing/2014/main" val="16573243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3667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33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A2E9F1A1-2997-454E-934A-98D16E1A43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9503119"/>
              </p:ext>
            </p:extLst>
          </p:nvPr>
        </p:nvGraphicFramePr>
        <p:xfrm>
          <a:off x="448574" y="1052423"/>
          <a:ext cx="10998678" cy="53003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3938">
                  <a:extLst>
                    <a:ext uri="{9D8B030D-6E8A-4147-A177-3AD203B41FA5}">
                      <a16:colId xmlns:a16="http://schemas.microsoft.com/office/drawing/2014/main" val="693670050"/>
                    </a:ext>
                  </a:extLst>
                </a:gridCol>
                <a:gridCol w="3652747">
                  <a:extLst>
                    <a:ext uri="{9D8B030D-6E8A-4147-A177-3AD203B41FA5}">
                      <a16:colId xmlns:a16="http://schemas.microsoft.com/office/drawing/2014/main" val="1781728620"/>
                    </a:ext>
                  </a:extLst>
                </a:gridCol>
                <a:gridCol w="1374835">
                  <a:extLst>
                    <a:ext uri="{9D8B030D-6E8A-4147-A177-3AD203B41FA5}">
                      <a16:colId xmlns:a16="http://schemas.microsoft.com/office/drawing/2014/main" val="380244810"/>
                    </a:ext>
                  </a:extLst>
                </a:gridCol>
                <a:gridCol w="1159174">
                  <a:extLst>
                    <a:ext uri="{9D8B030D-6E8A-4147-A177-3AD203B41FA5}">
                      <a16:colId xmlns:a16="http://schemas.microsoft.com/office/drawing/2014/main" val="3244390745"/>
                    </a:ext>
                  </a:extLst>
                </a:gridCol>
                <a:gridCol w="1186133">
                  <a:extLst>
                    <a:ext uri="{9D8B030D-6E8A-4147-A177-3AD203B41FA5}">
                      <a16:colId xmlns:a16="http://schemas.microsoft.com/office/drawing/2014/main" val="460892446"/>
                    </a:ext>
                  </a:extLst>
                </a:gridCol>
                <a:gridCol w="1307441">
                  <a:extLst>
                    <a:ext uri="{9D8B030D-6E8A-4147-A177-3AD203B41FA5}">
                      <a16:colId xmlns:a16="http://schemas.microsoft.com/office/drawing/2014/main" val="3249353579"/>
                    </a:ext>
                  </a:extLst>
                </a:gridCol>
                <a:gridCol w="1644410">
                  <a:extLst>
                    <a:ext uri="{9D8B030D-6E8A-4147-A177-3AD203B41FA5}">
                      <a16:colId xmlns:a16="http://schemas.microsoft.com/office/drawing/2014/main" val="2793511700"/>
                    </a:ext>
                  </a:extLst>
                </a:gridCol>
              </a:tblGrid>
              <a:tr h="7719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№ п/п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Тип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Единица измерения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extLst>
                  <a:ext uri="{0D108BD9-81ED-4DB2-BD59-A6C34878D82A}">
                    <a16:rowId xmlns:a16="http://schemas.microsoft.com/office/drawing/2014/main" val="522805183"/>
                  </a:ext>
                </a:extLst>
              </a:tr>
              <a:tr h="103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extLst>
                  <a:ext uri="{0D108BD9-81ED-4DB2-BD59-A6C34878D82A}">
                    <a16:rowId xmlns:a16="http://schemas.microsoft.com/office/drawing/2014/main" val="2809253657"/>
                  </a:ext>
                </a:extLst>
              </a:tr>
              <a:tr h="103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Муниципальная программа «Образование»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extLst>
                  <a:ext uri="{0D108BD9-81ED-4DB2-BD59-A6C34878D82A}">
                    <a16:rowId xmlns:a16="http://schemas.microsoft.com/office/drawing/2014/main" val="2582440219"/>
                  </a:ext>
                </a:extLst>
              </a:tr>
              <a:tr h="103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</a:t>
                      </a:r>
                      <a:r>
                        <a:rPr lang="en-US" sz="900" u="none" strike="noStrike">
                          <a:effectLst/>
                        </a:rPr>
                        <a:t>I «</a:t>
                      </a:r>
                      <a:r>
                        <a:rPr lang="ru-RU" sz="900" u="none" strike="noStrike">
                          <a:effectLst/>
                        </a:rPr>
                        <a:t>Дошкольное образование»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extLst>
                  <a:ext uri="{0D108BD9-81ED-4DB2-BD59-A6C34878D82A}">
                    <a16:rowId xmlns:a16="http://schemas.microsoft.com/office/drawing/2014/main" val="1923727750"/>
                  </a:ext>
                </a:extLst>
              </a:tr>
              <a:tr h="5915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Количество отремонтированных дошкольных образовательных организаций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к ежегодному обращению Губернатора Московской области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Штук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extLst>
                  <a:ext uri="{0D108BD9-81ED-4DB2-BD59-A6C34878D82A}">
                    <a16:rowId xmlns:a16="http://schemas.microsoft.com/office/drawing/2014/main" val="2512968682"/>
                  </a:ext>
                </a:extLst>
              </a:tr>
              <a:tr h="4929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Отношение средней заработной платы педагогических работников дошкольных образовательных организаций к средней заработной плате в общеобразовательных организациях в Московской области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к Указу Президента РФ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111,2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113,84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extLst>
                  <a:ext uri="{0D108BD9-81ED-4DB2-BD59-A6C34878D82A}">
                    <a16:rowId xmlns:a16="http://schemas.microsoft.com/office/drawing/2014/main" val="3771873512"/>
                  </a:ext>
                </a:extLst>
              </a:tr>
              <a:tr h="78872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Отношение численности детей в возрасте от 3 до 7 лет, получающих дошкольное образование в текущем году, к сумме численности детей в возрасте от 3 до 7 лет, получающих дошкольное образование в текущем году, и численности детей в возрасте от 3 до 7, находящихся в очереди на получение в текущем году дошкольного образования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к Указу Президента РФ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extLst>
                  <a:ext uri="{0D108BD9-81ED-4DB2-BD59-A6C34878D82A}">
                    <a16:rowId xmlns:a16="http://schemas.microsoft.com/office/drawing/2014/main" val="910291408"/>
                  </a:ext>
                </a:extLst>
              </a:tr>
              <a:tr h="5915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3.4.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Создание дополнительных мест для детей в возрасте от 2 месяцев до 3 лет в образовательных организациях, реализующих образовательные программы дошкольного образования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Приоритетный показатель Министерства образования Московской области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Мест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extLst>
                  <a:ext uri="{0D108BD9-81ED-4DB2-BD59-A6C34878D82A}">
                    <a16:rowId xmlns:a16="http://schemas.microsoft.com/office/drawing/2014/main" val="2890050629"/>
                  </a:ext>
                </a:extLst>
              </a:tr>
              <a:tr h="2957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3.5.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Доступность дошкольного образования для детей в возрасте от полутора до трех лет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к соглашению с ФОИВ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extLst>
                  <a:ext uri="{0D108BD9-81ED-4DB2-BD59-A6C34878D82A}">
                    <a16:rowId xmlns:a16="http://schemas.microsoft.com/office/drawing/2014/main" val="3414613186"/>
                  </a:ext>
                </a:extLst>
              </a:tr>
              <a:tr h="103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</a:t>
                      </a:r>
                      <a:r>
                        <a:rPr lang="en-US" sz="900" u="none" strike="noStrike">
                          <a:effectLst/>
                        </a:rPr>
                        <a:t>II «</a:t>
                      </a:r>
                      <a:r>
                        <a:rPr lang="ru-RU" sz="900" u="none" strike="noStrike">
                          <a:effectLst/>
                        </a:rPr>
                        <a:t>Общее образование»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extLst>
                  <a:ext uri="{0D108BD9-81ED-4DB2-BD59-A6C34878D82A}">
                    <a16:rowId xmlns:a16="http://schemas.microsoft.com/office/drawing/2014/main" val="3314774126"/>
                  </a:ext>
                </a:extLst>
              </a:tr>
              <a:tr h="4929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Отношение средней заработной платы педагогических работников общеобразовательных организаций общего образования к среднемесячному доходу от трудовой деятельности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к Указу Президента РФ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128,81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extLst>
                  <a:ext uri="{0D108BD9-81ED-4DB2-BD59-A6C34878D82A}">
                    <a16:rowId xmlns:a16="http://schemas.microsoft.com/office/drawing/2014/main" val="41879485"/>
                  </a:ext>
                </a:extLst>
              </a:tr>
              <a:tr h="3943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Доля выпускников текущего года, набравших 220 баллов и более по 3 предметам, к общему количеству выпускников текущего года, сдавших ЕГЭ по 3 и более предмета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49,7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49,7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extLst>
                  <a:ext uri="{0D108BD9-81ED-4DB2-BD59-A6C34878D82A}">
                    <a16:rowId xmlns:a16="http://schemas.microsoft.com/office/drawing/2014/main" val="2906617992"/>
                  </a:ext>
                </a:extLst>
              </a:tr>
              <a:tr h="2957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Количество отремонтированных общеобразовательных организаций,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Штука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803" marR="3803" marT="3803" marB="0" anchor="ctr"/>
                </a:tc>
                <a:extLst>
                  <a:ext uri="{0D108BD9-81ED-4DB2-BD59-A6C34878D82A}">
                    <a16:rowId xmlns:a16="http://schemas.microsoft.com/office/drawing/2014/main" val="1417767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98437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34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30DCF602-6571-430A-BB7B-2B0381F13E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6568147"/>
              </p:ext>
            </p:extLst>
          </p:nvPr>
        </p:nvGraphicFramePr>
        <p:xfrm>
          <a:off x="396815" y="1406105"/>
          <a:ext cx="11197088" cy="47429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6096">
                  <a:extLst>
                    <a:ext uri="{9D8B030D-6E8A-4147-A177-3AD203B41FA5}">
                      <a16:colId xmlns:a16="http://schemas.microsoft.com/office/drawing/2014/main" val="163290276"/>
                    </a:ext>
                  </a:extLst>
                </a:gridCol>
                <a:gridCol w="3718641">
                  <a:extLst>
                    <a:ext uri="{9D8B030D-6E8A-4147-A177-3AD203B41FA5}">
                      <a16:colId xmlns:a16="http://schemas.microsoft.com/office/drawing/2014/main" val="1894238482"/>
                    </a:ext>
                  </a:extLst>
                </a:gridCol>
                <a:gridCol w="1399636">
                  <a:extLst>
                    <a:ext uri="{9D8B030D-6E8A-4147-A177-3AD203B41FA5}">
                      <a16:colId xmlns:a16="http://schemas.microsoft.com/office/drawing/2014/main" val="2915242728"/>
                    </a:ext>
                  </a:extLst>
                </a:gridCol>
                <a:gridCol w="1180086">
                  <a:extLst>
                    <a:ext uri="{9D8B030D-6E8A-4147-A177-3AD203B41FA5}">
                      <a16:colId xmlns:a16="http://schemas.microsoft.com/office/drawing/2014/main" val="1885404997"/>
                    </a:ext>
                  </a:extLst>
                </a:gridCol>
                <a:gridCol w="1207529">
                  <a:extLst>
                    <a:ext uri="{9D8B030D-6E8A-4147-A177-3AD203B41FA5}">
                      <a16:colId xmlns:a16="http://schemas.microsoft.com/office/drawing/2014/main" val="3667086526"/>
                    </a:ext>
                  </a:extLst>
                </a:gridCol>
                <a:gridCol w="1331026">
                  <a:extLst>
                    <a:ext uri="{9D8B030D-6E8A-4147-A177-3AD203B41FA5}">
                      <a16:colId xmlns:a16="http://schemas.microsoft.com/office/drawing/2014/main" val="337546702"/>
                    </a:ext>
                  </a:extLst>
                </a:gridCol>
                <a:gridCol w="1674074">
                  <a:extLst>
                    <a:ext uri="{9D8B030D-6E8A-4147-A177-3AD203B41FA5}">
                      <a16:colId xmlns:a16="http://schemas.microsoft.com/office/drawing/2014/main" val="3355249084"/>
                    </a:ext>
                  </a:extLst>
                </a:gridCol>
              </a:tblGrid>
              <a:tr h="6717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№ п/п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Тип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Единица измерения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extLst>
                  <a:ext uri="{0D108BD9-81ED-4DB2-BD59-A6C34878D82A}">
                    <a16:rowId xmlns:a16="http://schemas.microsoft.com/office/drawing/2014/main" val="3441684876"/>
                  </a:ext>
                </a:extLst>
              </a:tr>
              <a:tr h="896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extLst>
                  <a:ext uri="{0D108BD9-81ED-4DB2-BD59-A6C34878D82A}">
                    <a16:rowId xmlns:a16="http://schemas.microsoft.com/office/drawing/2014/main" val="1389798714"/>
                  </a:ext>
                </a:extLst>
              </a:tr>
              <a:tr h="896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Муниципальная программа «Образование»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extLst>
                  <a:ext uri="{0D108BD9-81ED-4DB2-BD59-A6C34878D82A}">
                    <a16:rowId xmlns:a16="http://schemas.microsoft.com/office/drawing/2014/main" val="4027919000"/>
                  </a:ext>
                </a:extLst>
              </a:tr>
              <a:tr h="2573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III «Дополнительное образование, воспитание и психолого-социальное сопровождение детей»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extLst>
                  <a:ext uri="{0D108BD9-81ED-4DB2-BD59-A6C34878D82A}">
                    <a16:rowId xmlns:a16="http://schemas.microsoft.com/office/drawing/2014/main" val="3902989797"/>
                  </a:ext>
                </a:extLst>
              </a:tr>
              <a:tr h="3431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Отношение средней заработной платы педагогических работников организаций дополнительного образования детей к средней заработной плате учителей в Московской области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к указу Президента Российской Федерации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108,29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extLst>
                  <a:ext uri="{0D108BD9-81ED-4DB2-BD59-A6C34878D82A}">
                    <a16:rowId xmlns:a16="http://schemas.microsoft.com/office/drawing/2014/main" val="2823850534"/>
                  </a:ext>
                </a:extLst>
              </a:tr>
              <a:tr h="6005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Доля детей в возрасте от 5 до 18 лет, охваченных дополнительным образованием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к указу Президента Российской Федерации, показатель к соглашению с ФОИВ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83,2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83,2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extLst>
                  <a:ext uri="{0D108BD9-81ED-4DB2-BD59-A6C34878D82A}">
                    <a16:rowId xmlns:a16="http://schemas.microsoft.com/office/drawing/2014/main" val="4080337985"/>
                  </a:ext>
                </a:extLst>
              </a:tr>
              <a:tr h="7721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Число детей, охваченных деятельностью детских технопарков "Кванториум" (мобильных технопарков "Кванториум") и других проектов, направленных на обеспечение доступности дополнительных общеобразовательных программ естественнонаучной и технической направленностей, соответствующих приоритетным направлениям технологического развития Российской Федерации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к соглашению с ФОИВ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тыс.человек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0,239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0,925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extLst>
                  <a:ext uri="{0D108BD9-81ED-4DB2-BD59-A6C34878D82A}">
                    <a16:rowId xmlns:a16="http://schemas.microsoft.com/office/drawing/2014/main" val="1748406984"/>
                  </a:ext>
                </a:extLst>
              </a:tr>
              <a:tr h="4289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3.4.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Отношение средней заработной платы педагогических работников организаций дополнительного образования детей к средней заработной плате учителей в Московской области, %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к указу Президента Российской Федерации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108,29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extLst>
                  <a:ext uri="{0D108BD9-81ED-4DB2-BD59-A6C34878D82A}">
                    <a16:rowId xmlns:a16="http://schemas.microsoft.com/office/drawing/2014/main" val="2941600566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</a:t>
                      </a:r>
                      <a:r>
                        <a:rPr lang="en-US" sz="900" u="none" strike="noStrike">
                          <a:effectLst/>
                        </a:rPr>
                        <a:t>IV «</a:t>
                      </a:r>
                      <a:r>
                        <a:rPr lang="ru-RU" sz="900" u="none" strike="noStrike">
                          <a:effectLst/>
                        </a:rPr>
                        <a:t>Профессиональное образование»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extLst>
                  <a:ext uri="{0D108BD9-81ED-4DB2-BD59-A6C34878D82A}">
                    <a16:rowId xmlns:a16="http://schemas.microsoft.com/office/drawing/2014/main" val="2524856945"/>
                  </a:ext>
                </a:extLst>
              </a:tr>
              <a:tr h="4114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Доля педагогических работников, прошедших добровольную независимую оценку квалификации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к соглашению с ФОИВ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7,24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Плановое значение показателя не достигнуто. Средства на выполнение мероприятия не выделялись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extLst>
                  <a:ext uri="{0D108BD9-81ED-4DB2-BD59-A6C34878D82A}">
                    <a16:rowId xmlns:a16="http://schemas.microsoft.com/office/drawing/2014/main" val="1575911710"/>
                  </a:ext>
                </a:extLst>
              </a:tr>
              <a:tr h="1715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</a:t>
                      </a:r>
                      <a:r>
                        <a:rPr lang="en-US" sz="900" u="none" strike="noStrike">
                          <a:effectLst/>
                        </a:rPr>
                        <a:t>V «</a:t>
                      </a:r>
                      <a:r>
                        <a:rPr lang="ru-RU" sz="900" u="none" strike="noStrike">
                          <a:effectLst/>
                        </a:rPr>
                        <a:t>Обеспечивающая подпрограмма»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extLst>
                  <a:ext uri="{0D108BD9-81ED-4DB2-BD59-A6C34878D82A}">
                    <a16:rowId xmlns:a16="http://schemas.microsoft.com/office/drawing/2014/main" val="3123371537"/>
                  </a:ext>
                </a:extLst>
              </a:tr>
              <a:tr h="3431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Уровень удовлетворенности населения качеством дошкольного, общего и дополнительного образования (от числа опрошенных)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0" marR="3900" marT="3900" marB="0" anchor="ctr"/>
                </a:tc>
                <a:extLst>
                  <a:ext uri="{0D108BD9-81ED-4DB2-BD59-A6C34878D82A}">
                    <a16:rowId xmlns:a16="http://schemas.microsoft.com/office/drawing/2014/main" val="2137967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1646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35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EEA6411B-D5D8-4756-B13D-24A3FE5B65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8454764"/>
              </p:ext>
            </p:extLst>
          </p:nvPr>
        </p:nvGraphicFramePr>
        <p:xfrm>
          <a:off x="267419" y="1112448"/>
          <a:ext cx="11222965" cy="53353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7682">
                  <a:extLst>
                    <a:ext uri="{9D8B030D-6E8A-4147-A177-3AD203B41FA5}">
                      <a16:colId xmlns:a16="http://schemas.microsoft.com/office/drawing/2014/main" val="3932775733"/>
                    </a:ext>
                  </a:extLst>
                </a:gridCol>
                <a:gridCol w="3727234">
                  <a:extLst>
                    <a:ext uri="{9D8B030D-6E8A-4147-A177-3AD203B41FA5}">
                      <a16:colId xmlns:a16="http://schemas.microsoft.com/office/drawing/2014/main" val="4107464427"/>
                    </a:ext>
                  </a:extLst>
                </a:gridCol>
                <a:gridCol w="1402871">
                  <a:extLst>
                    <a:ext uri="{9D8B030D-6E8A-4147-A177-3AD203B41FA5}">
                      <a16:colId xmlns:a16="http://schemas.microsoft.com/office/drawing/2014/main" val="2262828320"/>
                    </a:ext>
                  </a:extLst>
                </a:gridCol>
                <a:gridCol w="1182812">
                  <a:extLst>
                    <a:ext uri="{9D8B030D-6E8A-4147-A177-3AD203B41FA5}">
                      <a16:colId xmlns:a16="http://schemas.microsoft.com/office/drawing/2014/main" val="1214787277"/>
                    </a:ext>
                  </a:extLst>
                </a:gridCol>
                <a:gridCol w="1210318">
                  <a:extLst>
                    <a:ext uri="{9D8B030D-6E8A-4147-A177-3AD203B41FA5}">
                      <a16:colId xmlns:a16="http://schemas.microsoft.com/office/drawing/2014/main" val="609642518"/>
                    </a:ext>
                  </a:extLst>
                </a:gridCol>
                <a:gridCol w="1334104">
                  <a:extLst>
                    <a:ext uri="{9D8B030D-6E8A-4147-A177-3AD203B41FA5}">
                      <a16:colId xmlns:a16="http://schemas.microsoft.com/office/drawing/2014/main" val="2149691594"/>
                    </a:ext>
                  </a:extLst>
                </a:gridCol>
                <a:gridCol w="1677944">
                  <a:extLst>
                    <a:ext uri="{9D8B030D-6E8A-4147-A177-3AD203B41FA5}">
                      <a16:colId xmlns:a16="http://schemas.microsoft.com/office/drawing/2014/main" val="2155551886"/>
                    </a:ext>
                  </a:extLst>
                </a:gridCol>
              </a:tblGrid>
              <a:tr h="5882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№ п/п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Тип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Единица измерения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extLst>
                  <a:ext uri="{0D108BD9-81ED-4DB2-BD59-A6C34878D82A}">
                    <a16:rowId xmlns:a16="http://schemas.microsoft.com/office/drawing/2014/main" val="2689959883"/>
                  </a:ext>
                </a:extLst>
              </a:tr>
              <a:tr h="785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extLst>
                  <a:ext uri="{0D108BD9-81ED-4DB2-BD59-A6C34878D82A}">
                    <a16:rowId xmlns:a16="http://schemas.microsoft.com/office/drawing/2014/main" val="981787710"/>
                  </a:ext>
                </a:extLst>
              </a:tr>
              <a:tr h="1502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Муниципальная программа «Социальная защита населения»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extLst>
                  <a:ext uri="{0D108BD9-81ED-4DB2-BD59-A6C34878D82A}">
                    <a16:rowId xmlns:a16="http://schemas.microsoft.com/office/drawing/2014/main" val="2789716495"/>
                  </a:ext>
                </a:extLst>
              </a:tr>
              <a:tr h="1502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I «Социальная поддержка граждан»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extLst>
                  <a:ext uri="{0D108BD9-81ED-4DB2-BD59-A6C34878D82A}">
                    <a16:rowId xmlns:a16="http://schemas.microsoft.com/office/drawing/2014/main" val="1309095574"/>
                  </a:ext>
                </a:extLst>
              </a:tr>
              <a:tr h="3005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Уровень бедности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Макропоказатель Указ Президента РФ от 25.04.2019 №193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3,2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3,2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extLst>
                  <a:ext uri="{0D108BD9-81ED-4DB2-BD59-A6C34878D82A}">
                    <a16:rowId xmlns:a16="http://schemas.microsoft.com/office/drawing/2014/main" val="1485740504"/>
                  </a:ext>
                </a:extLst>
              </a:tr>
              <a:tr h="2253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Предоставление назначенной субсидии на оплату жилого помещения и коммунальных услуг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extLst>
                  <a:ext uri="{0D108BD9-81ED-4DB2-BD59-A6C34878D82A}">
                    <a16:rowId xmlns:a16="http://schemas.microsoft.com/office/drawing/2014/main" val="639106287"/>
                  </a:ext>
                </a:extLst>
              </a:tr>
              <a:tr h="5258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Предоставление компенсации льгот работникам образования, имеющим место жительства и работающим в микрорайонах Шереметьевский, Хлебниково, Павельцево, пользовавшихся льготой по оплате ЖКХ как житель сельской местности и утративших право на нее в связи с изменением статуса г. Долгопрудного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extLst>
                  <a:ext uri="{0D108BD9-81ED-4DB2-BD59-A6C34878D82A}">
                    <a16:rowId xmlns:a16="http://schemas.microsoft.com/office/drawing/2014/main" val="2321530856"/>
                  </a:ext>
                </a:extLst>
              </a:tr>
              <a:tr h="1502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4.4.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Активное долголетие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1,5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2,49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extLst>
                  <a:ext uri="{0D108BD9-81ED-4DB2-BD59-A6C34878D82A}">
                    <a16:rowId xmlns:a16="http://schemas.microsoft.com/office/drawing/2014/main" val="691633385"/>
                  </a:ext>
                </a:extLst>
              </a:tr>
              <a:tr h="2253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4.5.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Количество лиц, получающих социальную помощь в рамках проведения городских социально-значимых мероприятий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человек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2290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2298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extLst>
                  <a:ext uri="{0D108BD9-81ED-4DB2-BD59-A6C34878D82A}">
                    <a16:rowId xmlns:a16="http://schemas.microsoft.com/office/drawing/2014/main" val="3178979000"/>
                  </a:ext>
                </a:extLst>
              </a:tr>
              <a:tr h="2253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4.6.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Количество лиц, получающих адресную социальную помощь в связи с нахождением в трудной жизненной ситуации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Человек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extLst>
                  <a:ext uri="{0D108BD9-81ED-4DB2-BD59-A6C34878D82A}">
                    <a16:rowId xmlns:a16="http://schemas.microsoft.com/office/drawing/2014/main" val="516313378"/>
                  </a:ext>
                </a:extLst>
              </a:tr>
              <a:tr h="2253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4.7.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Доля муниципальных служащих, вышедших на пенсию и получающих пенсию за выслугу лет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extLst>
                  <a:ext uri="{0D108BD9-81ED-4DB2-BD59-A6C34878D82A}">
                    <a16:rowId xmlns:a16="http://schemas.microsoft.com/office/drawing/2014/main" val="3902629472"/>
                  </a:ext>
                </a:extLst>
              </a:tr>
              <a:tr h="2253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4.8.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Предоставление дополнительных мер социальной поддержки и социальной помощи гражданам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extLst>
                  <a:ext uri="{0D108BD9-81ED-4DB2-BD59-A6C34878D82A}">
                    <a16:rowId xmlns:a16="http://schemas.microsoft.com/office/drawing/2014/main" val="4256639624"/>
                  </a:ext>
                </a:extLst>
              </a:tr>
              <a:tr h="785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</a:t>
                      </a:r>
                      <a:r>
                        <a:rPr lang="en-US" sz="900" u="none" strike="noStrike">
                          <a:effectLst/>
                        </a:rPr>
                        <a:t>II «</a:t>
                      </a:r>
                      <a:r>
                        <a:rPr lang="ru-RU" sz="900" u="none" strike="noStrike">
                          <a:effectLst/>
                        </a:rPr>
                        <a:t>Доступная среда»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extLst>
                  <a:ext uri="{0D108BD9-81ED-4DB2-BD59-A6C34878D82A}">
                    <a16:rowId xmlns:a16="http://schemas.microsoft.com/office/drawing/2014/main" val="4150942033"/>
                  </a:ext>
                </a:extLst>
              </a:tr>
              <a:tr h="2253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Доступная среда - Доступность для инвалидов и других маломобильных групп населения муниципальных приоритетных объектов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72,8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73,25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extLst>
                  <a:ext uri="{0D108BD9-81ED-4DB2-BD59-A6C34878D82A}">
                    <a16:rowId xmlns:a16="http://schemas.microsoft.com/office/drawing/2014/main" val="1225672334"/>
                  </a:ext>
                </a:extLst>
              </a:tr>
              <a:tr h="4507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Доля детей-инвалидов, которым созданы условия для получения качественного начального общего, основного общего, среднего общего образования, в общей численности детей-инвалидов школьного возраста в Московской области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extLst>
                  <a:ext uri="{0D108BD9-81ED-4DB2-BD59-A6C34878D82A}">
                    <a16:rowId xmlns:a16="http://schemas.microsoft.com/office/drawing/2014/main" val="4120886230"/>
                  </a:ext>
                </a:extLst>
              </a:tr>
              <a:tr h="3005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Доля детей-инвалидов в возрасте от 5 до 18 лет, получающих дополнительное образование, от общей численности детей-инвалидов такого возраста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54,3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extLst>
                  <a:ext uri="{0D108BD9-81ED-4DB2-BD59-A6C34878D82A}">
                    <a16:rowId xmlns:a16="http://schemas.microsoft.com/office/drawing/2014/main" val="2035255331"/>
                  </a:ext>
                </a:extLst>
              </a:tr>
              <a:tr h="2253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4.4.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Доля детей-инвалидов в возрасте от 1,5 до 7 лет, охваченных дошкольным образованием, в общей численности детей-инвалидов такого возраста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15" marR="3415" marT="3415" marB="0" anchor="ctr"/>
                </a:tc>
                <a:extLst>
                  <a:ext uri="{0D108BD9-81ED-4DB2-BD59-A6C34878D82A}">
                    <a16:rowId xmlns:a16="http://schemas.microsoft.com/office/drawing/2014/main" val="1254460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6208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36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00402565-EEEC-4287-9A66-FB9E98F771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1016022"/>
              </p:ext>
            </p:extLst>
          </p:nvPr>
        </p:nvGraphicFramePr>
        <p:xfrm>
          <a:off x="283306" y="874878"/>
          <a:ext cx="11438627" cy="57423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0895">
                  <a:extLst>
                    <a:ext uri="{9D8B030D-6E8A-4147-A177-3AD203B41FA5}">
                      <a16:colId xmlns:a16="http://schemas.microsoft.com/office/drawing/2014/main" val="2939560764"/>
                    </a:ext>
                  </a:extLst>
                </a:gridCol>
                <a:gridCol w="3798859">
                  <a:extLst>
                    <a:ext uri="{9D8B030D-6E8A-4147-A177-3AD203B41FA5}">
                      <a16:colId xmlns:a16="http://schemas.microsoft.com/office/drawing/2014/main" val="3232844756"/>
                    </a:ext>
                  </a:extLst>
                </a:gridCol>
                <a:gridCol w="1429827">
                  <a:extLst>
                    <a:ext uri="{9D8B030D-6E8A-4147-A177-3AD203B41FA5}">
                      <a16:colId xmlns:a16="http://schemas.microsoft.com/office/drawing/2014/main" val="2899455096"/>
                    </a:ext>
                  </a:extLst>
                </a:gridCol>
                <a:gridCol w="1205541">
                  <a:extLst>
                    <a:ext uri="{9D8B030D-6E8A-4147-A177-3AD203B41FA5}">
                      <a16:colId xmlns:a16="http://schemas.microsoft.com/office/drawing/2014/main" val="2473113634"/>
                    </a:ext>
                  </a:extLst>
                </a:gridCol>
                <a:gridCol w="1233578">
                  <a:extLst>
                    <a:ext uri="{9D8B030D-6E8A-4147-A177-3AD203B41FA5}">
                      <a16:colId xmlns:a16="http://schemas.microsoft.com/office/drawing/2014/main" val="3149534825"/>
                    </a:ext>
                  </a:extLst>
                </a:gridCol>
                <a:gridCol w="1359741">
                  <a:extLst>
                    <a:ext uri="{9D8B030D-6E8A-4147-A177-3AD203B41FA5}">
                      <a16:colId xmlns:a16="http://schemas.microsoft.com/office/drawing/2014/main" val="1679497809"/>
                    </a:ext>
                  </a:extLst>
                </a:gridCol>
                <a:gridCol w="1710186">
                  <a:extLst>
                    <a:ext uri="{9D8B030D-6E8A-4147-A177-3AD203B41FA5}">
                      <a16:colId xmlns:a16="http://schemas.microsoft.com/office/drawing/2014/main" val="2240051366"/>
                    </a:ext>
                  </a:extLst>
                </a:gridCol>
              </a:tblGrid>
              <a:tr h="4431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№ п/п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Тип 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4066582894"/>
                  </a:ext>
                </a:extLst>
              </a:tr>
              <a:tr h="591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877949008"/>
                  </a:ext>
                </a:extLst>
              </a:tr>
              <a:tr h="1132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Муниципальная программа «Социальная защита населения»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2738071802"/>
                  </a:ext>
                </a:extLst>
              </a:tr>
              <a:tr h="1132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Подпрограмма III «Развитие системы отдыха и оздоровления детей»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3988731127"/>
                  </a:ext>
                </a:extLst>
              </a:tr>
              <a:tr h="2264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детей, охваченных отдыхом и оздоровлением, в общей численности детей в возрасте от 7 до 15 лет, подлежащих оздоровлению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приоритетный показатель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26,77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30,15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2221023996"/>
                  </a:ext>
                </a:extLst>
              </a:tr>
              <a:tr h="2830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4.2.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детей, находящихся в трудной жизненной ситуации, охваченных отдыхом и оздоровлением, в общей численности детей в возрасте от 7 до 15 лет, находящихся в трудной жизненной ситуации, подлежащих оздоровлению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приоритетный показатель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27,98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28,2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4059591126"/>
                  </a:ext>
                </a:extLst>
              </a:tr>
              <a:tr h="1698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4.3.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детей, охваченных отдыхом, временной занятостью и трудоустройством в каникулярный период 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60,6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60,6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1079349405"/>
                  </a:ext>
                </a:extLst>
              </a:tr>
              <a:tr h="1132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Подпрограмма VIII «Развитие трудовых ресурсов и охраны труда»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271153643"/>
                  </a:ext>
                </a:extLst>
              </a:tr>
              <a:tr h="2264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Число пострадавших в результате несчастных случаев на производстве со смертельным исходом, в расчете на 1000 работающих (по кругу организаций муниципальной собственности)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Единица, Кч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1489787280"/>
                  </a:ext>
                </a:extLst>
              </a:tr>
              <a:tr h="1698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Подпрограмма IX «Развитие и поддержка социально ориентированных некоммерческих организаций»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3625349935"/>
                  </a:ext>
                </a:extLst>
              </a:tr>
              <a:tr h="1132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СО НКО, которым оказана поддержка органами местного самоуправления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приоритетный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2308903145"/>
                  </a:ext>
                </a:extLst>
              </a:tr>
              <a:tr h="1698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4.2.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СО НКО в сфере социальной защиты населения, которым оказана поддержка органами местного самоуправления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приоритетный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2445767783"/>
                  </a:ext>
                </a:extLst>
              </a:tr>
              <a:tr h="1698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4.3.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СО НКО в сфере образования, которым оказана поддержка органами местного самоуправления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приоритетный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1052935468"/>
                  </a:ext>
                </a:extLst>
              </a:tr>
              <a:tr h="2264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4.4.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расходов, направляемых на предоставление субсидий СО НКО, в общем объеме расходов бюджета муниципального образования на социальную сферу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1,23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1,24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356007037"/>
                  </a:ext>
                </a:extLst>
              </a:tr>
              <a:tr h="2264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4.5.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расходов, направляемых на предоставление субсидий СО НКО в сфере образования, в общем объеме расходов бюджета муниципального образования в сфере образования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1,85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1,85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2696395495"/>
                  </a:ext>
                </a:extLst>
              </a:tr>
              <a:tr h="1698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4.6.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СО НКО, которым оказана финансовая поддержка органами местного самоуправления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896427771"/>
                  </a:ext>
                </a:extLst>
              </a:tr>
              <a:tr h="1698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4.7.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СО НКО, которым оказана имущественная поддержка органами местного самоуправления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1436552954"/>
                  </a:ext>
                </a:extLst>
              </a:tr>
              <a:tr h="1698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4.8.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СО НКО в сфере социальной защиты населения, которым оказана имущественная поддержка органами местного самоуправления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4113339183"/>
                  </a:ext>
                </a:extLst>
              </a:tr>
              <a:tr h="1698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4.9.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СО НКО в сфере образования, которым оказана имущественная поддержка органами местного самоуправления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приоритетный 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656994581"/>
                  </a:ext>
                </a:extLst>
              </a:tr>
              <a:tr h="2264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4.10.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Общее количество предоставленной органами местного самоуправления площади на льготных условиях или в безвозмездное пользование СО НКО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м2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515,8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515,8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2633465159"/>
                  </a:ext>
                </a:extLst>
              </a:tr>
              <a:tr h="2264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4.11.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Общее количество предоставленной органами местного самоуправления площади на льготных условиях или в безвозмездное пользование СО НКО в сфере социальной защиты населения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м2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2727513128"/>
                  </a:ext>
                </a:extLst>
              </a:tr>
              <a:tr h="2264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4.12.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Общее количество предоставленной органами местного самоуправления площади на льготных условиях или в безвозмездное пользование СО НКО  в    сфере образования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м2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439,8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439,8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1724641702"/>
                  </a:ext>
                </a:extLst>
              </a:tr>
              <a:tr h="1698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4.13.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СО НКО, которым оказана консультационная поддержка органами местного самоуправления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выполнен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73" marR="2573" marT="2573" marB="0" anchor="ctr"/>
                </a:tc>
                <a:extLst>
                  <a:ext uri="{0D108BD9-81ED-4DB2-BD59-A6C34878D82A}">
                    <a16:rowId xmlns:a16="http://schemas.microsoft.com/office/drawing/2014/main" val="2661249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13817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37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56DFADF7-8444-4FF4-9B97-52442D497A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5921129"/>
              </p:ext>
            </p:extLst>
          </p:nvPr>
        </p:nvGraphicFramePr>
        <p:xfrm>
          <a:off x="153910" y="792116"/>
          <a:ext cx="11609715" cy="5895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1380">
                  <a:extLst>
                    <a:ext uri="{9D8B030D-6E8A-4147-A177-3AD203B41FA5}">
                      <a16:colId xmlns:a16="http://schemas.microsoft.com/office/drawing/2014/main" val="679251536"/>
                    </a:ext>
                  </a:extLst>
                </a:gridCol>
                <a:gridCol w="3855678">
                  <a:extLst>
                    <a:ext uri="{9D8B030D-6E8A-4147-A177-3AD203B41FA5}">
                      <a16:colId xmlns:a16="http://schemas.microsoft.com/office/drawing/2014/main" val="3176230957"/>
                    </a:ext>
                  </a:extLst>
                </a:gridCol>
                <a:gridCol w="1451215">
                  <a:extLst>
                    <a:ext uri="{9D8B030D-6E8A-4147-A177-3AD203B41FA5}">
                      <a16:colId xmlns:a16="http://schemas.microsoft.com/office/drawing/2014/main" val="3401478283"/>
                    </a:ext>
                  </a:extLst>
                </a:gridCol>
                <a:gridCol w="1223574">
                  <a:extLst>
                    <a:ext uri="{9D8B030D-6E8A-4147-A177-3AD203B41FA5}">
                      <a16:colId xmlns:a16="http://schemas.microsoft.com/office/drawing/2014/main" val="2707329507"/>
                    </a:ext>
                  </a:extLst>
                </a:gridCol>
                <a:gridCol w="1252026">
                  <a:extLst>
                    <a:ext uri="{9D8B030D-6E8A-4147-A177-3AD203B41FA5}">
                      <a16:colId xmlns:a16="http://schemas.microsoft.com/office/drawing/2014/main" val="3241268955"/>
                    </a:ext>
                  </a:extLst>
                </a:gridCol>
                <a:gridCol w="1380076">
                  <a:extLst>
                    <a:ext uri="{9D8B030D-6E8A-4147-A177-3AD203B41FA5}">
                      <a16:colId xmlns:a16="http://schemas.microsoft.com/office/drawing/2014/main" val="1114536201"/>
                    </a:ext>
                  </a:extLst>
                </a:gridCol>
                <a:gridCol w="1735766">
                  <a:extLst>
                    <a:ext uri="{9D8B030D-6E8A-4147-A177-3AD203B41FA5}">
                      <a16:colId xmlns:a16="http://schemas.microsoft.com/office/drawing/2014/main" val="204760487"/>
                    </a:ext>
                  </a:extLst>
                </a:gridCol>
              </a:tblGrid>
              <a:tr h="3433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№ п/п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Тип показателя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Единица измерения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2057680172"/>
                  </a:ext>
                </a:extLst>
              </a:tr>
              <a:tr h="1122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3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4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6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7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2663232757"/>
                  </a:ext>
                </a:extLst>
              </a:tr>
              <a:tr h="1122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</a:t>
                      </a:r>
                      <a:endParaRPr lang="ru-RU" sz="7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Муниципальная программа «Спорт»</a:t>
                      </a:r>
                      <a:endParaRPr lang="ru-RU" sz="7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1044068813"/>
                  </a:ext>
                </a:extLst>
              </a:tr>
              <a:tr h="1122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Подпрограмма I «Развитие физической культуры и спорта»</a:t>
                      </a:r>
                      <a:endParaRPr lang="ru-RU" sz="7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795087179"/>
                  </a:ext>
                </a:extLst>
              </a:tr>
              <a:tr h="3327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5.1.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Доля жителей муниципального образования Московской области, систематически занимающихся физической культурой и спортом, в общей численности населения муниципального образования Московской области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Указ Президента 204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Процент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43,6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45,06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выполнен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2258081170"/>
                  </a:ext>
                </a:extLst>
              </a:tr>
              <a:tr h="2224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5.2.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Доля детей и молодёжи (возраст 3–29 лет), систематически занимающихся физической культурой и спортом, в общей численности детей и молодежи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Указ Президента 204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Процент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92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92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298412207"/>
                  </a:ext>
                </a:extLst>
              </a:tr>
              <a:tr h="3327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5.3.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Доля граждан среднего возраста (женщины 30–54 лет; мужчины 30–59 лет), систематически занимающихся физической культурой и спортом, в общей численности граждан среднего возраста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Указ Президента 204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Процент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25,5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25,5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2487237145"/>
                  </a:ext>
                </a:extLst>
              </a:tr>
              <a:tr h="3327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5.4.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Доля граждан старшего возраста (женщины 55–79 лет; мужчины 60–79 лет), систематически занимающихся физической культурой и спортом, в общей численности граждан старшего возраста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Указ Президента 204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Процент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18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18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2127699681"/>
                  </a:ext>
                </a:extLst>
              </a:tr>
              <a:tr h="3327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5.5.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Уровень обеспеченности граждан спортивными сооружениями исходя из единовременной пропускной способности объектов спорта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Указ Президента 204</a:t>
                      </a:r>
                      <a:br>
                        <a:rPr lang="ru-RU" sz="750" u="none" strike="noStrike">
                          <a:effectLst/>
                        </a:rPr>
                      </a:br>
                      <a:r>
                        <a:rPr lang="ru-RU" sz="750" u="none" strike="noStrike">
                          <a:effectLst/>
                        </a:rPr>
                        <a:t>Приоритетный показатель</a:t>
                      </a:r>
                      <a:br>
                        <a:rPr lang="ru-RU" sz="750" u="none" strike="noStrike">
                          <a:effectLst/>
                        </a:rPr>
                      </a:b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Процент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32,06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32,06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2661748138"/>
                  </a:ext>
                </a:extLst>
              </a:tr>
              <a:tr h="2224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5.6.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Доля спортивных площадок, управляемых в соответствии со стандартом их использования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Рейтинг-50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Процент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70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78,86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выполнен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3657467899"/>
                  </a:ext>
                </a:extLst>
              </a:tr>
              <a:tr h="6634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5.7.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Доля лиц </a:t>
                      </a:r>
                      <a:br>
                        <a:rPr lang="ru-RU" sz="750" u="none" strike="noStrike">
                          <a:effectLst/>
                        </a:rPr>
                      </a:br>
                      <a:r>
                        <a:rPr lang="ru-RU" sz="750" u="none" strike="noStrike">
                          <a:effectLst/>
                        </a:rPr>
                        <a:t>с ограниченными возможностями здоровья и инвалидов, систематически занимающихся физической культурой и спортом, в общей численности указанной категории населения, проживающих в муниципальном образовании Московской области</a:t>
                      </a:r>
                      <a:br>
                        <a:rPr lang="ru-RU" sz="750" u="none" strike="noStrike">
                          <a:effectLst/>
                        </a:rPr>
                      </a:b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Процент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15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15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3537228490"/>
                  </a:ext>
                </a:extLst>
              </a:tr>
              <a:tr h="2224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5.8.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Доля обучающихся и студентов, систематически занимающихся физической культурой и спортом, в общей численности обучающихся и студентов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Процент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85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85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2503443390"/>
                  </a:ext>
                </a:extLst>
              </a:tr>
              <a:tr h="2224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5.9.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Доля жителей Московской области, занимающихся в спортивных организациях, в общей численности детей и молодежи в возрасте 6-15 лет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Процент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50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50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2977105482"/>
                  </a:ext>
                </a:extLst>
              </a:tr>
              <a:tr h="3327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5.10.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Доля населения Московской области, занятого в экономике, занимающегося физической культурой и спортом, в общей численности населения, занятого в экономике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Процент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28,9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28,9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124119772"/>
                  </a:ext>
                </a:extLst>
              </a:tr>
              <a:tr h="2224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5.11.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Эффективность использования существующих объектов спорта (отношение фактической посещаемости к нормативной пропускной способности)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Процент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99,6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99,9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выполнен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1847295600"/>
                  </a:ext>
                </a:extLst>
              </a:tr>
              <a:tr h="2224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05.12.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Количество проведенных массовых, официальных физкультурных и спортивных мероприятий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единица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110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110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696310800"/>
                  </a:ext>
                </a:extLst>
              </a:tr>
              <a:tr h="4429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05.13.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Доля жителей муниципального образования Московской области, выполнивших нормативы испытаний (тестов) Всероссийского комплекса «Готов к труду и обороне» (ГТО), в общей численности населения, принявшего участие в испытаниях (тестах)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Процент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30,6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30,6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4226578289"/>
                  </a:ext>
                </a:extLst>
              </a:tr>
              <a:tr h="7736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05.14.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Доля обучающихся и студентов  муниципального образования Московской области, выполнивших нормативы Всероссийского физкультурно-спортивного комплекса «Готов к труду и обороне» (ГТО), в общей численности обучающихся и студентов, принявших участие в сдаче нормативов Всероссийского физкультурно-спортивного комплекса «Готов к труду и обороне» (ГТО)участие в сдаче нормативов Всероссийского физкультурно-спортивного комплекса «Готов к труду и обороне» (ГТО) 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Процент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50,6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50,6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3966617062"/>
                  </a:ext>
                </a:extLst>
              </a:tr>
              <a:tr h="2224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05.15.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Количество дворовых спортивных сооружений, содержание которых осуществляется в рамках программы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единица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6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6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 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3" marR="2343" marT="2343" marB="0" anchor="ctr"/>
                </a:tc>
                <a:extLst>
                  <a:ext uri="{0D108BD9-81ED-4DB2-BD59-A6C34878D82A}">
                    <a16:rowId xmlns:a16="http://schemas.microsoft.com/office/drawing/2014/main" val="1547453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3349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38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251B97F4-0CCE-4907-ACBC-6797F256BC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5434932"/>
              </p:ext>
            </p:extLst>
          </p:nvPr>
        </p:nvGraphicFramePr>
        <p:xfrm>
          <a:off x="336432" y="1449238"/>
          <a:ext cx="11309230" cy="43996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2968">
                  <a:extLst>
                    <a:ext uri="{9D8B030D-6E8A-4147-A177-3AD203B41FA5}">
                      <a16:colId xmlns:a16="http://schemas.microsoft.com/office/drawing/2014/main" val="3179280132"/>
                    </a:ext>
                  </a:extLst>
                </a:gridCol>
                <a:gridCol w="3755883">
                  <a:extLst>
                    <a:ext uri="{9D8B030D-6E8A-4147-A177-3AD203B41FA5}">
                      <a16:colId xmlns:a16="http://schemas.microsoft.com/office/drawing/2014/main" val="3153617805"/>
                    </a:ext>
                  </a:extLst>
                </a:gridCol>
                <a:gridCol w="1413653">
                  <a:extLst>
                    <a:ext uri="{9D8B030D-6E8A-4147-A177-3AD203B41FA5}">
                      <a16:colId xmlns:a16="http://schemas.microsoft.com/office/drawing/2014/main" val="1421486688"/>
                    </a:ext>
                  </a:extLst>
                </a:gridCol>
                <a:gridCol w="1191905">
                  <a:extLst>
                    <a:ext uri="{9D8B030D-6E8A-4147-A177-3AD203B41FA5}">
                      <a16:colId xmlns:a16="http://schemas.microsoft.com/office/drawing/2014/main" val="2892942498"/>
                    </a:ext>
                  </a:extLst>
                </a:gridCol>
                <a:gridCol w="1219623">
                  <a:extLst>
                    <a:ext uri="{9D8B030D-6E8A-4147-A177-3AD203B41FA5}">
                      <a16:colId xmlns:a16="http://schemas.microsoft.com/office/drawing/2014/main" val="918061500"/>
                    </a:ext>
                  </a:extLst>
                </a:gridCol>
                <a:gridCol w="1344358">
                  <a:extLst>
                    <a:ext uri="{9D8B030D-6E8A-4147-A177-3AD203B41FA5}">
                      <a16:colId xmlns:a16="http://schemas.microsoft.com/office/drawing/2014/main" val="2309498306"/>
                    </a:ext>
                  </a:extLst>
                </a:gridCol>
                <a:gridCol w="1690840">
                  <a:extLst>
                    <a:ext uri="{9D8B030D-6E8A-4147-A177-3AD203B41FA5}">
                      <a16:colId xmlns:a16="http://schemas.microsoft.com/office/drawing/2014/main" val="1897339345"/>
                    </a:ext>
                  </a:extLst>
                </a:gridCol>
              </a:tblGrid>
              <a:tr h="10044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№ п/п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Тип показателя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Единица измерения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extLst>
                  <a:ext uri="{0D108BD9-81ED-4DB2-BD59-A6C34878D82A}">
                    <a16:rowId xmlns:a16="http://schemas.microsoft.com/office/drawing/2014/main" val="181258307"/>
                  </a:ext>
                </a:extLst>
              </a:tr>
              <a:tr h="1340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extLst>
                  <a:ext uri="{0D108BD9-81ED-4DB2-BD59-A6C34878D82A}">
                    <a16:rowId xmlns:a16="http://schemas.microsoft.com/office/drawing/2014/main" val="921631262"/>
                  </a:ext>
                </a:extLst>
              </a:tr>
              <a:tr h="1340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Муниципальная программа «Спорт»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extLst>
                  <a:ext uri="{0D108BD9-81ED-4DB2-BD59-A6C34878D82A}">
                    <a16:rowId xmlns:a16="http://schemas.microsoft.com/office/drawing/2014/main" val="420815030"/>
                  </a:ext>
                </a:extLst>
              </a:tr>
              <a:tr h="6414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Подпрограмма II «Подготовка к проведению в 2018 году чемпионата мира по футболу и эффективное использование тренировочных площадок после чемпионата мира по футболу»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extLst>
                  <a:ext uri="{0D108BD9-81ED-4DB2-BD59-A6C34878D82A}">
                    <a16:rowId xmlns:a16="http://schemas.microsoft.com/office/drawing/2014/main" val="2974020690"/>
                  </a:ext>
                </a:extLst>
              </a:tr>
              <a:tr h="5131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5.1.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Соответствие тренировочных площадок после завершения мероприятий требованиям, установленным национальными стандартами Российской Федерации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показатель к соглашению с ФОИВ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-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-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extLst>
                  <a:ext uri="{0D108BD9-81ED-4DB2-BD59-A6C34878D82A}">
                    <a16:rowId xmlns:a16="http://schemas.microsoft.com/office/drawing/2014/main" val="1337904738"/>
                  </a:ext>
                </a:extLst>
              </a:tr>
              <a:tr h="2565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Подпрограмма III «Подготовка спортивного резерва»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extLst>
                  <a:ext uri="{0D108BD9-81ED-4DB2-BD59-A6C34878D82A}">
                    <a16:rowId xmlns:a16="http://schemas.microsoft.com/office/drawing/2014/main" val="4003998919"/>
                  </a:ext>
                </a:extLst>
              </a:tr>
              <a:tr h="8979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5.1.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Доля организаций, оказывающих услуги по спортивной подготовке в соответствии с федеральными стандартами спортивной подготовки, в общем количестве организаций в сфере физической культуры и спорта, в том числе для лиц с ограниченными возможностями здоровья и инвалидов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extLst>
                  <a:ext uri="{0D108BD9-81ED-4DB2-BD59-A6C34878D82A}">
                    <a16:rowId xmlns:a16="http://schemas.microsoft.com/office/drawing/2014/main" val="318455789"/>
                  </a:ext>
                </a:extLst>
              </a:tr>
              <a:tr h="7696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5.2.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Доля занимающихся по программам спортивной подготовки в организациях ведомственной принадлежности физической культуры и спорта в общем количестве занимающихся в организациях ведомственной принадлежности физической культуры и спорта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Указ Президента 204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87,5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выполнен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extLst>
                  <a:ext uri="{0D108BD9-81ED-4DB2-BD59-A6C34878D82A}">
                    <a16:rowId xmlns:a16="http://schemas.microsoft.com/office/drawing/2014/main" val="2363929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54308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39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09CC7450-8B35-4884-B7A3-A192FDFCCE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9105784"/>
              </p:ext>
            </p:extLst>
          </p:nvPr>
        </p:nvGraphicFramePr>
        <p:xfrm>
          <a:off x="475891" y="1116438"/>
          <a:ext cx="11240218" cy="52186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8740">
                  <a:extLst>
                    <a:ext uri="{9D8B030D-6E8A-4147-A177-3AD203B41FA5}">
                      <a16:colId xmlns:a16="http://schemas.microsoft.com/office/drawing/2014/main" val="192161790"/>
                    </a:ext>
                  </a:extLst>
                </a:gridCol>
                <a:gridCol w="3732965">
                  <a:extLst>
                    <a:ext uri="{9D8B030D-6E8A-4147-A177-3AD203B41FA5}">
                      <a16:colId xmlns:a16="http://schemas.microsoft.com/office/drawing/2014/main" val="2231479720"/>
                    </a:ext>
                  </a:extLst>
                </a:gridCol>
                <a:gridCol w="1405026">
                  <a:extLst>
                    <a:ext uri="{9D8B030D-6E8A-4147-A177-3AD203B41FA5}">
                      <a16:colId xmlns:a16="http://schemas.microsoft.com/office/drawing/2014/main" val="3666922639"/>
                    </a:ext>
                  </a:extLst>
                </a:gridCol>
                <a:gridCol w="1184632">
                  <a:extLst>
                    <a:ext uri="{9D8B030D-6E8A-4147-A177-3AD203B41FA5}">
                      <a16:colId xmlns:a16="http://schemas.microsoft.com/office/drawing/2014/main" val="1137314436"/>
                    </a:ext>
                  </a:extLst>
                </a:gridCol>
                <a:gridCol w="1212181">
                  <a:extLst>
                    <a:ext uri="{9D8B030D-6E8A-4147-A177-3AD203B41FA5}">
                      <a16:colId xmlns:a16="http://schemas.microsoft.com/office/drawing/2014/main" val="2235884227"/>
                    </a:ext>
                  </a:extLst>
                </a:gridCol>
                <a:gridCol w="1336151">
                  <a:extLst>
                    <a:ext uri="{9D8B030D-6E8A-4147-A177-3AD203B41FA5}">
                      <a16:colId xmlns:a16="http://schemas.microsoft.com/office/drawing/2014/main" val="956471686"/>
                    </a:ext>
                  </a:extLst>
                </a:gridCol>
                <a:gridCol w="1680523">
                  <a:extLst>
                    <a:ext uri="{9D8B030D-6E8A-4147-A177-3AD203B41FA5}">
                      <a16:colId xmlns:a16="http://schemas.microsoft.com/office/drawing/2014/main" val="1725682833"/>
                    </a:ext>
                  </a:extLst>
                </a:gridCol>
              </a:tblGrid>
              <a:tr h="4607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№ п/п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Тип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Единица измерения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extLst>
                  <a:ext uri="{0D108BD9-81ED-4DB2-BD59-A6C34878D82A}">
                    <a16:rowId xmlns:a16="http://schemas.microsoft.com/office/drawing/2014/main" val="2552815386"/>
                  </a:ext>
                </a:extLst>
              </a:tr>
              <a:tr h="61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extLst>
                  <a:ext uri="{0D108BD9-81ED-4DB2-BD59-A6C34878D82A}">
                    <a16:rowId xmlns:a16="http://schemas.microsoft.com/office/drawing/2014/main" val="3479245270"/>
                  </a:ext>
                </a:extLst>
              </a:tr>
              <a:tr h="117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Муниципальная программа «Развитие сельского хозяйства»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extLst>
                  <a:ext uri="{0D108BD9-81ED-4DB2-BD59-A6C34878D82A}">
                    <a16:rowId xmlns:a16="http://schemas.microsoft.com/office/drawing/2014/main" val="1663842885"/>
                  </a:ext>
                </a:extLst>
              </a:tr>
              <a:tr h="1765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IV «Обеспечение эпизоотического и ветеринарно-санитарного благополучия»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extLst>
                  <a:ext uri="{0D108BD9-81ED-4DB2-BD59-A6C34878D82A}">
                    <a16:rowId xmlns:a16="http://schemas.microsoft.com/office/drawing/2014/main" val="579851764"/>
                  </a:ext>
                </a:extLst>
              </a:tr>
              <a:tr h="61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Количество отловленных безнадзорных животных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единица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265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265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extLst>
                  <a:ext uri="{0D108BD9-81ED-4DB2-BD59-A6C34878D82A}">
                    <a16:rowId xmlns:a16="http://schemas.microsoft.com/office/drawing/2014/main" val="360657006"/>
                  </a:ext>
                </a:extLst>
              </a:tr>
              <a:tr h="1176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Муниципальная программа «Экология и окружающая среда»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extLst>
                  <a:ext uri="{0D108BD9-81ED-4DB2-BD59-A6C34878D82A}">
                    <a16:rowId xmlns:a16="http://schemas.microsoft.com/office/drawing/2014/main" val="1725417683"/>
                  </a:ext>
                </a:extLst>
              </a:tr>
              <a:tr h="1164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I «Охрана окружающей среды»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extLst>
                  <a:ext uri="{0D108BD9-81ED-4DB2-BD59-A6C34878D82A}">
                    <a16:rowId xmlns:a16="http://schemas.microsoft.com/office/drawing/2014/main" val="984376798"/>
                  </a:ext>
                </a:extLst>
              </a:tr>
              <a:tr h="1765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Проведение мониторинга атмосферного воздуха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Мероприятия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extLst>
                  <a:ext uri="{0D108BD9-81ED-4DB2-BD59-A6C34878D82A}">
                    <a16:rowId xmlns:a16="http://schemas.microsoft.com/office/drawing/2014/main" val="2985612153"/>
                  </a:ext>
                </a:extLst>
              </a:tr>
              <a:tr h="1765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Организация мероприятий по экологическому воспитанию и просвещению населения на территории городского округа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единица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extLst>
                  <a:ext uri="{0D108BD9-81ED-4DB2-BD59-A6C34878D82A}">
                    <a16:rowId xmlns:a16="http://schemas.microsoft.com/office/drawing/2014/main" val="2335704395"/>
                  </a:ext>
                </a:extLst>
              </a:tr>
              <a:tr h="1765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Количество населения, принявшего участие в экологических мероприятиях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Человек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4800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extLst>
                  <a:ext uri="{0D108BD9-81ED-4DB2-BD59-A6C34878D82A}">
                    <a16:rowId xmlns:a16="http://schemas.microsoft.com/office/drawing/2014/main" val="2552061906"/>
                  </a:ext>
                </a:extLst>
              </a:tr>
              <a:tr h="1765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7.4.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Устройство (установка) оборудования для очистки вентиляционных выбросов от запахов на КНС «Котово»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единица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extLst>
                  <a:ext uri="{0D108BD9-81ED-4DB2-BD59-A6C34878D82A}">
                    <a16:rowId xmlns:a16="http://schemas.microsoft.com/office/drawing/2014/main" val="317507755"/>
                  </a:ext>
                </a:extLst>
              </a:tr>
              <a:tr h="3131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V «Региональная программа в области обращения с отходами, в том числе с твердыми коммунальными отходами»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extLst>
                  <a:ext uri="{0D108BD9-81ED-4DB2-BD59-A6C34878D82A}">
                    <a16:rowId xmlns:a16="http://schemas.microsoft.com/office/drawing/2014/main" val="2161448630"/>
                  </a:ext>
                </a:extLst>
              </a:tr>
              <a:tr h="3618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Обеспечение надлежащего и своевременного сбора и вывоза ТКО на территории городского округа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extLst>
                  <a:ext uri="{0D108BD9-81ED-4DB2-BD59-A6C34878D82A}">
                    <a16:rowId xmlns:a16="http://schemas.microsoft.com/office/drawing/2014/main" val="3942410482"/>
                  </a:ext>
                </a:extLst>
              </a:tr>
              <a:tr h="3618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Обеспечение надлежащего проведения общественных мероприятий и субботников на территории городского округа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extLst>
                  <a:ext uri="{0D108BD9-81ED-4DB2-BD59-A6C34878D82A}">
                    <a16:rowId xmlns:a16="http://schemas.microsoft.com/office/drawing/2014/main" val="1153532711"/>
                  </a:ext>
                </a:extLst>
              </a:tr>
              <a:tr h="3618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Обеспечение разработки схемы санитарной очистки территории городского округа (в том числе, реестра контейнерных площадок)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единица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extLst>
                  <a:ext uri="{0D108BD9-81ED-4DB2-BD59-A6C34878D82A}">
                    <a16:rowId xmlns:a16="http://schemas.microsoft.com/office/drawing/2014/main" val="1971332571"/>
                  </a:ext>
                </a:extLst>
              </a:tr>
              <a:tr h="3618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7.4.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Коэффициент качества работы с отходами (составной показатель для расчета показателя «Качество окружающей среды»)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приоритетный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единица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extLst>
                  <a:ext uri="{0D108BD9-81ED-4DB2-BD59-A6C34878D82A}">
                    <a16:rowId xmlns:a16="http://schemas.microsoft.com/office/drawing/2014/main" val="1314817013"/>
                  </a:ext>
                </a:extLst>
              </a:tr>
              <a:tr h="3618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7.5.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Ликвидировано  объектов накопленного вреда (в том числе наиболее опасных объектов накопленного вреда)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приоритетный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единица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extLst>
                  <a:ext uri="{0D108BD9-81ED-4DB2-BD59-A6C34878D82A}">
                    <a16:rowId xmlns:a16="http://schemas.microsoft.com/office/drawing/2014/main" val="1289272270"/>
                  </a:ext>
                </a:extLst>
              </a:tr>
              <a:tr h="3618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7.6.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Соответствие расходов на природоохранную деятельность, установленных муниципальной экологической программой, нормативу расходов на природоохранную деятельность, установленному Правительством Московской области (28,6 руб./чел.)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75" marR="2675" marT="2675" marB="0" anchor="ctr"/>
                </a:tc>
                <a:extLst>
                  <a:ext uri="{0D108BD9-81ED-4DB2-BD59-A6C34878D82A}">
                    <a16:rowId xmlns:a16="http://schemas.microsoft.com/office/drawing/2014/main" val="1047698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0941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E7284BC-7A97-45C8-AC44-68D16C69BC0F}"/>
              </a:ext>
            </a:extLst>
          </p:cNvPr>
          <p:cNvSpPr/>
          <p:nvPr/>
        </p:nvSpPr>
        <p:spPr>
          <a:xfrm>
            <a:off x="250825" y="1029449"/>
            <a:ext cx="6002134" cy="2776979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74000">
                <a:schemeClr val="accent1">
                  <a:lumMod val="49000"/>
                  <a:lumOff val="51000"/>
                </a:schemeClr>
              </a:gs>
              <a:gs pos="83000">
                <a:schemeClr val="accent1">
                  <a:lumMod val="51000"/>
                  <a:lumOff val="49000"/>
                </a:schemeClr>
              </a:gs>
              <a:gs pos="100000">
                <a:schemeClr val="accent1">
                  <a:lumMod val="47000"/>
                  <a:lumOff val="53000"/>
                </a:schemeClr>
              </a:gs>
            </a:gsLst>
            <a:lin ang="5400000" scaled="1"/>
          </a:gradFill>
          <a:effectLst>
            <a:glow>
              <a:schemeClr val="accent1">
                <a:alpha val="40000"/>
              </a:schemeClr>
            </a:glow>
            <a:softEdge rad="38100"/>
          </a:effectLst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Численность населения города на конец 2020 года составила  117778 человек, рост к 2019 году – 101,5 % (численность населения на конец 2019 года составляла 116038 человек). </a:t>
            </a:r>
          </a:p>
          <a:p>
            <a:pPr marL="285750" marR="0" lvl="0" indent="-28575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Трудоспособное население – 70,3  тыс. человек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(59,7% от всего населения города).</a:t>
            </a:r>
          </a:p>
          <a:p>
            <a:pPr marL="285750" marR="0" lvl="0" indent="-28575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В экономике города занято – 35,0 тыс. человек.   </a:t>
            </a:r>
          </a:p>
          <a:p>
            <a:pPr marL="285750" marR="0" lvl="0" indent="-28575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Резерв квалифицированной рабочей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силы за счет граждан, выезжающих на работу в другие регионы – 29,0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 тыс. человек.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D66755D-37B1-44D6-9426-668951D565EF}"/>
              </a:ext>
            </a:extLst>
          </p:cNvPr>
          <p:cNvSpPr/>
          <p:nvPr/>
        </p:nvSpPr>
        <p:spPr>
          <a:xfrm>
            <a:off x="1123720" y="189826"/>
            <a:ext cx="10817455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Население и рынок труда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05B26D8-392B-4504-AFAB-3A0C869FCE11}"/>
              </a:ext>
            </a:extLst>
          </p:cNvPr>
          <p:cNvSpPr/>
          <p:nvPr/>
        </p:nvSpPr>
        <p:spPr>
          <a:xfrm>
            <a:off x="736620" y="4143707"/>
            <a:ext cx="5030544" cy="369332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74000">
                <a:schemeClr val="accent1">
                  <a:lumMod val="49000"/>
                  <a:lumOff val="51000"/>
                </a:schemeClr>
              </a:gs>
              <a:gs pos="83000">
                <a:schemeClr val="accent1">
                  <a:lumMod val="51000"/>
                  <a:lumOff val="49000"/>
                </a:schemeClr>
              </a:gs>
              <a:gs pos="100000">
                <a:schemeClr val="accent1">
                  <a:lumMod val="47000"/>
                  <a:lumOff val="53000"/>
                </a:schemeClr>
              </a:gs>
            </a:gsLst>
            <a:lin ang="5400000" scaled="1"/>
          </a:gradFill>
          <a:effectLst>
            <a:softEdge rad="50800"/>
          </a:effectLst>
        </p:spPr>
        <p:txBody>
          <a:bodyPr wrap="non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Занято в экономике города, тыс. человек: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CE849F6C-6A07-4B58-A31A-7BA1419A22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4151369"/>
              </p:ext>
            </p:extLst>
          </p:nvPr>
        </p:nvGraphicFramePr>
        <p:xfrm>
          <a:off x="1099467" y="4481967"/>
          <a:ext cx="4304850" cy="2192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9B7F6C1-DDBA-40E8-A441-B6ACBBC86BF3}"/>
              </a:ext>
            </a:extLst>
          </p:cNvPr>
          <p:cNvSpPr/>
          <p:nvPr/>
        </p:nvSpPr>
        <p:spPr>
          <a:xfrm>
            <a:off x="6429411" y="4221223"/>
            <a:ext cx="5511764" cy="23160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74000">
                <a:schemeClr val="accent1">
                  <a:lumMod val="49000"/>
                  <a:lumOff val="51000"/>
                </a:schemeClr>
              </a:gs>
              <a:gs pos="83000">
                <a:schemeClr val="accent1">
                  <a:lumMod val="51000"/>
                  <a:lumOff val="49000"/>
                </a:schemeClr>
              </a:gs>
              <a:gs pos="100000">
                <a:schemeClr val="accent1">
                  <a:lumMod val="47000"/>
                  <a:lumOff val="53000"/>
                </a:schemeClr>
              </a:gs>
            </a:gsLst>
            <a:lin ang="13500000" scaled="1"/>
            <a:tileRect/>
          </a:gradFill>
          <a:effectLst>
            <a:softEdge rad="38100"/>
          </a:effectLst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Создано 1412 новых рабочих мест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Заявленная работодателями потребность в работниках – 568 вакансий, по рабочим профессиям – 425 вакансий.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5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Уровень регистрируемой безработицы на начало 2021 года составил 2,93</a:t>
            </a:r>
            <a:r>
              <a:rPr kumimoji="0" lang="ru-RU" sz="165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%</a:t>
            </a:r>
            <a:r>
              <a:rPr kumimoji="0" lang="ru-RU" sz="165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, что ниже уровня Московской области (3,24%).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29411" y="735275"/>
            <a:ext cx="55413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494B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Основная трудовая специализация жителей города:</a:t>
            </a:r>
          </a:p>
        </p:txBody>
      </p:sp>
      <p:graphicFrame>
        <p:nvGraphicFramePr>
          <p:cNvPr id="15" name="Диаграмма 14"/>
          <p:cNvGraphicFramePr/>
          <p:nvPr/>
        </p:nvGraphicFramePr>
        <p:xfrm>
          <a:off x="6132513" y="902704"/>
          <a:ext cx="5808662" cy="3138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9CBD120-2608-4427-B0EA-A7C3890BD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79975" y="6485611"/>
            <a:ext cx="1312025" cy="365125"/>
          </a:xfrm>
        </p:spPr>
        <p:txBody>
          <a:bodyPr/>
          <a:lstStyle/>
          <a:p>
            <a:fld id="{F203300F-B5E5-4D9E-9381-383162CC59FB}" type="slidenum">
              <a:rPr lang="ru-RU" smtClean="0">
                <a:solidFill>
                  <a:schemeClr val="accent6">
                    <a:lumMod val="50000"/>
                  </a:schemeClr>
                </a:solidFill>
              </a:rPr>
              <a:t>4</a:t>
            </a:fld>
            <a:endParaRPr lang="ru-RU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3" name="Объект 6">
            <a:extLst>
              <a:ext uri="{FF2B5EF4-FFF2-40B4-BE49-F238E27FC236}">
                <a16:creationId xmlns:a16="http://schemas.microsoft.com/office/drawing/2014/main" id="{4DE50CE8-FCDE-4205-BAF2-1302823736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23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40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52BD3842-D30F-4F8D-A142-9B9029150C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7901533"/>
              </p:ext>
            </p:extLst>
          </p:nvPr>
        </p:nvGraphicFramePr>
        <p:xfrm>
          <a:off x="241540" y="733244"/>
          <a:ext cx="11585276" cy="60518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9880">
                  <a:extLst>
                    <a:ext uri="{9D8B030D-6E8A-4147-A177-3AD203B41FA5}">
                      <a16:colId xmlns:a16="http://schemas.microsoft.com/office/drawing/2014/main" val="2891009004"/>
                    </a:ext>
                  </a:extLst>
                </a:gridCol>
                <a:gridCol w="3847560">
                  <a:extLst>
                    <a:ext uri="{9D8B030D-6E8A-4147-A177-3AD203B41FA5}">
                      <a16:colId xmlns:a16="http://schemas.microsoft.com/office/drawing/2014/main" val="3372959307"/>
                    </a:ext>
                  </a:extLst>
                </a:gridCol>
                <a:gridCol w="1448161">
                  <a:extLst>
                    <a:ext uri="{9D8B030D-6E8A-4147-A177-3AD203B41FA5}">
                      <a16:colId xmlns:a16="http://schemas.microsoft.com/office/drawing/2014/main" val="3226404870"/>
                    </a:ext>
                  </a:extLst>
                </a:gridCol>
                <a:gridCol w="1220997">
                  <a:extLst>
                    <a:ext uri="{9D8B030D-6E8A-4147-A177-3AD203B41FA5}">
                      <a16:colId xmlns:a16="http://schemas.microsoft.com/office/drawing/2014/main" val="4180578519"/>
                    </a:ext>
                  </a:extLst>
                </a:gridCol>
                <a:gridCol w="1249393">
                  <a:extLst>
                    <a:ext uri="{9D8B030D-6E8A-4147-A177-3AD203B41FA5}">
                      <a16:colId xmlns:a16="http://schemas.microsoft.com/office/drawing/2014/main" val="1179951726"/>
                    </a:ext>
                  </a:extLst>
                </a:gridCol>
                <a:gridCol w="1377171">
                  <a:extLst>
                    <a:ext uri="{9D8B030D-6E8A-4147-A177-3AD203B41FA5}">
                      <a16:colId xmlns:a16="http://schemas.microsoft.com/office/drawing/2014/main" val="837591037"/>
                    </a:ext>
                  </a:extLst>
                </a:gridCol>
                <a:gridCol w="1732114">
                  <a:extLst>
                    <a:ext uri="{9D8B030D-6E8A-4147-A177-3AD203B41FA5}">
                      <a16:colId xmlns:a16="http://schemas.microsoft.com/office/drawing/2014/main" val="3224250475"/>
                    </a:ext>
                  </a:extLst>
                </a:gridCol>
              </a:tblGrid>
              <a:tr h="3322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№ п/п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Тип 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extLst>
                  <a:ext uri="{0D108BD9-81ED-4DB2-BD59-A6C34878D82A}">
                    <a16:rowId xmlns:a16="http://schemas.microsoft.com/office/drawing/2014/main" val="573157975"/>
                  </a:ext>
                </a:extLst>
              </a:tr>
              <a:tr h="1185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extLst>
                  <a:ext uri="{0D108BD9-81ED-4DB2-BD59-A6C34878D82A}">
                    <a16:rowId xmlns:a16="http://schemas.microsoft.com/office/drawing/2014/main" val="487363232"/>
                  </a:ext>
                </a:extLst>
              </a:tr>
              <a:tr h="234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Муниципальная программа «Безопасность и обеспечение безопасности жизнедеятельности населения»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extLst>
                  <a:ext uri="{0D108BD9-81ED-4DB2-BD59-A6C34878D82A}">
                    <a16:rowId xmlns:a16="http://schemas.microsoft.com/office/drawing/2014/main" val="251701425"/>
                  </a:ext>
                </a:extLst>
              </a:tr>
              <a:tr h="1185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Подпрограмма I «Профилактика преступлений и иных правонарушений»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extLst>
                  <a:ext uri="{0D108BD9-81ED-4DB2-BD59-A6C34878D82A}">
                    <a16:rowId xmlns:a16="http://schemas.microsoft.com/office/drawing/2014/main" val="3476535782"/>
                  </a:ext>
                </a:extLst>
              </a:tr>
              <a:tr h="8162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Снижение общего количества преступлений, совершенных на территории муниципального образования, не менее чем на 5 % ежегодно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Приоритетный целевой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кол-во преступлений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606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539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АПГ- 19 год: 1 кв.=155; 2 кв.=320; 3кв.=470; 4кв=571; за 2019=638. В 2020 году снижение общего количества преступлений, совершенных на территории муниципального образования зафиксировано более чем на 5 %.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extLst>
                  <a:ext uri="{0D108BD9-81ED-4DB2-BD59-A6C34878D82A}">
                    <a16:rowId xmlns:a16="http://schemas.microsoft.com/office/drawing/2014/main" val="2391898721"/>
                  </a:ext>
                </a:extLst>
              </a:tr>
              <a:tr h="234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8.2.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Увеличение доли социально значимых объектов (учреждений), оборудованных в целях антитеррористической защищенности средствами безопасности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extLst>
                  <a:ext uri="{0D108BD9-81ED-4DB2-BD59-A6C34878D82A}">
                    <a16:rowId xmlns:a16="http://schemas.microsoft.com/office/drawing/2014/main" val="1407143812"/>
                  </a:ext>
                </a:extLst>
              </a:tr>
              <a:tr h="234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8.3.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Увеличение доли от числа граждан, принимающих участие в деятельности народных дружин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extLst>
                  <a:ext uri="{0D108BD9-81ED-4DB2-BD59-A6C34878D82A}">
                    <a16:rowId xmlns:a16="http://schemas.microsoft.com/office/drawing/2014/main" val="2186642555"/>
                  </a:ext>
                </a:extLst>
              </a:tr>
              <a:tr h="234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8.4.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Снижение доли несовершеннолетних в общем числе лиц, совершивших преступления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99,9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99,9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extLst>
                  <a:ext uri="{0D108BD9-81ED-4DB2-BD59-A6C34878D82A}">
                    <a16:rowId xmlns:a16="http://schemas.microsoft.com/office/drawing/2014/main" val="84049125"/>
                  </a:ext>
                </a:extLst>
              </a:tr>
              <a:tr h="3511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8.5.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отремонтированных зданий(помещений), находящихся в собственности муниципальных образований Московской области, в которых располагаются городские (районные) суды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extLst>
                  <a:ext uri="{0D108BD9-81ED-4DB2-BD59-A6C34878D82A}">
                    <a16:rowId xmlns:a16="http://schemas.microsoft.com/office/drawing/2014/main" val="2136678883"/>
                  </a:ext>
                </a:extLst>
              </a:tr>
              <a:tr h="3511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8.6.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Увеличение общего количества видеокамер, введенных в эксплуатацию в систему технологического обеспечения региональной общественной безопасности и оперативного управления «Безопасный регион», не менее чем на 5 % ежегодно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Приоритетный целевой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кол-во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extLst>
                  <a:ext uri="{0D108BD9-81ED-4DB2-BD59-A6C34878D82A}">
                    <a16:rowId xmlns:a16="http://schemas.microsoft.com/office/drawing/2014/main" val="2370349356"/>
                  </a:ext>
                </a:extLst>
              </a:tr>
              <a:tr h="3511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8.7.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коммерческих объектов, оборудованных системами видеонаблюдения и подключенных к системе технологического обеспечения региональной общественной безопасности и оперативного управления «Безопасный регион»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Приоритетный целевой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58,62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58,62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extLst>
                  <a:ext uri="{0D108BD9-81ED-4DB2-BD59-A6C34878D82A}">
                    <a16:rowId xmlns:a16="http://schemas.microsoft.com/office/drawing/2014/main" val="3547585482"/>
                  </a:ext>
                </a:extLst>
              </a:tr>
              <a:tr h="4674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8.8.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подъездов многоквартирных домов, оборудованных системами видеонаблюдения и подключенных к системе технологического обеспечения региональной общественной безопасности и оперативного управления «Безопасный регион»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Приоритетный целевой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79,5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79,5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extLst>
                  <a:ext uri="{0D108BD9-81ED-4DB2-BD59-A6C34878D82A}">
                    <a16:rowId xmlns:a16="http://schemas.microsoft.com/office/drawing/2014/main" val="1382783534"/>
                  </a:ext>
                </a:extLst>
              </a:tr>
              <a:tr h="4674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8.9.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социальных объектов и мест с массовым пребыванием людей, оборудованных системами видеонаблюдения и подключенных к системе технологического обеспечения региональной общественной безопасности и оперативного управления «Безопасный регион»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Приоритетный целевой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extLst>
                  <a:ext uri="{0D108BD9-81ED-4DB2-BD59-A6C34878D82A}">
                    <a16:rowId xmlns:a16="http://schemas.microsoft.com/office/drawing/2014/main" val="1000076770"/>
                  </a:ext>
                </a:extLst>
              </a:tr>
              <a:tr h="4674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8.10.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Рост числа лиц, состоящих на диспансерном наблюдении с диагнозом «Употребление наркотиков с вредными последствиями»</a:t>
                      </a:r>
                      <a:br>
                        <a:rPr lang="ru-RU" sz="800" u="none" strike="noStrike">
                          <a:effectLst/>
                        </a:rPr>
                      </a:b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extLst>
                  <a:ext uri="{0D108BD9-81ED-4DB2-BD59-A6C34878D82A}">
                    <a16:rowId xmlns:a16="http://schemas.microsoft.com/office/drawing/2014/main" val="1625191278"/>
                  </a:ext>
                </a:extLst>
              </a:tr>
              <a:tr h="2208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8.11.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Инвентаризация мест захоронений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Приоритетный целевой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extLst>
                  <a:ext uri="{0D108BD9-81ED-4DB2-BD59-A6C34878D82A}">
                    <a16:rowId xmlns:a16="http://schemas.microsoft.com/office/drawing/2014/main" val="1903126812"/>
                  </a:ext>
                </a:extLst>
              </a:tr>
              <a:tr h="2208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8.12.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Благоустроим кладбища «Доля кладбищ, соответствующих Региональному стандарту»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Рейтинг-50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66,7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66,67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extLst>
                  <a:ext uri="{0D108BD9-81ED-4DB2-BD59-A6C34878D82A}">
                    <a16:rowId xmlns:a16="http://schemas.microsoft.com/office/drawing/2014/main" val="909780741"/>
                  </a:ext>
                </a:extLst>
              </a:tr>
              <a:tr h="234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8.13.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восстановленных (ремонт, реставрация, благоустройство) воинских захоронений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Приоритетный целевой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extLst>
                  <a:ext uri="{0D108BD9-81ED-4DB2-BD59-A6C34878D82A}">
                    <a16:rowId xmlns:a16="http://schemas.microsoft.com/office/drawing/2014/main" val="803130404"/>
                  </a:ext>
                </a:extLst>
              </a:tr>
              <a:tr h="3511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8.14.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транспортировок умерших в морг с мест обнаружения или происшествия для производства судебно-медицинской экспертизы, произведенных в соответствии с установленными требованиями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Соглашение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48" marR="2348" marT="2348" marB="0" anchor="ctr"/>
                </a:tc>
                <a:extLst>
                  <a:ext uri="{0D108BD9-81ED-4DB2-BD59-A6C34878D82A}">
                    <a16:rowId xmlns:a16="http://schemas.microsoft.com/office/drawing/2014/main" val="2486719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88976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41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B649A17D-85D3-41E0-BE2C-933D1311F9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9187288"/>
              </p:ext>
            </p:extLst>
          </p:nvPr>
        </p:nvGraphicFramePr>
        <p:xfrm>
          <a:off x="448573" y="905774"/>
          <a:ext cx="11300603" cy="56177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2438">
                  <a:extLst>
                    <a:ext uri="{9D8B030D-6E8A-4147-A177-3AD203B41FA5}">
                      <a16:colId xmlns:a16="http://schemas.microsoft.com/office/drawing/2014/main" val="1994110567"/>
                    </a:ext>
                  </a:extLst>
                </a:gridCol>
                <a:gridCol w="3753021">
                  <a:extLst>
                    <a:ext uri="{9D8B030D-6E8A-4147-A177-3AD203B41FA5}">
                      <a16:colId xmlns:a16="http://schemas.microsoft.com/office/drawing/2014/main" val="1116661190"/>
                    </a:ext>
                  </a:extLst>
                </a:gridCol>
                <a:gridCol w="1412576">
                  <a:extLst>
                    <a:ext uri="{9D8B030D-6E8A-4147-A177-3AD203B41FA5}">
                      <a16:colId xmlns:a16="http://schemas.microsoft.com/office/drawing/2014/main" val="577849735"/>
                    </a:ext>
                  </a:extLst>
                </a:gridCol>
                <a:gridCol w="1190996">
                  <a:extLst>
                    <a:ext uri="{9D8B030D-6E8A-4147-A177-3AD203B41FA5}">
                      <a16:colId xmlns:a16="http://schemas.microsoft.com/office/drawing/2014/main" val="3423617740"/>
                    </a:ext>
                  </a:extLst>
                </a:gridCol>
                <a:gridCol w="1218692">
                  <a:extLst>
                    <a:ext uri="{9D8B030D-6E8A-4147-A177-3AD203B41FA5}">
                      <a16:colId xmlns:a16="http://schemas.microsoft.com/office/drawing/2014/main" val="3246369449"/>
                    </a:ext>
                  </a:extLst>
                </a:gridCol>
                <a:gridCol w="1343330">
                  <a:extLst>
                    <a:ext uri="{9D8B030D-6E8A-4147-A177-3AD203B41FA5}">
                      <a16:colId xmlns:a16="http://schemas.microsoft.com/office/drawing/2014/main" val="2146361280"/>
                    </a:ext>
                  </a:extLst>
                </a:gridCol>
                <a:gridCol w="1689550">
                  <a:extLst>
                    <a:ext uri="{9D8B030D-6E8A-4147-A177-3AD203B41FA5}">
                      <a16:colId xmlns:a16="http://schemas.microsoft.com/office/drawing/2014/main" val="1273453573"/>
                    </a:ext>
                  </a:extLst>
                </a:gridCol>
              </a:tblGrid>
              <a:tr h="6783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№ п/п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Тип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Единица измерения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extLst>
                  <a:ext uri="{0D108BD9-81ED-4DB2-BD59-A6C34878D82A}">
                    <a16:rowId xmlns:a16="http://schemas.microsoft.com/office/drawing/2014/main" val="1031728423"/>
                  </a:ext>
                </a:extLst>
              </a:tr>
              <a:tr h="905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extLst>
                  <a:ext uri="{0D108BD9-81ED-4DB2-BD59-A6C34878D82A}">
                    <a16:rowId xmlns:a16="http://schemas.microsoft.com/office/drawing/2014/main" val="173960581"/>
                  </a:ext>
                </a:extLst>
              </a:tr>
              <a:tr h="2599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Муниципальная программа «Безопасность и обеспечение безопасности жизнедеятельности населения»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extLst>
                  <a:ext uri="{0D108BD9-81ED-4DB2-BD59-A6C34878D82A}">
                    <a16:rowId xmlns:a16="http://schemas.microsoft.com/office/drawing/2014/main" val="3854813434"/>
                  </a:ext>
                </a:extLst>
              </a:tr>
              <a:tr h="519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II «Снижение рисков возникновения и смягчение последствий чрезвычайных ситуаций природного и техногенного характера на территории муниципального образования Московской области»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extLst>
                  <a:ext uri="{0D108BD9-81ED-4DB2-BD59-A6C34878D82A}">
                    <a16:rowId xmlns:a16="http://schemas.microsoft.com/office/drawing/2014/main" val="2499420765"/>
                  </a:ext>
                </a:extLst>
              </a:tr>
              <a:tr h="4332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Процент готовности муниципального образования Московской области к действиям по предназначению при возникновении чрезвычайных ситуаций (происшествий) природного и техногенного характера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Приоритетный целевой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extLst>
                  <a:ext uri="{0D108BD9-81ED-4DB2-BD59-A6C34878D82A}">
                    <a16:rowId xmlns:a16="http://schemas.microsoft.com/office/drawing/2014/main" val="4030821492"/>
                  </a:ext>
                </a:extLst>
              </a:tr>
              <a:tr h="4332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Сокращение среднего времени совместного реагирования нескольких экстренных оперативных служб на обращения населения по единому номеру «112» на территории муниципального образования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Приоритетный целевой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82,5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82,5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extLst>
                  <a:ext uri="{0D108BD9-81ED-4DB2-BD59-A6C34878D82A}">
                    <a16:rowId xmlns:a16="http://schemas.microsoft.com/office/drawing/2014/main" val="2303929280"/>
                  </a:ext>
                </a:extLst>
              </a:tr>
              <a:tr h="3465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Процент исполнения органом местного самоуправления </a:t>
                      </a:r>
                      <a:br>
                        <a:rPr lang="ru-RU" sz="900" u="none" strike="noStrike">
                          <a:effectLst/>
                        </a:rPr>
                      </a:br>
                      <a:r>
                        <a:rPr lang="ru-RU" sz="900" u="none" strike="noStrike">
                          <a:effectLst/>
                        </a:rPr>
                        <a:t>муниципального образования полномочия по обеспечению безопасности людей на воде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Приоритетный целевой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extLst>
                  <a:ext uri="{0D108BD9-81ED-4DB2-BD59-A6C34878D82A}">
                    <a16:rowId xmlns:a16="http://schemas.microsoft.com/office/drawing/2014/main" val="355548235"/>
                  </a:ext>
                </a:extLst>
              </a:tr>
              <a:tr h="3465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8.4.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Процент построения и развития системно-аппаратного комплекса "Безопасный город" на территории муниципального образования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Приоритетный целевой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extLst>
                  <a:ext uri="{0D108BD9-81ED-4DB2-BD59-A6C34878D82A}">
                    <a16:rowId xmlns:a16="http://schemas.microsoft.com/office/drawing/2014/main" val="2331087852"/>
                  </a:ext>
                </a:extLst>
              </a:tr>
              <a:tr h="3465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Подпрограмма III «Развитие и совершенствование систем оповещения и информирования населения Московской области»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extLst>
                  <a:ext uri="{0D108BD9-81ED-4DB2-BD59-A6C34878D82A}">
                    <a16:rowId xmlns:a16="http://schemas.microsoft.com/office/drawing/2014/main" val="911350051"/>
                  </a:ext>
                </a:extLst>
              </a:tr>
              <a:tr h="4332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Увеличение процента покрытия, системой централизованного оповещения и информирования при чрезвычайных ситуациях или угрозе их возникновения, населения на территории муниципального образования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Приоритетный целевой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97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97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extLst>
                  <a:ext uri="{0D108BD9-81ED-4DB2-BD59-A6C34878D82A}">
                    <a16:rowId xmlns:a16="http://schemas.microsoft.com/office/drawing/2014/main" val="1644710980"/>
                  </a:ext>
                </a:extLst>
              </a:tr>
              <a:tr h="2599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IV «Обеспечение пожарной безопасности на территории муниципального образования Московской области»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extLst>
                  <a:ext uri="{0D108BD9-81ED-4DB2-BD59-A6C34878D82A}">
                    <a16:rowId xmlns:a16="http://schemas.microsoft.com/office/drawing/2014/main" val="1333236380"/>
                  </a:ext>
                </a:extLst>
              </a:tr>
              <a:tr h="2599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Повышение степени пожарной защищенности муниципального образования, по отношению к базовому периоду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Приоритетный целевой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extLst>
                  <a:ext uri="{0D108BD9-81ED-4DB2-BD59-A6C34878D82A}">
                    <a16:rowId xmlns:a16="http://schemas.microsoft.com/office/drawing/2014/main" val="1114487897"/>
                  </a:ext>
                </a:extLst>
              </a:tr>
              <a:tr h="3465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V «Обеспечение мероприятий гражданской обороны на территории муниципального образования Московской области»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extLst>
                  <a:ext uri="{0D108BD9-81ED-4DB2-BD59-A6C34878D82A}">
                    <a16:rowId xmlns:a16="http://schemas.microsoft.com/office/drawing/2014/main" val="3403805772"/>
                  </a:ext>
                </a:extLst>
              </a:tr>
              <a:tr h="2599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Увеличение процента запасов материально-технических, продовольственных, медицинских и иных средств в целях гражданской обороны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Приоритетный целевой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extLst>
                  <a:ext uri="{0D108BD9-81ED-4DB2-BD59-A6C34878D82A}">
                    <a16:rowId xmlns:a16="http://schemas.microsoft.com/office/drawing/2014/main" val="419734995"/>
                  </a:ext>
                </a:extLst>
              </a:tr>
              <a:tr h="2599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Увеличение степени готовности к использованию по предназначению защитных сооружений и иных объектов ГО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Приоритетный целевой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249" marR="3249" marT="3249" marB="0" anchor="ctr"/>
                </a:tc>
                <a:extLst>
                  <a:ext uri="{0D108BD9-81ED-4DB2-BD59-A6C34878D82A}">
                    <a16:rowId xmlns:a16="http://schemas.microsoft.com/office/drawing/2014/main" val="1511535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11162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42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C7F71823-0455-41AE-89BF-3BAE63132C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7820102"/>
              </p:ext>
            </p:extLst>
          </p:nvPr>
        </p:nvGraphicFramePr>
        <p:xfrm>
          <a:off x="153911" y="805679"/>
          <a:ext cx="11750541" cy="59427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008">
                  <a:extLst>
                    <a:ext uri="{9D8B030D-6E8A-4147-A177-3AD203B41FA5}">
                      <a16:colId xmlns:a16="http://schemas.microsoft.com/office/drawing/2014/main" val="1427690091"/>
                    </a:ext>
                  </a:extLst>
                </a:gridCol>
                <a:gridCol w="3902449">
                  <a:extLst>
                    <a:ext uri="{9D8B030D-6E8A-4147-A177-3AD203B41FA5}">
                      <a16:colId xmlns:a16="http://schemas.microsoft.com/office/drawing/2014/main" val="1323076185"/>
                    </a:ext>
                  </a:extLst>
                </a:gridCol>
                <a:gridCol w="1468817">
                  <a:extLst>
                    <a:ext uri="{9D8B030D-6E8A-4147-A177-3AD203B41FA5}">
                      <a16:colId xmlns:a16="http://schemas.microsoft.com/office/drawing/2014/main" val="1263871965"/>
                    </a:ext>
                  </a:extLst>
                </a:gridCol>
                <a:gridCol w="1238417">
                  <a:extLst>
                    <a:ext uri="{9D8B030D-6E8A-4147-A177-3AD203B41FA5}">
                      <a16:colId xmlns:a16="http://schemas.microsoft.com/office/drawing/2014/main" val="3495192588"/>
                    </a:ext>
                  </a:extLst>
                </a:gridCol>
                <a:gridCol w="1267214">
                  <a:extLst>
                    <a:ext uri="{9D8B030D-6E8A-4147-A177-3AD203B41FA5}">
                      <a16:colId xmlns:a16="http://schemas.microsoft.com/office/drawing/2014/main" val="3014815496"/>
                    </a:ext>
                  </a:extLst>
                </a:gridCol>
                <a:gridCol w="1396815">
                  <a:extLst>
                    <a:ext uri="{9D8B030D-6E8A-4147-A177-3AD203B41FA5}">
                      <a16:colId xmlns:a16="http://schemas.microsoft.com/office/drawing/2014/main" val="1287983515"/>
                    </a:ext>
                  </a:extLst>
                </a:gridCol>
                <a:gridCol w="1756821">
                  <a:extLst>
                    <a:ext uri="{9D8B030D-6E8A-4147-A177-3AD203B41FA5}">
                      <a16:colId xmlns:a16="http://schemas.microsoft.com/office/drawing/2014/main" val="3457797199"/>
                    </a:ext>
                  </a:extLst>
                </a:gridCol>
              </a:tblGrid>
              <a:tr h="4176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№ п/п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Тип 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extLst>
                  <a:ext uri="{0D108BD9-81ED-4DB2-BD59-A6C34878D82A}">
                    <a16:rowId xmlns:a16="http://schemas.microsoft.com/office/drawing/2014/main" val="3310150247"/>
                  </a:ext>
                </a:extLst>
              </a:tr>
              <a:tr h="1159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extLst>
                  <a:ext uri="{0D108BD9-81ED-4DB2-BD59-A6C34878D82A}">
                    <a16:rowId xmlns:a16="http://schemas.microsoft.com/office/drawing/2014/main" val="828675939"/>
                  </a:ext>
                </a:extLst>
              </a:tr>
              <a:tr h="1159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Муниципальная программа «Жилище»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extLst>
                  <a:ext uri="{0D108BD9-81ED-4DB2-BD59-A6C34878D82A}">
                    <a16:rowId xmlns:a16="http://schemas.microsoft.com/office/drawing/2014/main" val="2050293275"/>
                  </a:ext>
                </a:extLst>
              </a:tr>
              <a:tr h="2297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Подпрограмма I «Комплексное освоение  земельных участков  в целях жилищного строительства  и развитие застроенных территорий»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extLst>
                  <a:ext uri="{0D108BD9-81ED-4DB2-BD59-A6C34878D82A}">
                    <a16:rowId xmlns:a16="http://schemas.microsoft.com/office/drawing/2014/main" val="3875011084"/>
                  </a:ext>
                </a:extLst>
              </a:tr>
              <a:tr h="4573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Объем ввода индивидуального жилищного строительства, построенного населением за счет собственных и (или) кредитных средств.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Тыс.кв.м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7,4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Введено в эксплуатацию 37 </a:t>
                      </a:r>
                      <a:r>
                        <a:rPr lang="ru-RU" sz="800" u="none" strike="noStrike" dirty="0" err="1">
                          <a:effectLst/>
                        </a:rPr>
                        <a:t>ижс</a:t>
                      </a:r>
                      <a:r>
                        <a:rPr lang="ru-RU" sz="800" u="none" strike="noStrike" dirty="0">
                          <a:effectLst/>
                        </a:rPr>
                        <a:t>. Показатель не достигнут в связи со сложной экономической ситуацией в результате пандемии COVID-19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extLst>
                  <a:ext uri="{0D108BD9-81ED-4DB2-BD59-A6C34878D82A}">
                    <a16:rowId xmlns:a16="http://schemas.microsoft.com/office/drawing/2014/main" val="1139476826"/>
                  </a:ext>
                </a:extLst>
              </a:tr>
              <a:tr h="2297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9.2.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Общее количество семей, состоящих на учете в качестве нуждающихся в жилых помещениях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Указ Президента Российской Федерации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семей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464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464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extLst>
                  <a:ext uri="{0D108BD9-81ED-4DB2-BD59-A6C34878D82A}">
                    <a16:rowId xmlns:a16="http://schemas.microsoft.com/office/drawing/2014/main" val="4051394354"/>
                  </a:ext>
                </a:extLst>
              </a:tr>
              <a:tr h="2891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9.3.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Удельный вес числа семей, получивших жилые помещения и улучив жилищные условия, в числе семей, состоящих на учете в качестве нуждающихся в жилых помещениях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Указ Президента Российской Федерации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extLst>
                  <a:ext uri="{0D108BD9-81ED-4DB2-BD59-A6C34878D82A}">
                    <a16:rowId xmlns:a16="http://schemas.microsoft.com/office/drawing/2014/main" val="1571725875"/>
                  </a:ext>
                </a:extLst>
              </a:tr>
              <a:tr h="2297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9.4.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семей, улучивших свои жилищные условия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Шт.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extLst>
                  <a:ext uri="{0D108BD9-81ED-4DB2-BD59-A6C34878D82A}">
                    <a16:rowId xmlns:a16="http://schemas.microsoft.com/office/drawing/2014/main" val="3175812031"/>
                  </a:ext>
                </a:extLst>
              </a:tr>
              <a:tr h="6849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9.5.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Количество уведомлений о соответствии (несоответствии) указанных в уведомлении о планируемом строительстве параметров объекта индивидуального жилищного строительства (далее – ИЖС) или садового дома установленным параметрам и допустимости размещения объекта ИЖС или садового дома на земельном участке, уведомлений о соответствии (несоответствии) построенных или реконструированных объектов ИЖС или садового дома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Шт.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162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не достигнут в связи со сложной экономической ситуацией в результате пандемии COVID-19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extLst>
                  <a:ext uri="{0D108BD9-81ED-4DB2-BD59-A6C34878D82A}">
                    <a16:rowId xmlns:a16="http://schemas.microsoft.com/office/drawing/2014/main" val="2926334165"/>
                  </a:ext>
                </a:extLst>
              </a:tr>
              <a:tr h="1159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Подпрограмма II «Обеспечение жильем молодых семей»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extLst>
                  <a:ext uri="{0D108BD9-81ED-4DB2-BD59-A6C34878D82A}">
                    <a16:rowId xmlns:a16="http://schemas.microsoft.com/office/drawing/2014/main" val="343018724"/>
                  </a:ext>
                </a:extLst>
              </a:tr>
              <a:tr h="2667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свидетельств, выданных молодым семьям, в т.ч. на погашение ипотечного жилищного кредита, штука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Соглашение с федеральным органом исполнительной власти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Штука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extLst>
                  <a:ext uri="{0D108BD9-81ED-4DB2-BD59-A6C34878D82A}">
                    <a16:rowId xmlns:a16="http://schemas.microsoft.com/office/drawing/2014/main" val="723041752"/>
                  </a:ext>
                </a:extLst>
              </a:tr>
              <a:tr h="2891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Подпрограмма III «Обеспечение жильем детей-сирот и детей, оставшихся без попечения родителей, лиц из числа детей-сирот и детей, оставшихся без попечения родителей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extLst>
                  <a:ext uri="{0D108BD9-81ED-4DB2-BD59-A6C34878D82A}">
                    <a16:rowId xmlns:a16="http://schemas.microsoft.com/office/drawing/2014/main" val="3818579519"/>
                  </a:ext>
                </a:extLst>
              </a:tr>
              <a:tr h="4807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Численность детей-сирот и детей, оставшихся без попечения родителей, лиц из числа детей-сирот и детей, оставшихся без попечения родителей, обеспеченных благоустроенными жилыми помещениями специализированного жилищного фонда по договорам найма специализированных жилых помещений в отчетном финансовом году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Соглашение с федеральным органом исполнительной власти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человек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extLst>
                  <a:ext uri="{0D108BD9-81ED-4DB2-BD59-A6C34878D82A}">
                    <a16:rowId xmlns:a16="http://schemas.microsoft.com/office/drawing/2014/main" val="1518821278"/>
                  </a:ext>
                </a:extLst>
              </a:tr>
              <a:tr h="7987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9.2.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детей-сирот и детей, оставшихся без попечения родителей, лиц из числа детей-сирот и детей, оставшихся без попечения родителей, состоящих на учете на получение жилого помещения, включая лиц в возрасте от 23 лет и старше, обеспеченных жилыми помещениями за отчетный год, в общей численности детей-сирот и детей, оставшихся без попечения родителей, лиц из числа детей-сирот и детей, оставшихся без попечения родителей, включенных в список детей-сирот и детей, оставшихся без попечения родителей, лиц из их числа, которые подлежат обеспечению жильем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extLst>
                  <a:ext uri="{0D108BD9-81ED-4DB2-BD59-A6C34878D82A}">
                    <a16:rowId xmlns:a16="http://schemas.microsoft.com/office/drawing/2014/main" val="3095958687"/>
                  </a:ext>
                </a:extLst>
              </a:tr>
              <a:tr h="2297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Подпрограмма VIII Обеспечение жильем отдельных категорий граждан, установленных федеральным законодательством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extLst>
                  <a:ext uri="{0D108BD9-81ED-4DB2-BD59-A6C34878D82A}">
                    <a16:rowId xmlns:a16="http://schemas.microsoft.com/office/drawing/2014/main" val="2721898294"/>
                  </a:ext>
                </a:extLst>
              </a:tr>
              <a:tr h="3435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инвалидов и семей, имеющих детей-инвалидов, получивших государственную поддержку по обеспечению жилыми помещениями за счет средств федерального бюджета 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Человек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extLst>
                  <a:ext uri="{0D108BD9-81ED-4DB2-BD59-A6C34878D82A}">
                    <a16:rowId xmlns:a16="http://schemas.microsoft.com/office/drawing/2014/main" val="682147131"/>
                  </a:ext>
                </a:extLst>
              </a:tr>
              <a:tr h="3849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9.2.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инвалидов и ветеранов боевых действий, членов семей погибших (умерших) инвалидов и ветеранов боевых действий, получивших государственную поддержку по обеспечению жилыми помещениями за счет средств федерального бюджета   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Человек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19" marR="2319" marT="2319" marB="0" anchor="ctr"/>
                </a:tc>
                <a:extLst>
                  <a:ext uri="{0D108BD9-81ED-4DB2-BD59-A6C34878D82A}">
                    <a16:rowId xmlns:a16="http://schemas.microsoft.com/office/drawing/2014/main" val="2995868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28997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43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89689E2C-3E74-4186-9E14-CF3FD99CFC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707326"/>
              </p:ext>
            </p:extLst>
          </p:nvPr>
        </p:nvGraphicFramePr>
        <p:xfrm>
          <a:off x="439947" y="914399"/>
          <a:ext cx="11274725" cy="57049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0853">
                  <a:extLst>
                    <a:ext uri="{9D8B030D-6E8A-4147-A177-3AD203B41FA5}">
                      <a16:colId xmlns:a16="http://schemas.microsoft.com/office/drawing/2014/main" val="581224761"/>
                    </a:ext>
                  </a:extLst>
                </a:gridCol>
                <a:gridCol w="3744426">
                  <a:extLst>
                    <a:ext uri="{9D8B030D-6E8A-4147-A177-3AD203B41FA5}">
                      <a16:colId xmlns:a16="http://schemas.microsoft.com/office/drawing/2014/main" val="1809403396"/>
                    </a:ext>
                  </a:extLst>
                </a:gridCol>
                <a:gridCol w="1409340">
                  <a:extLst>
                    <a:ext uri="{9D8B030D-6E8A-4147-A177-3AD203B41FA5}">
                      <a16:colId xmlns:a16="http://schemas.microsoft.com/office/drawing/2014/main" val="3851575839"/>
                    </a:ext>
                  </a:extLst>
                </a:gridCol>
                <a:gridCol w="1188267">
                  <a:extLst>
                    <a:ext uri="{9D8B030D-6E8A-4147-A177-3AD203B41FA5}">
                      <a16:colId xmlns:a16="http://schemas.microsoft.com/office/drawing/2014/main" val="360203469"/>
                    </a:ext>
                  </a:extLst>
                </a:gridCol>
                <a:gridCol w="1215902">
                  <a:extLst>
                    <a:ext uri="{9D8B030D-6E8A-4147-A177-3AD203B41FA5}">
                      <a16:colId xmlns:a16="http://schemas.microsoft.com/office/drawing/2014/main" val="1652404971"/>
                    </a:ext>
                  </a:extLst>
                </a:gridCol>
                <a:gridCol w="1340255">
                  <a:extLst>
                    <a:ext uri="{9D8B030D-6E8A-4147-A177-3AD203B41FA5}">
                      <a16:colId xmlns:a16="http://schemas.microsoft.com/office/drawing/2014/main" val="927704748"/>
                    </a:ext>
                  </a:extLst>
                </a:gridCol>
                <a:gridCol w="1685682">
                  <a:extLst>
                    <a:ext uri="{9D8B030D-6E8A-4147-A177-3AD203B41FA5}">
                      <a16:colId xmlns:a16="http://schemas.microsoft.com/office/drawing/2014/main" val="1135164"/>
                    </a:ext>
                  </a:extLst>
                </a:gridCol>
              </a:tblGrid>
              <a:tr h="12684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№ п/п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Тип показателя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Единица измерения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extLst>
                  <a:ext uri="{0D108BD9-81ED-4DB2-BD59-A6C34878D82A}">
                    <a16:rowId xmlns:a16="http://schemas.microsoft.com/office/drawing/2014/main" val="2635885507"/>
                  </a:ext>
                </a:extLst>
              </a:tr>
              <a:tr h="1693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extLst>
                  <a:ext uri="{0D108BD9-81ED-4DB2-BD59-A6C34878D82A}">
                    <a16:rowId xmlns:a16="http://schemas.microsoft.com/office/drawing/2014/main" val="2679078482"/>
                  </a:ext>
                </a:extLst>
              </a:tr>
              <a:tr h="4860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Муниципальная программа «Развитие инженерной инфраструктуры и энергоэффективности»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extLst>
                  <a:ext uri="{0D108BD9-81ED-4DB2-BD59-A6C34878D82A}">
                    <a16:rowId xmlns:a16="http://schemas.microsoft.com/office/drawing/2014/main" val="3219178471"/>
                  </a:ext>
                </a:extLst>
              </a:tr>
              <a:tr h="1693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Подпрограмма </a:t>
                      </a:r>
                      <a:r>
                        <a:rPr lang="en-US" sz="1000" u="none" strike="noStrike">
                          <a:effectLst/>
                        </a:rPr>
                        <a:t>I «</a:t>
                      </a:r>
                      <a:r>
                        <a:rPr lang="ru-RU" sz="1000" u="none" strike="noStrike">
                          <a:effectLst/>
                        </a:rPr>
                        <a:t>Чистая вода»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extLst>
                  <a:ext uri="{0D108BD9-81ED-4DB2-BD59-A6C34878D82A}">
                    <a16:rowId xmlns:a16="http://schemas.microsoft.com/office/drawing/2014/main" val="848609006"/>
                  </a:ext>
                </a:extLst>
              </a:tr>
              <a:tr h="4860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10.1.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Увеличение доли населения, обеспеченного доброкачественной питьевой водой из централизованных источников водоснабжения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Отраслевой показатель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extLst>
                  <a:ext uri="{0D108BD9-81ED-4DB2-BD59-A6C34878D82A}">
                    <a16:rowId xmlns:a16="http://schemas.microsoft.com/office/drawing/2014/main" val="1074558531"/>
                  </a:ext>
                </a:extLst>
              </a:tr>
              <a:tr h="3718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Подпрограмма </a:t>
                      </a:r>
                      <a:r>
                        <a:rPr lang="en-US" sz="1000" u="none" strike="noStrike">
                          <a:effectLst/>
                        </a:rPr>
                        <a:t>II «</a:t>
                      </a:r>
                      <a:r>
                        <a:rPr lang="ru-RU" sz="1000" u="none" strike="noStrike">
                          <a:effectLst/>
                        </a:rPr>
                        <a:t>Системы водоотведения»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extLst>
                  <a:ext uri="{0D108BD9-81ED-4DB2-BD59-A6C34878D82A}">
                    <a16:rowId xmlns:a16="http://schemas.microsoft.com/office/drawing/2014/main" val="1426361774"/>
                  </a:ext>
                </a:extLst>
              </a:tr>
              <a:tr h="4860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10.1.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Количество канализационных насосных станций (далее-КНС) приведенных в надлежащее состояние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  муниципальной программы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единица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extLst>
                  <a:ext uri="{0D108BD9-81ED-4DB2-BD59-A6C34878D82A}">
                    <a16:rowId xmlns:a16="http://schemas.microsoft.com/office/drawing/2014/main" val="721635685"/>
                  </a:ext>
                </a:extLst>
              </a:tr>
              <a:tr h="4860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10.2.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Количество построенных, реконструированных, отремонтированных коллекторов (участков), канализационных насосных станций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Отраслевой приоритетный 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единица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Реализация мероприятия запланирована с 2021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extLst>
                  <a:ext uri="{0D108BD9-81ED-4DB2-BD59-A6C34878D82A}">
                    <a16:rowId xmlns:a16="http://schemas.microsoft.com/office/drawing/2014/main" val="4068927109"/>
                  </a:ext>
                </a:extLst>
              </a:tr>
              <a:tr h="4860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10.3.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Удельный вес оборудования жилищного фонда централизованным водоотведением, в общей площади жилищного фонда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  муниципальной программы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extLst>
                  <a:ext uri="{0D108BD9-81ED-4DB2-BD59-A6C34878D82A}">
                    <a16:rowId xmlns:a16="http://schemas.microsoft.com/office/drawing/2014/main" val="3144167754"/>
                  </a:ext>
                </a:extLst>
              </a:tr>
              <a:tr h="3240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10.4.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Количество очистных сооружений, приведенных в надлежащее состояние и запущенных в работу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  муниципальной программы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единица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extLst>
                  <a:ext uri="{0D108BD9-81ED-4DB2-BD59-A6C34878D82A}">
                    <a16:rowId xmlns:a16="http://schemas.microsoft.com/office/drawing/2014/main" val="818725711"/>
                  </a:ext>
                </a:extLst>
              </a:tr>
              <a:tr h="4860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10.5.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Увеличение доли сточных вод, очищенных до нормативных значений, в общем объеме сточных вод, пропущенных через очистные сооружения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Отраслевой приоритетный 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extLst>
                  <a:ext uri="{0D108BD9-81ED-4DB2-BD59-A6C34878D82A}">
                    <a16:rowId xmlns:a16="http://schemas.microsoft.com/office/drawing/2014/main" val="2976998649"/>
                  </a:ext>
                </a:extLst>
              </a:tr>
              <a:tr h="4860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10.6.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Количество созданных и восстановленных объектов очистки сточных вод суммарной производительностью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Отраслевой приоритетный 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единица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17" marR="5617" marT="5617" marB="0" anchor="ctr"/>
                </a:tc>
                <a:extLst>
                  <a:ext uri="{0D108BD9-81ED-4DB2-BD59-A6C34878D82A}">
                    <a16:rowId xmlns:a16="http://schemas.microsoft.com/office/drawing/2014/main" val="1308987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85440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44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6D98D9F7-7785-4F64-A6C5-861311AEE1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6858079"/>
              </p:ext>
            </p:extLst>
          </p:nvPr>
        </p:nvGraphicFramePr>
        <p:xfrm>
          <a:off x="353682" y="931653"/>
          <a:ext cx="11404121" cy="56269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8781">
                  <a:extLst>
                    <a:ext uri="{9D8B030D-6E8A-4147-A177-3AD203B41FA5}">
                      <a16:colId xmlns:a16="http://schemas.microsoft.com/office/drawing/2014/main" val="2244220730"/>
                    </a:ext>
                  </a:extLst>
                </a:gridCol>
                <a:gridCol w="3787398">
                  <a:extLst>
                    <a:ext uri="{9D8B030D-6E8A-4147-A177-3AD203B41FA5}">
                      <a16:colId xmlns:a16="http://schemas.microsoft.com/office/drawing/2014/main" val="3292253945"/>
                    </a:ext>
                  </a:extLst>
                </a:gridCol>
                <a:gridCol w="1425514">
                  <a:extLst>
                    <a:ext uri="{9D8B030D-6E8A-4147-A177-3AD203B41FA5}">
                      <a16:colId xmlns:a16="http://schemas.microsoft.com/office/drawing/2014/main" val="3863886237"/>
                    </a:ext>
                  </a:extLst>
                </a:gridCol>
                <a:gridCol w="1201905">
                  <a:extLst>
                    <a:ext uri="{9D8B030D-6E8A-4147-A177-3AD203B41FA5}">
                      <a16:colId xmlns:a16="http://schemas.microsoft.com/office/drawing/2014/main" val="3677850283"/>
                    </a:ext>
                  </a:extLst>
                </a:gridCol>
                <a:gridCol w="1229857">
                  <a:extLst>
                    <a:ext uri="{9D8B030D-6E8A-4147-A177-3AD203B41FA5}">
                      <a16:colId xmlns:a16="http://schemas.microsoft.com/office/drawing/2014/main" val="2796358219"/>
                    </a:ext>
                  </a:extLst>
                </a:gridCol>
                <a:gridCol w="1355637">
                  <a:extLst>
                    <a:ext uri="{9D8B030D-6E8A-4147-A177-3AD203B41FA5}">
                      <a16:colId xmlns:a16="http://schemas.microsoft.com/office/drawing/2014/main" val="3121381492"/>
                    </a:ext>
                  </a:extLst>
                </a:gridCol>
                <a:gridCol w="1705029">
                  <a:extLst>
                    <a:ext uri="{9D8B030D-6E8A-4147-A177-3AD203B41FA5}">
                      <a16:colId xmlns:a16="http://schemas.microsoft.com/office/drawing/2014/main" val="4951385"/>
                    </a:ext>
                  </a:extLst>
                </a:gridCol>
              </a:tblGrid>
              <a:tr h="8846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№ п/п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Тип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Единица измерения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extLst>
                  <a:ext uri="{0D108BD9-81ED-4DB2-BD59-A6C34878D82A}">
                    <a16:rowId xmlns:a16="http://schemas.microsoft.com/office/drawing/2014/main" val="3700692747"/>
                  </a:ext>
                </a:extLst>
              </a:tr>
              <a:tr h="1339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extLst>
                  <a:ext uri="{0D108BD9-81ED-4DB2-BD59-A6C34878D82A}">
                    <a16:rowId xmlns:a16="http://schemas.microsoft.com/office/drawing/2014/main" val="595229331"/>
                  </a:ext>
                </a:extLst>
              </a:tr>
              <a:tr h="338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Муниципальная программа «Развитие инженерной инфраструктуры и энергоэффективности»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extLst>
                  <a:ext uri="{0D108BD9-81ED-4DB2-BD59-A6C34878D82A}">
                    <a16:rowId xmlns:a16="http://schemas.microsoft.com/office/drawing/2014/main" val="501694989"/>
                  </a:ext>
                </a:extLst>
              </a:tr>
              <a:tr h="4648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III «Создание условий для обеспечения качественными коммунальными услугами» 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extLst>
                  <a:ext uri="{0D108BD9-81ED-4DB2-BD59-A6C34878D82A}">
                    <a16:rowId xmlns:a16="http://schemas.microsoft.com/office/drawing/2014/main" val="3821272291"/>
                  </a:ext>
                </a:extLst>
              </a:tr>
              <a:tr h="5123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Удельный расход топлива на единицу теплоэнергии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 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кг.у.т./Гкал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166,38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172,1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extLst>
                  <a:ext uri="{0D108BD9-81ED-4DB2-BD59-A6C34878D82A}">
                    <a16:rowId xmlns:a16="http://schemas.microsoft.com/office/drawing/2014/main" val="593329083"/>
                  </a:ext>
                </a:extLst>
              </a:tr>
              <a:tr h="2639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Удельный вес потерь теплоэнергии в общем количестве поданного в сеть тепла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 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%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8,86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12,9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extLst>
                  <a:ext uri="{0D108BD9-81ED-4DB2-BD59-A6C34878D82A}">
                    <a16:rowId xmlns:a16="http://schemas.microsoft.com/office/drawing/2014/main" val="4261014329"/>
                  </a:ext>
                </a:extLst>
              </a:tr>
              <a:tr h="338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Количество созданных и восстановленных котельных, в том числе переведенных на природный газ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 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единица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extLst>
                  <a:ext uri="{0D108BD9-81ED-4DB2-BD59-A6C34878D82A}">
                    <a16:rowId xmlns:a16="http://schemas.microsoft.com/office/drawing/2014/main" val="502122232"/>
                  </a:ext>
                </a:extLst>
              </a:tr>
              <a:tr h="338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10.4.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Количество созданных и восстановленных объектов коммунальной инфраструктуры (котельные, ЦТП, сети)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приоритетный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единица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extLst>
                  <a:ext uri="{0D108BD9-81ED-4DB2-BD59-A6C34878D82A}">
                    <a16:rowId xmlns:a16="http://schemas.microsoft.com/office/drawing/2014/main" val="1512265974"/>
                  </a:ext>
                </a:extLst>
              </a:tr>
              <a:tr h="2639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10.5.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Удельный вес оборудования частного жилищного фонда централизованным водоотведением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 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%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8,6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Реализация мероприятия запланирована с 2021 по 2024 год.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extLst>
                  <a:ext uri="{0D108BD9-81ED-4DB2-BD59-A6C34878D82A}">
                    <a16:rowId xmlns:a16="http://schemas.microsoft.com/office/drawing/2014/main" val="1916280508"/>
                  </a:ext>
                </a:extLst>
              </a:tr>
              <a:tr h="4519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10.6.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Уровень готовности объектов жилищно-коммунального хозяйства муниципальных образований Московской области к осенне-зимнему периоду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 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%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extLst>
                  <a:ext uri="{0D108BD9-81ED-4DB2-BD59-A6C34878D82A}">
                    <a16:rowId xmlns:a16="http://schemas.microsoft.com/office/drawing/2014/main" val="3113234033"/>
                  </a:ext>
                </a:extLst>
              </a:tr>
              <a:tr h="3939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10.7.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ЖКХ без долгов - Задолженность за потребленные топливно-энергетические ресурсы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 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тыс.руб. (на 1 тыс. населения)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3,56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На 1 января 2021 года имеется задолженность в размере 413,46 млн.руб.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extLst>
                  <a:ext uri="{0D108BD9-81ED-4DB2-BD59-A6C34878D82A}">
                    <a16:rowId xmlns:a16="http://schemas.microsoft.com/office/drawing/2014/main" val="2118420573"/>
                  </a:ext>
                </a:extLst>
              </a:tr>
              <a:tr h="4519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10.8.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Наличие определенной в установленном порядке Единой теплоснабжающей организации и гарантирующей организации в сфере водоснабжения.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 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да/нет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extLst>
                  <a:ext uri="{0D108BD9-81ED-4DB2-BD59-A6C34878D82A}">
                    <a16:rowId xmlns:a16="http://schemas.microsoft.com/office/drawing/2014/main" val="3907158381"/>
                  </a:ext>
                </a:extLst>
              </a:tr>
              <a:tr h="2639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10.9.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Количество приобретенных электрогенераторных установок.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 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единица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extLst>
                  <a:ext uri="{0D108BD9-81ED-4DB2-BD59-A6C34878D82A}">
                    <a16:rowId xmlns:a16="http://schemas.microsoft.com/office/drawing/2014/main" val="3194486857"/>
                  </a:ext>
                </a:extLst>
              </a:tr>
              <a:tr h="4519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10.10.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Доля актуализированных схем тепло-, водоснабжения и водоотведения, программ комплексного развития коммунальной инфраструктуры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приоритетный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%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Реализация мероприятия запланирована с 2021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146" marR="4146" marT="4146" marB="0" anchor="ctr"/>
                </a:tc>
                <a:extLst>
                  <a:ext uri="{0D108BD9-81ED-4DB2-BD59-A6C34878D82A}">
                    <a16:rowId xmlns:a16="http://schemas.microsoft.com/office/drawing/2014/main" val="29219784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69611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45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800C8FAD-980C-4AAD-8E2D-BF594ABBC2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5409696"/>
              </p:ext>
            </p:extLst>
          </p:nvPr>
        </p:nvGraphicFramePr>
        <p:xfrm>
          <a:off x="153910" y="805646"/>
          <a:ext cx="11741917" cy="59369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9481">
                  <a:extLst>
                    <a:ext uri="{9D8B030D-6E8A-4147-A177-3AD203B41FA5}">
                      <a16:colId xmlns:a16="http://schemas.microsoft.com/office/drawing/2014/main" val="2517972736"/>
                    </a:ext>
                  </a:extLst>
                </a:gridCol>
                <a:gridCol w="3899582">
                  <a:extLst>
                    <a:ext uri="{9D8B030D-6E8A-4147-A177-3AD203B41FA5}">
                      <a16:colId xmlns:a16="http://schemas.microsoft.com/office/drawing/2014/main" val="2069185418"/>
                    </a:ext>
                  </a:extLst>
                </a:gridCol>
                <a:gridCol w="1467741">
                  <a:extLst>
                    <a:ext uri="{9D8B030D-6E8A-4147-A177-3AD203B41FA5}">
                      <a16:colId xmlns:a16="http://schemas.microsoft.com/office/drawing/2014/main" val="1480927350"/>
                    </a:ext>
                  </a:extLst>
                </a:gridCol>
                <a:gridCol w="1237506">
                  <a:extLst>
                    <a:ext uri="{9D8B030D-6E8A-4147-A177-3AD203B41FA5}">
                      <a16:colId xmlns:a16="http://schemas.microsoft.com/office/drawing/2014/main" val="630137250"/>
                    </a:ext>
                  </a:extLst>
                </a:gridCol>
                <a:gridCol w="1266284">
                  <a:extLst>
                    <a:ext uri="{9D8B030D-6E8A-4147-A177-3AD203B41FA5}">
                      <a16:colId xmlns:a16="http://schemas.microsoft.com/office/drawing/2014/main" val="2743624275"/>
                    </a:ext>
                  </a:extLst>
                </a:gridCol>
                <a:gridCol w="1395791">
                  <a:extLst>
                    <a:ext uri="{9D8B030D-6E8A-4147-A177-3AD203B41FA5}">
                      <a16:colId xmlns:a16="http://schemas.microsoft.com/office/drawing/2014/main" val="3876399007"/>
                    </a:ext>
                  </a:extLst>
                </a:gridCol>
                <a:gridCol w="1755532">
                  <a:extLst>
                    <a:ext uri="{9D8B030D-6E8A-4147-A177-3AD203B41FA5}">
                      <a16:colId xmlns:a16="http://schemas.microsoft.com/office/drawing/2014/main" val="2492811323"/>
                    </a:ext>
                  </a:extLst>
                </a:gridCol>
              </a:tblGrid>
              <a:tr h="6754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№ п/п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Тип показателя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Единица измерения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extLst>
                  <a:ext uri="{0D108BD9-81ED-4DB2-BD59-A6C34878D82A}">
                    <a16:rowId xmlns:a16="http://schemas.microsoft.com/office/drawing/2014/main" val="2169120964"/>
                  </a:ext>
                </a:extLst>
              </a:tr>
              <a:tr h="1446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extLst>
                  <a:ext uri="{0D108BD9-81ED-4DB2-BD59-A6C34878D82A}">
                    <a16:rowId xmlns:a16="http://schemas.microsoft.com/office/drawing/2014/main" val="1456153332"/>
                  </a:ext>
                </a:extLst>
              </a:tr>
              <a:tr h="2854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Муниципальная программа «Развитие инженерной инфраструктуры и энергоэффективности»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extLst>
                  <a:ext uri="{0D108BD9-81ED-4DB2-BD59-A6C34878D82A}">
                    <a16:rowId xmlns:a16="http://schemas.microsoft.com/office/drawing/2014/main" val="241004564"/>
                  </a:ext>
                </a:extLst>
              </a:tr>
              <a:tr h="3010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Подпрограмма IV  «Энергосбережение и повышение энергетической эффективности»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extLst>
                  <a:ext uri="{0D108BD9-81ED-4DB2-BD59-A6C34878D82A}">
                    <a16:rowId xmlns:a16="http://schemas.microsoft.com/office/drawing/2014/main" val="68864788"/>
                  </a:ext>
                </a:extLst>
              </a:tr>
              <a:tr h="5672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10.1.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Доля установленных индивидуальных приборов учета потребления коммунальных услуг в муниципальных помещениях, находящихся в многоквартирных домах на территории г. Долгопрудного в отчетном году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  муниципальной программы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extLst>
                  <a:ext uri="{0D108BD9-81ED-4DB2-BD59-A6C34878D82A}">
                    <a16:rowId xmlns:a16="http://schemas.microsoft.com/office/drawing/2014/main" val="3288987234"/>
                  </a:ext>
                </a:extLst>
              </a:tr>
              <a:tr h="2854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10.2.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 Бережливый учет – Оснащенность  многоквартирных домов приборами учета ресурсов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Отраслевой приоритетный 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extLst>
                  <a:ext uri="{0D108BD9-81ED-4DB2-BD59-A6C34878D82A}">
                    <a16:rowId xmlns:a16="http://schemas.microsoft.com/office/drawing/2014/main" val="1166625745"/>
                  </a:ext>
                </a:extLst>
              </a:tr>
              <a:tr h="4263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10.3.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Доля зданий, строений, сооружений муниципальной собственности, соответствующих нормальному уровню энергетической эффективности и выше (A, B, C, D)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Отраслевой приоритетный 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61,81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выполнен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extLst>
                  <a:ext uri="{0D108BD9-81ED-4DB2-BD59-A6C34878D82A}">
                    <a16:rowId xmlns:a16="http://schemas.microsoft.com/office/drawing/2014/main" val="3401599497"/>
                  </a:ext>
                </a:extLst>
              </a:tr>
              <a:tr h="16941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10.4.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Доля зданий, строений, сооружений органов местного самоуправления и муниципальных учреждений, оснащенных приборами учета потребляемых энергетических ресурсов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Отраслевой приоритетный 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95,25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Значение показателя оценивается по итогам года. Данные получены по итогам сдачи энергетических деклараций за 2019 год в системе САСДУЭ. Финансирование мероприятий для достижения данного показателя осуществляется в пределах средств, выделенных на обеспечение деятельности муниципальных учреждений.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extLst>
                  <a:ext uri="{0D108BD9-81ED-4DB2-BD59-A6C34878D82A}">
                    <a16:rowId xmlns:a16="http://schemas.microsoft.com/office/drawing/2014/main" val="2580773346"/>
                  </a:ext>
                </a:extLst>
              </a:tr>
              <a:tr h="2854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10.5.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Доля многоквартирных домов с присвоенными классами энергоэффективности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Отраслевой приоритетный 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62,7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62,7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extLst>
                  <a:ext uri="{0D108BD9-81ED-4DB2-BD59-A6C34878D82A}">
                    <a16:rowId xmlns:a16="http://schemas.microsoft.com/office/drawing/2014/main" val="4061275839"/>
                  </a:ext>
                </a:extLst>
              </a:tr>
              <a:tr h="1446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Подпрограмма </a:t>
                      </a:r>
                      <a:r>
                        <a:rPr lang="en-US" sz="1000" u="none" strike="noStrike">
                          <a:effectLst/>
                        </a:rPr>
                        <a:t>VI «</a:t>
                      </a:r>
                      <a:r>
                        <a:rPr lang="ru-RU" sz="1000" u="none" strike="noStrike">
                          <a:effectLst/>
                        </a:rPr>
                        <a:t>Развитие газификации» 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extLst>
                  <a:ext uri="{0D108BD9-81ED-4DB2-BD59-A6C34878D82A}">
                    <a16:rowId xmlns:a16="http://schemas.microsoft.com/office/drawing/2014/main" val="3161576833"/>
                  </a:ext>
                </a:extLst>
              </a:tr>
              <a:tr h="2854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10.1.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Оплата счетов филиал АО «Мособлгаз» «Северо-Запад».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Отраслевой приоритетный 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месяц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extLst>
                  <a:ext uri="{0D108BD9-81ED-4DB2-BD59-A6C34878D82A}">
                    <a16:rowId xmlns:a16="http://schemas.microsoft.com/office/drawing/2014/main" val="3153234100"/>
                  </a:ext>
                </a:extLst>
              </a:tr>
              <a:tr h="2108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Подпрограмма </a:t>
                      </a:r>
                      <a:r>
                        <a:rPr lang="en-US" sz="1000" u="none" strike="noStrike">
                          <a:effectLst/>
                        </a:rPr>
                        <a:t>VIII «</a:t>
                      </a:r>
                      <a:r>
                        <a:rPr lang="ru-RU" sz="1000" u="none" strike="noStrike">
                          <a:effectLst/>
                        </a:rPr>
                        <a:t>Обеспечивающая подпрограмма»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extLst>
                  <a:ext uri="{0D108BD9-81ED-4DB2-BD59-A6C34878D82A}">
                    <a16:rowId xmlns:a16="http://schemas.microsoft.com/office/drawing/2014/main" val="1970823228"/>
                  </a:ext>
                </a:extLst>
              </a:tr>
              <a:tr h="2854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10.1.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Доля рассмотренных на административной комиссии жалоб граждан в сфере благоустройства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  муниципальной программы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83" marR="4083" marT="4083" marB="0" anchor="ctr"/>
                </a:tc>
                <a:extLst>
                  <a:ext uri="{0D108BD9-81ED-4DB2-BD59-A6C34878D82A}">
                    <a16:rowId xmlns:a16="http://schemas.microsoft.com/office/drawing/2014/main" val="2752690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93217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46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252D3E96-41BA-4DFE-9B13-0EDFC94D84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4180756"/>
              </p:ext>
            </p:extLst>
          </p:nvPr>
        </p:nvGraphicFramePr>
        <p:xfrm>
          <a:off x="153910" y="765063"/>
          <a:ext cx="11724664" cy="57714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8423">
                  <a:extLst>
                    <a:ext uri="{9D8B030D-6E8A-4147-A177-3AD203B41FA5}">
                      <a16:colId xmlns:a16="http://schemas.microsoft.com/office/drawing/2014/main" val="1087351922"/>
                    </a:ext>
                  </a:extLst>
                </a:gridCol>
                <a:gridCol w="3893853">
                  <a:extLst>
                    <a:ext uri="{9D8B030D-6E8A-4147-A177-3AD203B41FA5}">
                      <a16:colId xmlns:a16="http://schemas.microsoft.com/office/drawing/2014/main" val="4066113778"/>
                    </a:ext>
                  </a:extLst>
                </a:gridCol>
                <a:gridCol w="1465584">
                  <a:extLst>
                    <a:ext uri="{9D8B030D-6E8A-4147-A177-3AD203B41FA5}">
                      <a16:colId xmlns:a16="http://schemas.microsoft.com/office/drawing/2014/main" val="672232573"/>
                    </a:ext>
                  </a:extLst>
                </a:gridCol>
                <a:gridCol w="1235687">
                  <a:extLst>
                    <a:ext uri="{9D8B030D-6E8A-4147-A177-3AD203B41FA5}">
                      <a16:colId xmlns:a16="http://schemas.microsoft.com/office/drawing/2014/main" val="3655342771"/>
                    </a:ext>
                  </a:extLst>
                </a:gridCol>
                <a:gridCol w="1264426">
                  <a:extLst>
                    <a:ext uri="{9D8B030D-6E8A-4147-A177-3AD203B41FA5}">
                      <a16:colId xmlns:a16="http://schemas.microsoft.com/office/drawing/2014/main" val="1096306596"/>
                    </a:ext>
                  </a:extLst>
                </a:gridCol>
                <a:gridCol w="1393739">
                  <a:extLst>
                    <a:ext uri="{9D8B030D-6E8A-4147-A177-3AD203B41FA5}">
                      <a16:colId xmlns:a16="http://schemas.microsoft.com/office/drawing/2014/main" val="1320366075"/>
                    </a:ext>
                  </a:extLst>
                </a:gridCol>
                <a:gridCol w="1752952">
                  <a:extLst>
                    <a:ext uri="{9D8B030D-6E8A-4147-A177-3AD203B41FA5}">
                      <a16:colId xmlns:a16="http://schemas.microsoft.com/office/drawing/2014/main" val="317436971"/>
                    </a:ext>
                  </a:extLst>
                </a:gridCol>
              </a:tblGrid>
              <a:tr h="3573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№ п/п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Тип показателя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Единица измерения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extLst>
                  <a:ext uri="{0D108BD9-81ED-4DB2-BD59-A6C34878D82A}">
                    <a16:rowId xmlns:a16="http://schemas.microsoft.com/office/drawing/2014/main" val="2457853476"/>
                  </a:ext>
                </a:extLst>
              </a:tr>
              <a:tr h="1061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3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4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6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7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extLst>
                  <a:ext uri="{0D108BD9-81ED-4DB2-BD59-A6C34878D82A}">
                    <a16:rowId xmlns:a16="http://schemas.microsoft.com/office/drawing/2014/main" val="143415341"/>
                  </a:ext>
                </a:extLst>
              </a:tr>
              <a:tr h="1061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11</a:t>
                      </a:r>
                      <a:endParaRPr lang="ru-RU" sz="7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Муниципальная программа «Предпринимательство»</a:t>
                      </a:r>
                      <a:endParaRPr lang="ru-RU" sz="7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extLst>
                  <a:ext uri="{0D108BD9-81ED-4DB2-BD59-A6C34878D82A}">
                    <a16:rowId xmlns:a16="http://schemas.microsoft.com/office/drawing/2014/main" val="3695939266"/>
                  </a:ext>
                </a:extLst>
              </a:tr>
              <a:tr h="1061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Подпрограмма </a:t>
                      </a:r>
                      <a:r>
                        <a:rPr lang="en-US" sz="750" u="none" strike="noStrike">
                          <a:effectLst/>
                        </a:rPr>
                        <a:t>I «</a:t>
                      </a:r>
                      <a:r>
                        <a:rPr lang="ru-RU" sz="750" u="none" strike="noStrike">
                          <a:effectLst/>
                        </a:rPr>
                        <a:t>Инвестиции»</a:t>
                      </a:r>
                      <a:endParaRPr lang="ru-RU" sz="7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extLst>
                  <a:ext uri="{0D108BD9-81ED-4DB2-BD59-A6C34878D82A}">
                    <a16:rowId xmlns:a16="http://schemas.microsoft.com/office/drawing/2014/main" val="57946305"/>
                  </a:ext>
                </a:extLst>
              </a:tr>
              <a:tr h="2095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11.1.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Инвестиции в основной капитал за счет всех источников финансирования в ценах соответствующих лет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Миллион рублей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16 093,80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18 003,13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выполнен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extLst>
                  <a:ext uri="{0D108BD9-81ED-4DB2-BD59-A6C34878D82A}">
                    <a16:rowId xmlns:a16="http://schemas.microsoft.com/office/drawing/2014/main" val="2088437192"/>
                  </a:ext>
                </a:extLst>
              </a:tr>
              <a:tr h="3129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11.2.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Объем инвестиций в основной капитал, за исключением инвестиций инфраструктурных монополий (федеральные проекты) и бюджетных ассигнований средств федерального бюджета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Приоритетный отраслевой показатель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Тысяча рублей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4 382 631,12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7 741 537,00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выполнен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extLst>
                  <a:ext uri="{0D108BD9-81ED-4DB2-BD59-A6C34878D82A}">
                    <a16:rowId xmlns:a16="http://schemas.microsoft.com/office/drawing/2014/main" val="3743488406"/>
                  </a:ext>
                </a:extLst>
              </a:tr>
              <a:tr h="2095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11.3.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Объем инвестиций, привлеченных в основной капитал (без учета бюджетных инвестиций ), на душу населения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Приоритетный отраслевой показатель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Тысяча рублей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31,54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65,14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выполнен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extLst>
                  <a:ext uri="{0D108BD9-81ED-4DB2-BD59-A6C34878D82A}">
                    <a16:rowId xmlns:a16="http://schemas.microsoft.com/office/drawing/2014/main" val="549914505"/>
                  </a:ext>
                </a:extLst>
              </a:tr>
              <a:tr h="2095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11.4.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Процент заполняемости многофункциональных индустриальных парков, технологических парков, промышленных площадок 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Приоритетный отраслевой показатель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Процент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91,4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93,2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выполнен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extLst>
                  <a:ext uri="{0D108BD9-81ED-4DB2-BD59-A6C34878D82A}">
                    <a16:rowId xmlns:a16="http://schemas.microsoft.com/office/drawing/2014/main" val="1671217047"/>
                  </a:ext>
                </a:extLst>
              </a:tr>
              <a:tr h="2095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11.5.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Количество многофункциональных индустриальных парков, технологических парков, промышленных площадок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Приоритетный отраслевой показатель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единица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extLst>
                  <a:ext uri="{0D108BD9-81ED-4DB2-BD59-A6C34878D82A}">
                    <a16:rowId xmlns:a16="http://schemas.microsoft.com/office/drawing/2014/main" val="1595834501"/>
                  </a:ext>
                </a:extLst>
              </a:tr>
              <a:tr h="3129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11.6.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Количество привлеченных резидентов на территории многофункциональных индустриальных парков, технологических парков, промышленных площадок муниципальных образований Московской области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Приоритетный отраслевой показатель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единица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16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выполнен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extLst>
                  <a:ext uri="{0D108BD9-81ED-4DB2-BD59-A6C34878D82A}">
                    <a16:rowId xmlns:a16="http://schemas.microsoft.com/office/drawing/2014/main" val="719049398"/>
                  </a:ext>
                </a:extLst>
              </a:tr>
              <a:tr h="17608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11.7.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Площадь территории, на которую привлечены новые резиденты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Приоритетный отраслевой показатель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Гектар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0,52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0,38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Факторами, влияющими на снижение темпов роста среднего уровня заработной платы на предприятиях и организациях городского округа в 2020 году, является введение ограничительных мер в связи с пандемией коронавирусной инфекции (COVID-2019). С учетом изменения методики расчета показателя по итогам года учтены арендаторы с краткосрочными договорами общим сроком присутствия на территории технопарка 33 месяца, площадь помещений привлеченным 2020 году резидентам технопарка "Лихачевский" по договорам более года - 282,3 кв. м (0,05 га): по договорам 33 месяца - 2016,68 кв. м. (0,33 га) 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extLst>
                  <a:ext uri="{0D108BD9-81ED-4DB2-BD59-A6C34878D82A}">
                    <a16:rowId xmlns:a16="http://schemas.microsoft.com/office/drawing/2014/main" val="7438154"/>
                  </a:ext>
                </a:extLst>
              </a:tr>
              <a:tr h="2095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11.8.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Количество созданных рабочих мест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Приоритетный отраслевой показатель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единица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1 397,00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1 412,00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extLst>
                  <a:ext uri="{0D108BD9-81ED-4DB2-BD59-A6C34878D82A}">
                    <a16:rowId xmlns:a16="http://schemas.microsoft.com/office/drawing/2014/main" val="381097065"/>
                  </a:ext>
                </a:extLst>
              </a:tr>
              <a:tr h="2095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11.9.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Производительность труда в базовых несырьевых отраслях экономики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Приоритетный отраслевой показатель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Процент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3,3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3,3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extLst>
                  <a:ext uri="{0D108BD9-81ED-4DB2-BD59-A6C34878D82A}">
                    <a16:rowId xmlns:a16="http://schemas.microsoft.com/office/drawing/2014/main" val="3656516580"/>
                  </a:ext>
                </a:extLst>
              </a:tr>
              <a:tr h="2095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11.10.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Задолженность по выплате заработной платы «Зарплата без долгов»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Рубль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0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0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extLst>
                  <a:ext uri="{0D108BD9-81ED-4DB2-BD59-A6C34878D82A}">
                    <a16:rowId xmlns:a16="http://schemas.microsoft.com/office/drawing/2014/main" val="2638426748"/>
                  </a:ext>
                </a:extLst>
              </a:tr>
              <a:tr h="7266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11.11.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Увеличение среднемесячной заработной платы работников организаций, не относящихся к субъектам малого предпринимательства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Приоритетный отраслевой показатель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Процент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105,5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101,13</a:t>
                      </a:r>
                      <a:endParaRPr lang="ru-RU" sz="7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Факторами, влияющими на снижение темпов роста среднего уровня заработной платы на предприятиях и организациях городского округа в 2020 году, является введение ограничительных мер в связи с пандемией </a:t>
                      </a:r>
                      <a:r>
                        <a:rPr lang="ru-RU" sz="750" u="none" strike="noStrike" dirty="0" err="1">
                          <a:effectLst/>
                        </a:rPr>
                        <a:t>коронавирусной</a:t>
                      </a:r>
                      <a:r>
                        <a:rPr lang="ru-RU" sz="750" u="none" strike="noStrike" dirty="0">
                          <a:effectLst/>
                        </a:rPr>
                        <a:t> инфекции (COVID-2019). 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00" marR="3000" marT="3000" marB="0" anchor="ctr"/>
                </a:tc>
                <a:extLst>
                  <a:ext uri="{0D108BD9-81ED-4DB2-BD59-A6C34878D82A}">
                    <a16:rowId xmlns:a16="http://schemas.microsoft.com/office/drawing/2014/main" val="14177726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0813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47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4F5124FF-60E0-4C16-86C8-B71BE17E44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2748406"/>
              </p:ext>
            </p:extLst>
          </p:nvPr>
        </p:nvGraphicFramePr>
        <p:xfrm>
          <a:off x="448575" y="957532"/>
          <a:ext cx="11059063" cy="55283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7639">
                  <a:extLst>
                    <a:ext uri="{9D8B030D-6E8A-4147-A177-3AD203B41FA5}">
                      <a16:colId xmlns:a16="http://schemas.microsoft.com/office/drawing/2014/main" val="1347426195"/>
                    </a:ext>
                  </a:extLst>
                </a:gridCol>
                <a:gridCol w="3672801">
                  <a:extLst>
                    <a:ext uri="{9D8B030D-6E8A-4147-A177-3AD203B41FA5}">
                      <a16:colId xmlns:a16="http://schemas.microsoft.com/office/drawing/2014/main" val="2646467502"/>
                    </a:ext>
                  </a:extLst>
                </a:gridCol>
                <a:gridCol w="1382382">
                  <a:extLst>
                    <a:ext uri="{9D8B030D-6E8A-4147-A177-3AD203B41FA5}">
                      <a16:colId xmlns:a16="http://schemas.microsoft.com/office/drawing/2014/main" val="1932973912"/>
                    </a:ext>
                  </a:extLst>
                </a:gridCol>
                <a:gridCol w="1165539">
                  <a:extLst>
                    <a:ext uri="{9D8B030D-6E8A-4147-A177-3AD203B41FA5}">
                      <a16:colId xmlns:a16="http://schemas.microsoft.com/office/drawing/2014/main" val="3045768203"/>
                    </a:ext>
                  </a:extLst>
                </a:gridCol>
                <a:gridCol w="1192645">
                  <a:extLst>
                    <a:ext uri="{9D8B030D-6E8A-4147-A177-3AD203B41FA5}">
                      <a16:colId xmlns:a16="http://schemas.microsoft.com/office/drawing/2014/main" val="1912928093"/>
                    </a:ext>
                  </a:extLst>
                </a:gridCol>
                <a:gridCol w="1314619">
                  <a:extLst>
                    <a:ext uri="{9D8B030D-6E8A-4147-A177-3AD203B41FA5}">
                      <a16:colId xmlns:a16="http://schemas.microsoft.com/office/drawing/2014/main" val="70416072"/>
                    </a:ext>
                  </a:extLst>
                </a:gridCol>
                <a:gridCol w="1653438">
                  <a:extLst>
                    <a:ext uri="{9D8B030D-6E8A-4147-A177-3AD203B41FA5}">
                      <a16:colId xmlns:a16="http://schemas.microsoft.com/office/drawing/2014/main" val="1055218942"/>
                    </a:ext>
                  </a:extLst>
                </a:gridCol>
              </a:tblGrid>
              <a:tr h="12761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№ п/п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Тип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Единица измерения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extLst>
                  <a:ext uri="{0D108BD9-81ED-4DB2-BD59-A6C34878D82A}">
                    <a16:rowId xmlns:a16="http://schemas.microsoft.com/office/drawing/2014/main" val="2538819426"/>
                  </a:ext>
                </a:extLst>
              </a:tr>
              <a:tr h="1703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extLst>
                  <a:ext uri="{0D108BD9-81ED-4DB2-BD59-A6C34878D82A}">
                    <a16:rowId xmlns:a16="http://schemas.microsoft.com/office/drawing/2014/main" val="1559109844"/>
                  </a:ext>
                </a:extLst>
              </a:tr>
              <a:tr h="3259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Муниципальная программа «Предпринимательство»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extLst>
                  <a:ext uri="{0D108BD9-81ED-4DB2-BD59-A6C34878D82A}">
                    <a16:rowId xmlns:a16="http://schemas.microsoft.com/office/drawing/2014/main" val="4064367565"/>
                  </a:ext>
                </a:extLst>
              </a:tr>
              <a:tr h="1703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</a:t>
                      </a:r>
                      <a:r>
                        <a:rPr lang="en-US" sz="900" u="none" strike="noStrike">
                          <a:effectLst/>
                        </a:rPr>
                        <a:t>II «</a:t>
                      </a:r>
                      <a:r>
                        <a:rPr lang="ru-RU" sz="900" u="none" strike="noStrike">
                          <a:effectLst/>
                        </a:rPr>
                        <a:t>Развитие конкуренции»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extLst>
                  <a:ext uri="{0D108BD9-81ED-4DB2-BD59-A6C34878D82A}">
                    <a16:rowId xmlns:a16="http://schemas.microsoft.com/office/drawing/2014/main" val="3370752480"/>
                  </a:ext>
                </a:extLst>
              </a:tr>
              <a:tr h="65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Доля обоснованных, частично обоснованных жалоб в Федеральную антимонопольную службу (ФАС России) (от общего количества опубликованных торгов)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3,6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0,55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extLst>
                  <a:ext uri="{0D108BD9-81ED-4DB2-BD59-A6C34878D82A}">
                    <a16:rowId xmlns:a16="http://schemas.microsoft.com/office/drawing/2014/main" val="920709472"/>
                  </a:ext>
                </a:extLst>
              </a:tr>
              <a:tr h="3259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Доля несостоявшихся торгов от общего количества объявленных торгов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24,86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extLst>
                  <a:ext uri="{0D108BD9-81ED-4DB2-BD59-A6C34878D82A}">
                    <a16:rowId xmlns:a16="http://schemas.microsoft.com/office/drawing/2014/main" val="2639365383"/>
                  </a:ext>
                </a:extLst>
              </a:tr>
              <a:tr h="3259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Среднее количество участников на торгах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единица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3,4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5,29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extLst>
                  <a:ext uri="{0D108BD9-81ED-4DB2-BD59-A6C34878D82A}">
                    <a16:rowId xmlns:a16="http://schemas.microsoft.com/office/drawing/2014/main" val="3816342974"/>
                  </a:ext>
                </a:extLst>
              </a:tr>
              <a:tr h="3259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11.4.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Доля общей экономии денежных средств от общей суммы объявленных торгов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19,89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extLst>
                  <a:ext uri="{0D108BD9-81ED-4DB2-BD59-A6C34878D82A}">
                    <a16:rowId xmlns:a16="http://schemas.microsoft.com/office/drawing/2014/main" val="266661274"/>
                  </a:ext>
                </a:extLst>
              </a:tr>
              <a:tr h="130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11.5.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Доля закупок среди субъектов малого и среднего предпринимательства, социально ориентированных некоммерческих организаций, осуществляемых в соответствии с Федеральным законом от 05.04.2013 № 44-ФЗ "О контрактной системе в сфере закупок товаров, работ, услуг для обеспечения государственных и муниципальных нужд"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41,51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extLst>
                  <a:ext uri="{0D108BD9-81ED-4DB2-BD59-A6C34878D82A}">
                    <a16:rowId xmlns:a16="http://schemas.microsoft.com/office/drawing/2014/main" val="3679971686"/>
                  </a:ext>
                </a:extLst>
              </a:tr>
              <a:tr h="65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11.6.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Количество реализованных требований Стандарта развития конкуренции в муниципальном образовании   Московской области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единица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31" marR="5831" marT="5831" marB="0" anchor="ctr"/>
                </a:tc>
                <a:extLst>
                  <a:ext uri="{0D108BD9-81ED-4DB2-BD59-A6C34878D82A}">
                    <a16:rowId xmlns:a16="http://schemas.microsoft.com/office/drawing/2014/main" val="3878268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53387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48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B3E0A2D1-F05E-4540-B874-07A48802C4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7866650"/>
              </p:ext>
            </p:extLst>
          </p:nvPr>
        </p:nvGraphicFramePr>
        <p:xfrm>
          <a:off x="153910" y="910733"/>
          <a:ext cx="11593901" cy="57765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0410">
                  <a:extLst>
                    <a:ext uri="{9D8B030D-6E8A-4147-A177-3AD203B41FA5}">
                      <a16:colId xmlns:a16="http://schemas.microsoft.com/office/drawing/2014/main" val="1160043900"/>
                    </a:ext>
                  </a:extLst>
                </a:gridCol>
                <a:gridCol w="3850425">
                  <a:extLst>
                    <a:ext uri="{9D8B030D-6E8A-4147-A177-3AD203B41FA5}">
                      <a16:colId xmlns:a16="http://schemas.microsoft.com/office/drawing/2014/main" val="1331177951"/>
                    </a:ext>
                  </a:extLst>
                </a:gridCol>
                <a:gridCol w="1449239">
                  <a:extLst>
                    <a:ext uri="{9D8B030D-6E8A-4147-A177-3AD203B41FA5}">
                      <a16:colId xmlns:a16="http://schemas.microsoft.com/office/drawing/2014/main" val="2074847609"/>
                    </a:ext>
                  </a:extLst>
                </a:gridCol>
                <a:gridCol w="1221906">
                  <a:extLst>
                    <a:ext uri="{9D8B030D-6E8A-4147-A177-3AD203B41FA5}">
                      <a16:colId xmlns:a16="http://schemas.microsoft.com/office/drawing/2014/main" val="2631187978"/>
                    </a:ext>
                  </a:extLst>
                </a:gridCol>
                <a:gridCol w="1250324">
                  <a:extLst>
                    <a:ext uri="{9D8B030D-6E8A-4147-A177-3AD203B41FA5}">
                      <a16:colId xmlns:a16="http://schemas.microsoft.com/office/drawing/2014/main" val="3866338889"/>
                    </a:ext>
                  </a:extLst>
                </a:gridCol>
                <a:gridCol w="1378195">
                  <a:extLst>
                    <a:ext uri="{9D8B030D-6E8A-4147-A177-3AD203B41FA5}">
                      <a16:colId xmlns:a16="http://schemas.microsoft.com/office/drawing/2014/main" val="6136410"/>
                    </a:ext>
                  </a:extLst>
                </a:gridCol>
                <a:gridCol w="1733402">
                  <a:extLst>
                    <a:ext uri="{9D8B030D-6E8A-4147-A177-3AD203B41FA5}">
                      <a16:colId xmlns:a16="http://schemas.microsoft.com/office/drawing/2014/main" val="1750280740"/>
                    </a:ext>
                  </a:extLst>
                </a:gridCol>
              </a:tblGrid>
              <a:tr h="5824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№ п/п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Тип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Единица измерения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Достигнутое значение показателя за 2020 год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extLst>
                  <a:ext uri="{0D108BD9-81ED-4DB2-BD59-A6C34878D82A}">
                    <a16:rowId xmlns:a16="http://schemas.microsoft.com/office/drawing/2014/main" val="182219200"/>
                  </a:ext>
                </a:extLst>
              </a:tr>
              <a:tr h="1179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extLst>
                  <a:ext uri="{0D108BD9-81ED-4DB2-BD59-A6C34878D82A}">
                    <a16:rowId xmlns:a16="http://schemas.microsoft.com/office/drawing/2014/main" val="3218024489"/>
                  </a:ext>
                </a:extLst>
              </a:tr>
              <a:tr h="1487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Муниципальная программа «Предпринимательство»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extLst>
                  <a:ext uri="{0D108BD9-81ED-4DB2-BD59-A6C34878D82A}">
                    <a16:rowId xmlns:a16="http://schemas.microsoft.com/office/drawing/2014/main" val="978789410"/>
                  </a:ext>
                </a:extLst>
              </a:tr>
              <a:tr h="1487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III «Развитие малого и среднего предпринимательства»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extLst>
                  <a:ext uri="{0D108BD9-81ED-4DB2-BD59-A6C34878D82A}">
                    <a16:rowId xmlns:a16="http://schemas.microsoft.com/office/drawing/2014/main" val="938895918"/>
                  </a:ext>
                </a:extLst>
              </a:tr>
              <a:tr h="3485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Доля среднесписочной численности  работников (без внешних совместителей) малых предприятий в среднесписочной численности (без внешних совместителей всех предприятий и организаций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Указной             (Указ 607)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41,51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39,93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Показатель не достигнут, в связи с пандемией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extLst>
                  <a:ext uri="{0D108BD9-81ED-4DB2-BD59-A6C34878D82A}">
                    <a16:rowId xmlns:a16="http://schemas.microsoft.com/office/drawing/2014/main" val="2056622723"/>
                  </a:ext>
                </a:extLst>
              </a:tr>
              <a:tr h="2332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Число субъектов МСП в расчете на 10 тыс. человек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Указной             (Указ 607)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единица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523,7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491,2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Информация получена  из Единого реестра субъектов МСП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extLst>
                  <a:ext uri="{0D108BD9-81ED-4DB2-BD59-A6C34878D82A}">
                    <a16:rowId xmlns:a16="http://schemas.microsoft.com/office/drawing/2014/main" val="1086839546"/>
                  </a:ext>
                </a:extLst>
              </a:tr>
              <a:tr h="2975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Вновь созданные предприятия МСП в сфере производства или услуг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Обращение Губернатора Московской области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единица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167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extLst>
                  <a:ext uri="{0D108BD9-81ED-4DB2-BD59-A6C34878D82A}">
                    <a16:rowId xmlns:a16="http://schemas.microsoft.com/office/drawing/2014/main" val="2008496463"/>
                  </a:ext>
                </a:extLst>
              </a:tr>
              <a:tr h="3719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11.4.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Количество вновь созданных субъектов МСП участниками проекта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Национального проекта (Регионального проекта)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Тыс. единиц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0,015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0,004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Значение показателя не достигнуто в связи с пандемией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extLst>
                  <a:ext uri="{0D108BD9-81ED-4DB2-BD59-A6C34878D82A}">
                    <a16:rowId xmlns:a16="http://schemas.microsoft.com/office/drawing/2014/main" val="3533184606"/>
                  </a:ext>
                </a:extLst>
              </a:tr>
              <a:tr h="2332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11.5.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Малый бизнес большого региона- Прирост количества субъектов малого и среднего предпринимательства на 10 тыс. населения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Рейтинг 50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единица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78,77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Значение не достигнуто в связи с пандемией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extLst>
                  <a:ext uri="{0D108BD9-81ED-4DB2-BD59-A6C34878D82A}">
                    <a16:rowId xmlns:a16="http://schemas.microsoft.com/office/drawing/2014/main" val="2724771008"/>
                  </a:ext>
                </a:extLst>
              </a:tr>
              <a:tr h="3485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11.6.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Численность занятых в сфере малого и среднего предпринимательства, включая индивидуальных предпринимателей за отчетный период (прошедший год)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ВДЛ (Указ президента РФ № 193)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человек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18562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16757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Значение показателя не достигнуто, в связи с пандемией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extLst>
                  <a:ext uri="{0D108BD9-81ED-4DB2-BD59-A6C34878D82A}">
                    <a16:rowId xmlns:a16="http://schemas.microsoft.com/office/drawing/2014/main" val="2827996842"/>
                  </a:ext>
                </a:extLst>
              </a:tr>
              <a:tr h="2975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11.7.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Количество самозанятых граждан, зафиксированных свой статус, с учетом введения налогового режима для самозанятых нарастающих итогом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ВДЛ (Указ президента РФ № 193)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человек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1275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2502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extLst>
                  <a:ext uri="{0D108BD9-81ED-4DB2-BD59-A6C34878D82A}">
                    <a16:rowId xmlns:a16="http://schemas.microsoft.com/office/drawing/2014/main" val="3690854260"/>
                  </a:ext>
                </a:extLst>
              </a:tr>
              <a:tr h="2332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IV «Развитие потребительского рынка и услуг на территории муниципального образования Московской области»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extLst>
                  <a:ext uri="{0D108BD9-81ED-4DB2-BD59-A6C34878D82A}">
                    <a16:rowId xmlns:a16="http://schemas.microsoft.com/office/drawing/2014/main" val="2992480433"/>
                  </a:ext>
                </a:extLst>
              </a:tr>
              <a:tr h="2332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Обеспеченность населения площадью торговых объектов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приоритетный показатель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единица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765,2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790,2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extLst>
                  <a:ext uri="{0D108BD9-81ED-4DB2-BD59-A6C34878D82A}">
                    <a16:rowId xmlns:a16="http://schemas.microsoft.com/office/drawing/2014/main" val="3953861266"/>
                  </a:ext>
                </a:extLst>
              </a:tr>
              <a:tr h="1487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Ликвидация незаконных нестационарных торговых объектов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Рейтинг - 50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баллы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1200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1200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extLst>
                  <a:ext uri="{0D108BD9-81ED-4DB2-BD59-A6C34878D82A}">
                    <a16:rowId xmlns:a16="http://schemas.microsoft.com/office/drawing/2014/main" val="271776983"/>
                  </a:ext>
                </a:extLst>
              </a:tr>
              <a:tr h="2332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Прирост площадей торговых объектов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приоритетный показатель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Тыс.кв.м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8,1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10,9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extLst>
                  <a:ext uri="{0D108BD9-81ED-4DB2-BD59-A6C34878D82A}">
                    <a16:rowId xmlns:a16="http://schemas.microsoft.com/office/drawing/2014/main" val="3700323926"/>
                  </a:ext>
                </a:extLst>
              </a:tr>
              <a:tr h="2332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11.4.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Прирост посадочных мест на объектах общественного питания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приоритетный показатель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Место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347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extLst>
                  <a:ext uri="{0D108BD9-81ED-4DB2-BD59-A6C34878D82A}">
                    <a16:rowId xmlns:a16="http://schemas.microsoft.com/office/drawing/2014/main" val="1841887714"/>
                  </a:ext>
                </a:extLst>
              </a:tr>
              <a:tr h="2332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11.5.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Прирост рабочих мест на объектах бытовых услуг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приоритетный показатель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Рабочее место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extLst>
                  <a:ext uri="{0D108BD9-81ED-4DB2-BD59-A6C34878D82A}">
                    <a16:rowId xmlns:a16="http://schemas.microsoft.com/office/drawing/2014/main" val="194604040"/>
                  </a:ext>
                </a:extLst>
              </a:tr>
              <a:tr h="694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11.6.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Доля обращений по вопросу защиты прав потребителей от общего количества поступающих обращений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приоритетный показатель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0,36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0,026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За  2020г. в администрацию города поступило 94  обращения по вопросу защиты прав потребителей.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Показатель достигнут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56" marR="3156" marT="3156" marB="0" anchor="ctr"/>
                </a:tc>
                <a:extLst>
                  <a:ext uri="{0D108BD9-81ED-4DB2-BD59-A6C34878D82A}">
                    <a16:rowId xmlns:a16="http://schemas.microsoft.com/office/drawing/2014/main" val="1430445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95733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49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A200EA49-9365-43FF-9D81-DC9B5B2FAB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4597961"/>
              </p:ext>
            </p:extLst>
          </p:nvPr>
        </p:nvGraphicFramePr>
        <p:xfrm>
          <a:off x="153910" y="726311"/>
          <a:ext cx="11836805" cy="58542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5295">
                  <a:extLst>
                    <a:ext uri="{9D8B030D-6E8A-4147-A177-3AD203B41FA5}">
                      <a16:colId xmlns:a16="http://schemas.microsoft.com/office/drawing/2014/main" val="1792675713"/>
                    </a:ext>
                  </a:extLst>
                </a:gridCol>
                <a:gridCol w="3931095">
                  <a:extLst>
                    <a:ext uri="{9D8B030D-6E8A-4147-A177-3AD203B41FA5}">
                      <a16:colId xmlns:a16="http://schemas.microsoft.com/office/drawing/2014/main" val="3886927085"/>
                    </a:ext>
                  </a:extLst>
                </a:gridCol>
                <a:gridCol w="1479603">
                  <a:extLst>
                    <a:ext uri="{9D8B030D-6E8A-4147-A177-3AD203B41FA5}">
                      <a16:colId xmlns:a16="http://schemas.microsoft.com/office/drawing/2014/main" val="3289778481"/>
                    </a:ext>
                  </a:extLst>
                </a:gridCol>
                <a:gridCol w="1247504">
                  <a:extLst>
                    <a:ext uri="{9D8B030D-6E8A-4147-A177-3AD203B41FA5}">
                      <a16:colId xmlns:a16="http://schemas.microsoft.com/office/drawing/2014/main" val="2975677335"/>
                    </a:ext>
                  </a:extLst>
                </a:gridCol>
                <a:gridCol w="1276518">
                  <a:extLst>
                    <a:ext uri="{9D8B030D-6E8A-4147-A177-3AD203B41FA5}">
                      <a16:colId xmlns:a16="http://schemas.microsoft.com/office/drawing/2014/main" val="2456011829"/>
                    </a:ext>
                  </a:extLst>
                </a:gridCol>
                <a:gridCol w="1407072">
                  <a:extLst>
                    <a:ext uri="{9D8B030D-6E8A-4147-A177-3AD203B41FA5}">
                      <a16:colId xmlns:a16="http://schemas.microsoft.com/office/drawing/2014/main" val="2388867442"/>
                    </a:ext>
                  </a:extLst>
                </a:gridCol>
                <a:gridCol w="1769718">
                  <a:extLst>
                    <a:ext uri="{9D8B030D-6E8A-4147-A177-3AD203B41FA5}">
                      <a16:colId xmlns:a16="http://schemas.microsoft.com/office/drawing/2014/main" val="410593907"/>
                    </a:ext>
                  </a:extLst>
                </a:gridCol>
              </a:tblGrid>
              <a:tr h="3320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№ п/п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Тип 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на 2020 год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extLst>
                  <a:ext uri="{0D108BD9-81ED-4DB2-BD59-A6C34878D82A}">
                    <a16:rowId xmlns:a16="http://schemas.microsoft.com/office/drawing/2014/main" val="3890837627"/>
                  </a:ext>
                </a:extLst>
              </a:tr>
              <a:tr h="118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extLst>
                  <a:ext uri="{0D108BD9-81ED-4DB2-BD59-A6C34878D82A}">
                    <a16:rowId xmlns:a16="http://schemas.microsoft.com/office/drawing/2014/main" val="2498621882"/>
                  </a:ext>
                </a:extLst>
              </a:tr>
              <a:tr h="2087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Муниципальная программа «Управление имуществом и муниципальными финансами»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extLst>
                  <a:ext uri="{0D108BD9-81ED-4DB2-BD59-A6C34878D82A}">
                    <a16:rowId xmlns:a16="http://schemas.microsoft.com/office/drawing/2014/main" val="2327864248"/>
                  </a:ext>
                </a:extLst>
              </a:tr>
              <a:tr h="118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Подпрограмма I «Развитие имущественного комплекса»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extLst>
                  <a:ext uri="{0D108BD9-81ED-4DB2-BD59-A6C34878D82A}">
                    <a16:rowId xmlns:a16="http://schemas.microsoft.com/office/drawing/2014/main" val="407799953"/>
                  </a:ext>
                </a:extLst>
              </a:tr>
              <a:tr h="2335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Эффективность работы по взысканию задолженности по арендной плате за муниципальное имущество и землю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Приоритетный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extLst>
                  <a:ext uri="{0D108BD9-81ED-4DB2-BD59-A6C34878D82A}">
                    <a16:rowId xmlns:a16="http://schemas.microsoft.com/office/drawing/2014/main" val="1445619490"/>
                  </a:ext>
                </a:extLst>
              </a:tr>
              <a:tr h="2335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Поступления доходов в бюджет муниципального образования от распоряжения муниципальным имуществом и землей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extLst>
                  <a:ext uri="{0D108BD9-81ED-4DB2-BD59-A6C34878D82A}">
                    <a16:rowId xmlns:a16="http://schemas.microsoft.com/office/drawing/2014/main" val="3410601499"/>
                  </a:ext>
                </a:extLst>
              </a:tr>
              <a:tr h="19662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2020 Предоставление земельных участков многодетным семьям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Приоритетный целевой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 связи с внесением 26.12.2019 кардинальных изменений в Закон МО от 01.06.2011 73/2011-оз пересмотрен порядок предоставления земельных участков. На учете для получения земельных участков состоит 561 многодетных семей, обеспечено земельными участками - 422 семей. Поскольку в течение отчетного периода поступают заявления от многодетных семей на постановку на учет для получения земельного участка, составные числа показателя не являются статичными. Согласно данным сведениям предоставление земельных участков в отчетном периоде составило 75  процентов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extLst>
                  <a:ext uri="{0D108BD9-81ED-4DB2-BD59-A6C34878D82A}">
                    <a16:rowId xmlns:a16="http://schemas.microsoft.com/office/drawing/2014/main" val="788309255"/>
                  </a:ext>
                </a:extLst>
              </a:tr>
              <a:tr h="2335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12.4.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Эффективность работы по взысканию задолженности по арендной плате за земельные участки, государственная собственность на которые не разграничена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Приоритетный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extLst>
                  <a:ext uri="{0D108BD9-81ED-4DB2-BD59-A6C34878D82A}">
                    <a16:rowId xmlns:a16="http://schemas.microsoft.com/office/drawing/2014/main" val="73083173"/>
                  </a:ext>
                </a:extLst>
              </a:tr>
              <a:tr h="2335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12.5.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Поступления доходов в бюджет муниципального образования от распоряжения земельными участками, государственная собственность на которые не разграничена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показатель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extLst>
                  <a:ext uri="{0D108BD9-81ED-4DB2-BD59-A6C34878D82A}">
                    <a16:rowId xmlns:a16="http://schemas.microsoft.com/office/drawing/2014/main" val="3451508933"/>
                  </a:ext>
                </a:extLst>
              </a:tr>
              <a:tr h="4152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12.6.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Проверка использования земель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Приоритетный целевой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Проведено 249 осмотров из 249 заданий на осмотр земель. Работа по проверке будет продолжена в 2021 году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extLst>
                  <a:ext uri="{0D108BD9-81ED-4DB2-BD59-A6C34878D82A}">
                    <a16:rowId xmlns:a16="http://schemas.microsoft.com/office/drawing/2014/main" val="1653586576"/>
                  </a:ext>
                </a:extLst>
              </a:tr>
              <a:tr h="15042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12.7.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Доля государственных и муниципальных услуг в области земельных отношений, по которым соблюдены регламентные сроки оказания услуг, к общему количеству государственных и муниципальных услуг в области земельных отношений, оказанных ОМС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Приоритетный целевой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 отчетном периоде оказано 508 услуг, из них: в установленный регламентный срок - 447 услуг, с просрочкой исполнения - 61. Исходя из указанных данных значения показателя составило 88%. Ввиду некорректной работы программы, а также в связи с введением режима повышенной готовности и самоизоляции основная доля просрочек произошла в указанный период. В настоящее время проводится работа по недопущению просрочек по исполнению услуг.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666" marR="2666" marT="2666" marB="0" anchor="ctr"/>
                </a:tc>
                <a:extLst>
                  <a:ext uri="{0D108BD9-81ED-4DB2-BD59-A6C34878D82A}">
                    <a16:rowId xmlns:a16="http://schemas.microsoft.com/office/drawing/2014/main" val="2709015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7601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D66755D-37B1-44D6-9426-668951D565EF}"/>
              </a:ext>
            </a:extLst>
          </p:cNvPr>
          <p:cNvSpPr/>
          <p:nvPr/>
        </p:nvSpPr>
        <p:spPr>
          <a:xfrm>
            <a:off x="1123720" y="189826"/>
            <a:ext cx="10817455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Население и рынок труда</a:t>
            </a:r>
          </a:p>
        </p:txBody>
      </p:sp>
      <p:pic>
        <p:nvPicPr>
          <p:cNvPr id="13" name="Picture 2" descr="New logo FM logist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7447" y="1119862"/>
            <a:ext cx="1146875" cy="2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4" descr="farmstand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572" y="1818756"/>
            <a:ext cx="1265244" cy="326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3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982"/>
          <a:stretch/>
        </p:blipFill>
        <p:spPr bwMode="auto">
          <a:xfrm>
            <a:off x="5250968" y="922669"/>
            <a:ext cx="635431" cy="614052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474267" y="1873595"/>
            <a:ext cx="881851" cy="469070"/>
          </a:xfrm>
          <a:prstGeom prst="rect">
            <a:avLst/>
          </a:prstGeom>
        </p:spPr>
      </p:pic>
      <p:grpSp>
        <p:nvGrpSpPr>
          <p:cNvPr id="21" name="Группа 20"/>
          <p:cNvGrpSpPr/>
          <p:nvPr/>
        </p:nvGrpSpPr>
        <p:grpSpPr>
          <a:xfrm>
            <a:off x="1311971" y="4323472"/>
            <a:ext cx="3814761" cy="2071689"/>
            <a:chOff x="4709221" y="4595829"/>
            <a:chExt cx="3708983" cy="1526165"/>
          </a:xfrm>
        </p:grpSpPr>
        <p:grpSp>
          <p:nvGrpSpPr>
            <p:cNvPr id="22" name="Группа 9"/>
            <p:cNvGrpSpPr/>
            <p:nvPr/>
          </p:nvGrpSpPr>
          <p:grpSpPr>
            <a:xfrm>
              <a:off x="4710789" y="4595829"/>
              <a:ext cx="3707415" cy="1306116"/>
              <a:chOff x="6273800" y="1651000"/>
              <a:chExt cx="3701692" cy="1741488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6619772" y="1676400"/>
                <a:ext cx="3355720" cy="9434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Индивидуальные предприниматели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Малые и микропредприятия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Крупные и средние предприятия</a:t>
                </a:r>
              </a:p>
            </p:txBody>
          </p:sp>
          <p:sp>
            <p:nvSpPr>
              <p:cNvPr id="28" name="Овал 27"/>
              <p:cNvSpPr/>
              <p:nvPr/>
            </p:nvSpPr>
            <p:spPr>
              <a:xfrm>
                <a:off x="6273800" y="1651000"/>
                <a:ext cx="292100" cy="2794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Овал 28"/>
              <p:cNvSpPr/>
              <p:nvPr/>
            </p:nvSpPr>
            <p:spPr>
              <a:xfrm>
                <a:off x="6278643" y="2349520"/>
                <a:ext cx="292100" cy="279400"/>
              </a:xfrm>
              <a:prstGeom prst="ellipse">
                <a:avLst/>
              </a:prstGeom>
              <a:solidFill>
                <a:srgbClr val="FF99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Дуга 29"/>
              <p:cNvSpPr/>
              <p:nvPr/>
            </p:nvSpPr>
            <p:spPr>
              <a:xfrm rot="10800000">
                <a:off x="6438900" y="2135188"/>
                <a:ext cx="1028700" cy="1079500"/>
              </a:xfrm>
              <a:prstGeom prst="arc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Скругленный прямоугольник 29"/>
              <p:cNvSpPr/>
              <p:nvPr/>
            </p:nvSpPr>
            <p:spPr>
              <a:xfrm>
                <a:off x="6997700" y="3060700"/>
                <a:ext cx="736600" cy="331788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195</a:t>
                </a:r>
              </a:p>
            </p:txBody>
          </p:sp>
          <p:sp>
            <p:nvSpPr>
              <p:cNvPr id="32" name="Скругленный прямоугольник 30"/>
              <p:cNvSpPr/>
              <p:nvPr/>
            </p:nvSpPr>
            <p:spPr>
              <a:xfrm>
                <a:off x="7823200" y="3060700"/>
                <a:ext cx="723900" cy="331788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26</a:t>
                </a:r>
              </a:p>
            </p:txBody>
          </p:sp>
        </p:grpSp>
        <p:grpSp>
          <p:nvGrpSpPr>
            <p:cNvPr id="23" name="Группа 10"/>
            <p:cNvGrpSpPr/>
            <p:nvPr/>
          </p:nvGrpSpPr>
          <p:grpSpPr>
            <a:xfrm>
              <a:off x="5400079" y="5917935"/>
              <a:ext cx="1698475" cy="204059"/>
              <a:chOff x="6936626" y="2639108"/>
              <a:chExt cx="1695853" cy="272078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6936626" y="2639108"/>
                <a:ext cx="807952" cy="2720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крупные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791847" y="2639108"/>
                <a:ext cx="840632" cy="2720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средние</a:t>
                </a:r>
              </a:p>
            </p:txBody>
          </p:sp>
        </p:grpSp>
        <p:sp>
          <p:nvSpPr>
            <p:cNvPr id="24" name="Овал 23"/>
            <p:cNvSpPr/>
            <p:nvPr/>
          </p:nvSpPr>
          <p:spPr>
            <a:xfrm>
              <a:off x="4709221" y="4861353"/>
              <a:ext cx="292552" cy="20955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33" name="Диаграмма 32"/>
          <p:cNvGraphicFramePr/>
          <p:nvPr>
            <p:extLst>
              <p:ext uri="{D42A27DB-BD31-4B8C-83A1-F6EECF244321}">
                <p14:modId xmlns:p14="http://schemas.microsoft.com/office/powerpoint/2010/main" val="2226356846"/>
              </p:ext>
            </p:extLst>
          </p:nvPr>
        </p:nvGraphicFramePr>
        <p:xfrm>
          <a:off x="1233681" y="1023714"/>
          <a:ext cx="3456122" cy="2813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4" name="Прямоугольник 33"/>
          <p:cNvSpPr/>
          <p:nvPr/>
        </p:nvSpPr>
        <p:spPr>
          <a:xfrm>
            <a:off x="5244378" y="3673925"/>
            <a:ext cx="6645340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Рынок труда в Долгопрудном достаточно обширен</a:t>
            </a: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итогам 2020 года в городе ведут свою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деятельность 5882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(+186)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хозяйствующих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субъекта, в том числе: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195 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крупных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sz="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26 (+5)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средних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sz="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2255 (-5)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малых и микропредприятий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sz="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3406 (+186)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индивидуальных предпринимателей</a:t>
            </a:r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863041" y="1068291"/>
            <a:ext cx="717263" cy="329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221672" y="3205946"/>
            <a:ext cx="370898" cy="472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814163" y="2360250"/>
            <a:ext cx="773543" cy="316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21827" y="1265458"/>
            <a:ext cx="758633" cy="452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96753" y="2238144"/>
            <a:ext cx="392089" cy="546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167605" y="3151173"/>
            <a:ext cx="583732" cy="315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09062" y="2790733"/>
            <a:ext cx="575132" cy="68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1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188384" y="3180752"/>
            <a:ext cx="692076" cy="362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1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959558" y="2769520"/>
            <a:ext cx="670646" cy="48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1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090514" y="1825823"/>
            <a:ext cx="659733" cy="673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14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567048" y="2387108"/>
            <a:ext cx="4476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15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9784944" y="1160684"/>
            <a:ext cx="619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16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725868" y="3115754"/>
            <a:ext cx="841046" cy="468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17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269915" y="1073480"/>
            <a:ext cx="665699" cy="540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18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9089354" y="1910272"/>
            <a:ext cx="55245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19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5968368" y="2283565"/>
            <a:ext cx="742093" cy="453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A8B76AD-E9B5-4292-8136-0FEEA6F8B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63041" y="6492875"/>
            <a:ext cx="1312025" cy="365125"/>
          </a:xfrm>
        </p:spPr>
        <p:txBody>
          <a:bodyPr/>
          <a:lstStyle/>
          <a:p>
            <a:fld id="{F203300F-B5E5-4D9E-9381-383162CC59FB}" type="slidenum">
              <a:rPr lang="ru-RU" smtClean="0">
                <a:solidFill>
                  <a:schemeClr val="accent6">
                    <a:lumMod val="50000"/>
                  </a:schemeClr>
                </a:solidFill>
              </a:rPr>
              <a:t>5</a:t>
            </a:fld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0" name="Объект 6">
            <a:extLst>
              <a:ext uri="{FF2B5EF4-FFF2-40B4-BE49-F238E27FC236}">
                <a16:creationId xmlns:a16="http://schemas.microsoft.com/office/drawing/2014/main" id="{BC306B74-0B01-4643-9B05-72B401509918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50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D0D8D5FD-B60C-4758-8046-76564CBC5C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2096181"/>
              </p:ext>
            </p:extLst>
          </p:nvPr>
        </p:nvGraphicFramePr>
        <p:xfrm>
          <a:off x="301924" y="940279"/>
          <a:ext cx="11300604" cy="56468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2440">
                  <a:extLst>
                    <a:ext uri="{9D8B030D-6E8A-4147-A177-3AD203B41FA5}">
                      <a16:colId xmlns:a16="http://schemas.microsoft.com/office/drawing/2014/main" val="2836919794"/>
                    </a:ext>
                  </a:extLst>
                </a:gridCol>
                <a:gridCol w="3753019">
                  <a:extLst>
                    <a:ext uri="{9D8B030D-6E8A-4147-A177-3AD203B41FA5}">
                      <a16:colId xmlns:a16="http://schemas.microsoft.com/office/drawing/2014/main" val="2668739044"/>
                    </a:ext>
                  </a:extLst>
                </a:gridCol>
                <a:gridCol w="1412575">
                  <a:extLst>
                    <a:ext uri="{9D8B030D-6E8A-4147-A177-3AD203B41FA5}">
                      <a16:colId xmlns:a16="http://schemas.microsoft.com/office/drawing/2014/main" val="1805858352"/>
                    </a:ext>
                  </a:extLst>
                </a:gridCol>
                <a:gridCol w="1190995">
                  <a:extLst>
                    <a:ext uri="{9D8B030D-6E8A-4147-A177-3AD203B41FA5}">
                      <a16:colId xmlns:a16="http://schemas.microsoft.com/office/drawing/2014/main" val="2685455813"/>
                    </a:ext>
                  </a:extLst>
                </a:gridCol>
                <a:gridCol w="1218692">
                  <a:extLst>
                    <a:ext uri="{9D8B030D-6E8A-4147-A177-3AD203B41FA5}">
                      <a16:colId xmlns:a16="http://schemas.microsoft.com/office/drawing/2014/main" val="1013777354"/>
                    </a:ext>
                  </a:extLst>
                </a:gridCol>
                <a:gridCol w="1343331">
                  <a:extLst>
                    <a:ext uri="{9D8B030D-6E8A-4147-A177-3AD203B41FA5}">
                      <a16:colId xmlns:a16="http://schemas.microsoft.com/office/drawing/2014/main" val="3076866066"/>
                    </a:ext>
                  </a:extLst>
                </a:gridCol>
                <a:gridCol w="1689552">
                  <a:extLst>
                    <a:ext uri="{9D8B030D-6E8A-4147-A177-3AD203B41FA5}">
                      <a16:colId xmlns:a16="http://schemas.microsoft.com/office/drawing/2014/main" val="1075307089"/>
                    </a:ext>
                  </a:extLst>
                </a:gridCol>
              </a:tblGrid>
              <a:tr h="6788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№ п/п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Тип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Единица измерения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Достигнутое значение показателя за 2020 год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extLst>
                  <a:ext uri="{0D108BD9-81ED-4DB2-BD59-A6C34878D82A}">
                    <a16:rowId xmlns:a16="http://schemas.microsoft.com/office/drawing/2014/main" val="2609709913"/>
                  </a:ext>
                </a:extLst>
              </a:tr>
              <a:tr h="1368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extLst>
                  <a:ext uri="{0D108BD9-81ED-4DB2-BD59-A6C34878D82A}">
                    <a16:rowId xmlns:a16="http://schemas.microsoft.com/office/drawing/2014/main" val="2225279845"/>
                  </a:ext>
                </a:extLst>
              </a:tr>
              <a:tr h="2701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12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Муниципальная программа «Управление имуществом и муниципальными финансами»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extLst>
                  <a:ext uri="{0D108BD9-81ED-4DB2-BD59-A6C34878D82A}">
                    <a16:rowId xmlns:a16="http://schemas.microsoft.com/office/drawing/2014/main" val="3206507802"/>
                  </a:ext>
                </a:extLst>
              </a:tr>
              <a:tr h="173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I «Развитие имущественного комплекса»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extLst>
                  <a:ext uri="{0D108BD9-81ED-4DB2-BD59-A6C34878D82A}">
                    <a16:rowId xmlns:a16="http://schemas.microsoft.com/office/drawing/2014/main" val="2844671477"/>
                  </a:ext>
                </a:extLst>
              </a:tr>
              <a:tr h="28025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12.8.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2020 Исключение незаконных решений по земле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Рейтинг-50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Штука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0,6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На 01.01.2021: Количество инцидентов с незаконно принятым решением, не соответствующих решению , принятому в </a:t>
                      </a:r>
                      <a:r>
                        <a:rPr lang="ru-RU" sz="900" u="none" strike="noStrike" dirty="0" err="1">
                          <a:effectLst/>
                        </a:rPr>
                        <a:t>Минмособлимущество</a:t>
                      </a:r>
                      <a:r>
                        <a:rPr lang="ru-RU" sz="900" u="none" strike="noStrike" dirty="0">
                          <a:effectLst/>
                        </a:rPr>
                        <a:t> - 0 шт. Количество инцидентов, допущенных ОМС при предоставлении заявителю незаконно подготовленного решения - 2 шт. Количество инцидентов, допущенных ОМС при подготовке проекта решения и направления его на согласование в </a:t>
                      </a:r>
                      <a:r>
                        <a:rPr lang="ru-RU" sz="900" u="none" strike="noStrike" dirty="0" err="1">
                          <a:effectLst/>
                        </a:rPr>
                        <a:t>Минмособлимущество</a:t>
                      </a:r>
                      <a:r>
                        <a:rPr lang="ru-RU" sz="900" u="none" strike="noStrike" dirty="0">
                          <a:effectLst/>
                        </a:rPr>
                        <a:t> - 4 шт. Численность работников ОМС, </a:t>
                      </a:r>
                      <a:r>
                        <a:rPr lang="ru-RU" sz="900" u="none" strike="noStrike" dirty="0" err="1">
                          <a:effectLst/>
                        </a:rPr>
                        <a:t>обеспеч</a:t>
                      </a:r>
                      <a:r>
                        <a:rPr lang="ru-RU" sz="900" u="none" strike="noStrike" dirty="0">
                          <a:effectLst/>
                        </a:rPr>
                        <a:t>. исполнение отдельных гос. полномочий Московской области в области земельных отношений - 3 чел.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extLst>
                  <a:ext uri="{0D108BD9-81ED-4DB2-BD59-A6C34878D82A}">
                    <a16:rowId xmlns:a16="http://schemas.microsoft.com/office/drawing/2014/main" val="4040486689"/>
                  </a:ext>
                </a:extLst>
              </a:tr>
              <a:tr h="3467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12.9.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2020 Доля объектов недвижимого имущества, поставленных на кадастровый учет от выявленных земельных участков с объектами без прав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Рейтинг-50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extLst>
                  <a:ext uri="{0D108BD9-81ED-4DB2-BD59-A6C34878D82A}">
                    <a16:rowId xmlns:a16="http://schemas.microsoft.com/office/drawing/2014/main" val="1439123598"/>
                  </a:ext>
                </a:extLst>
              </a:tr>
              <a:tr h="4334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12.10.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2020 Доля объектов недвижимости, у которых адреса приведены структуре федеральной информационной адресной системе, внесены в федеральную информационную адресную систему и имеют географические координаты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Приоритетный целевой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extLst>
                  <a:ext uri="{0D108BD9-81ED-4DB2-BD59-A6C34878D82A}">
                    <a16:rowId xmlns:a16="http://schemas.microsoft.com/office/drawing/2014/main" val="1530565268"/>
                  </a:ext>
                </a:extLst>
              </a:tr>
              <a:tr h="4334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12.11.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2020 Процент проведенных аукционов на право заключения договоров аренды земельных участков для субъектов малого и среднего предпринимательства от общего количества таких торгов.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Приоритетный целевой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торги не проводились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extLst>
                  <a:ext uri="{0D108BD9-81ED-4DB2-BD59-A6C34878D82A}">
                    <a16:rowId xmlns:a16="http://schemas.microsoft.com/office/drawing/2014/main" val="1443800651"/>
                  </a:ext>
                </a:extLst>
              </a:tr>
              <a:tr h="2701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12.12.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2020 Прирост земельного налога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Приоритетный целевой показатель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выполнен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99" marR="3699" marT="3699" marB="0" anchor="ctr"/>
                </a:tc>
                <a:extLst>
                  <a:ext uri="{0D108BD9-81ED-4DB2-BD59-A6C34878D82A}">
                    <a16:rowId xmlns:a16="http://schemas.microsoft.com/office/drawing/2014/main" val="3163575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73130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51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AFFD5079-2173-463B-AD8D-4AF129E1E0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7065475"/>
              </p:ext>
            </p:extLst>
          </p:nvPr>
        </p:nvGraphicFramePr>
        <p:xfrm>
          <a:off x="293298" y="914400"/>
          <a:ext cx="11524890" cy="58395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6181">
                  <a:extLst>
                    <a:ext uri="{9D8B030D-6E8A-4147-A177-3AD203B41FA5}">
                      <a16:colId xmlns:a16="http://schemas.microsoft.com/office/drawing/2014/main" val="2744136296"/>
                    </a:ext>
                  </a:extLst>
                </a:gridCol>
                <a:gridCol w="3827507">
                  <a:extLst>
                    <a:ext uri="{9D8B030D-6E8A-4147-A177-3AD203B41FA5}">
                      <a16:colId xmlns:a16="http://schemas.microsoft.com/office/drawing/2014/main" val="3497730757"/>
                    </a:ext>
                  </a:extLst>
                </a:gridCol>
                <a:gridCol w="1440610">
                  <a:extLst>
                    <a:ext uri="{9D8B030D-6E8A-4147-A177-3AD203B41FA5}">
                      <a16:colId xmlns:a16="http://schemas.microsoft.com/office/drawing/2014/main" val="2873261522"/>
                    </a:ext>
                  </a:extLst>
                </a:gridCol>
                <a:gridCol w="1214634">
                  <a:extLst>
                    <a:ext uri="{9D8B030D-6E8A-4147-A177-3AD203B41FA5}">
                      <a16:colId xmlns:a16="http://schemas.microsoft.com/office/drawing/2014/main" val="3384368262"/>
                    </a:ext>
                  </a:extLst>
                </a:gridCol>
                <a:gridCol w="1242880">
                  <a:extLst>
                    <a:ext uri="{9D8B030D-6E8A-4147-A177-3AD203B41FA5}">
                      <a16:colId xmlns:a16="http://schemas.microsoft.com/office/drawing/2014/main" val="1615562945"/>
                    </a:ext>
                  </a:extLst>
                </a:gridCol>
                <a:gridCol w="1369993">
                  <a:extLst>
                    <a:ext uri="{9D8B030D-6E8A-4147-A177-3AD203B41FA5}">
                      <a16:colId xmlns:a16="http://schemas.microsoft.com/office/drawing/2014/main" val="1098693223"/>
                    </a:ext>
                  </a:extLst>
                </a:gridCol>
                <a:gridCol w="1723085">
                  <a:extLst>
                    <a:ext uri="{9D8B030D-6E8A-4147-A177-3AD203B41FA5}">
                      <a16:colId xmlns:a16="http://schemas.microsoft.com/office/drawing/2014/main" val="4159994596"/>
                    </a:ext>
                  </a:extLst>
                </a:gridCol>
              </a:tblGrid>
              <a:tr h="6227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№ п/п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Тип 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Достигнутое значение показателя за 2020 год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1458479081"/>
                  </a:ext>
                </a:extLst>
              </a:tr>
              <a:tr h="831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2850731701"/>
                  </a:ext>
                </a:extLst>
              </a:tr>
              <a:tr h="1590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Муниципальная программа «Управление имуществом и муниципальными финансами»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3196869186"/>
                  </a:ext>
                </a:extLst>
              </a:tr>
              <a:tr h="3316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Подпрограмма III «Совершенствование муниципальной службы Московской области»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915373578"/>
                  </a:ext>
                </a:extLst>
              </a:tr>
              <a:tr h="3977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муниципальных служащих, прошедших обучение по программам профессиональной переподготовки и повышения квалификации в соответствии с планом - заказом, от общего числа муниципальных служащих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558676219"/>
                  </a:ext>
                </a:extLst>
              </a:tr>
              <a:tr h="1590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Подпрограмма IV «Управление муниципальными финансами»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1046943626"/>
                  </a:ext>
                </a:extLst>
              </a:tr>
              <a:tr h="2386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Исполнение бюджета городского округа Долгопрудный по налоговым и неналоговым доходам к первоначально утвержденному уровню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≥100,0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12362570"/>
                  </a:ext>
                </a:extLst>
              </a:tr>
              <a:tr h="3181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Отношение дефицита бюджета к доходам бюджета без учета безвозмездных поступлений и (или) поступлений налоговых доходов по дополнительным нормативам отчислений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≤10,0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1529452549"/>
                  </a:ext>
                </a:extLst>
              </a:tr>
              <a:tr h="3977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Отношение объема муниципального долга к годовому объему доходов  бюджета без учета безвозмездных поступлений и (или) поступлений налоговых доходов по дополнительным нормативам отчислений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2006977895"/>
                  </a:ext>
                </a:extLst>
              </a:tr>
              <a:tr h="2386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12.4.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просроченной кредиторской задолженности в расходах бюджета городского округа Долгопрудный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1784627966"/>
                  </a:ext>
                </a:extLst>
              </a:tr>
              <a:tr h="1590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Подпрограмма </a:t>
                      </a:r>
                      <a:r>
                        <a:rPr lang="en-US" sz="800" u="none" strike="noStrike">
                          <a:effectLst/>
                        </a:rPr>
                        <a:t>V «</a:t>
                      </a:r>
                      <a:r>
                        <a:rPr lang="ru-RU" sz="800" u="none" strike="noStrike">
                          <a:effectLst/>
                        </a:rPr>
                        <a:t>Обеспечивающая подпрограмма»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2391390740"/>
                  </a:ext>
                </a:extLst>
              </a:tr>
              <a:tr h="3181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проведенной диспансеризации муниципальных служащих в общем количестве запланированной диспансеризации муниципальных служащих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3123514565"/>
                  </a:ext>
                </a:extLst>
              </a:tr>
              <a:tr h="2386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проведенной стажировки студентов в общем количестве запланированной стажировки студентов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 связи с пандемией стажировка студентов не осуществлялась.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3342330406"/>
                  </a:ext>
                </a:extLst>
              </a:tr>
              <a:tr h="2386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отправленной грифованной корреспонденции в общем количестве запланированной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3798417690"/>
                  </a:ext>
                </a:extLst>
              </a:tr>
              <a:tr h="2386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12.4.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производственного травматизма в общем количестве работников администрации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2452074767"/>
                  </a:ext>
                </a:extLst>
              </a:tr>
              <a:tr h="2386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12.5.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Заключение контракта на получение официальной статистической информации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2074249848"/>
                  </a:ext>
                </a:extLst>
              </a:tr>
              <a:tr h="2386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12.6.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Обеспечение разработки нового мобилизационного плана экономики городского округа Долгопрудный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да/нет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да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да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3145871710"/>
                  </a:ext>
                </a:extLst>
              </a:tr>
              <a:tr h="2386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12.7.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обращений граждан, рассмотренных без нарушений установленных сроков, в общем числе обращений граждан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3706770780"/>
                  </a:ext>
                </a:extLst>
              </a:tr>
              <a:tr h="2386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12.8.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выплаченных объемов денежного содержания, прочих и иных выплат от запланированных к выплате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2054636910"/>
                  </a:ext>
                </a:extLst>
              </a:tr>
              <a:tr h="2386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12.9.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проведенных процедур закупок в общем количестве запланированных процедур закупок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461257958"/>
                  </a:ext>
                </a:extLst>
              </a:tr>
              <a:tr h="2386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12.10.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уплаченных взносов в общем количестве от запланированных к уплате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24" marR="2824" marT="2824" marB="0" anchor="ctr"/>
                </a:tc>
                <a:extLst>
                  <a:ext uri="{0D108BD9-81ED-4DB2-BD59-A6C34878D82A}">
                    <a16:rowId xmlns:a16="http://schemas.microsoft.com/office/drawing/2014/main" val="524006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06617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52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4B6B966E-C047-433D-B328-59C35A828E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1383108"/>
              </p:ext>
            </p:extLst>
          </p:nvPr>
        </p:nvGraphicFramePr>
        <p:xfrm>
          <a:off x="448575" y="983411"/>
          <a:ext cx="11240217" cy="57565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8737">
                  <a:extLst>
                    <a:ext uri="{9D8B030D-6E8A-4147-A177-3AD203B41FA5}">
                      <a16:colId xmlns:a16="http://schemas.microsoft.com/office/drawing/2014/main" val="2642027426"/>
                    </a:ext>
                  </a:extLst>
                </a:gridCol>
                <a:gridCol w="3732964">
                  <a:extLst>
                    <a:ext uri="{9D8B030D-6E8A-4147-A177-3AD203B41FA5}">
                      <a16:colId xmlns:a16="http://schemas.microsoft.com/office/drawing/2014/main" val="271481759"/>
                    </a:ext>
                  </a:extLst>
                </a:gridCol>
                <a:gridCol w="1405028">
                  <a:extLst>
                    <a:ext uri="{9D8B030D-6E8A-4147-A177-3AD203B41FA5}">
                      <a16:colId xmlns:a16="http://schemas.microsoft.com/office/drawing/2014/main" val="1890800002"/>
                    </a:ext>
                  </a:extLst>
                </a:gridCol>
                <a:gridCol w="1184631">
                  <a:extLst>
                    <a:ext uri="{9D8B030D-6E8A-4147-A177-3AD203B41FA5}">
                      <a16:colId xmlns:a16="http://schemas.microsoft.com/office/drawing/2014/main" val="3203081973"/>
                    </a:ext>
                  </a:extLst>
                </a:gridCol>
                <a:gridCol w="1212181">
                  <a:extLst>
                    <a:ext uri="{9D8B030D-6E8A-4147-A177-3AD203B41FA5}">
                      <a16:colId xmlns:a16="http://schemas.microsoft.com/office/drawing/2014/main" val="1147228040"/>
                    </a:ext>
                  </a:extLst>
                </a:gridCol>
                <a:gridCol w="1336153">
                  <a:extLst>
                    <a:ext uri="{9D8B030D-6E8A-4147-A177-3AD203B41FA5}">
                      <a16:colId xmlns:a16="http://schemas.microsoft.com/office/drawing/2014/main" val="2351957440"/>
                    </a:ext>
                  </a:extLst>
                </a:gridCol>
                <a:gridCol w="1680523">
                  <a:extLst>
                    <a:ext uri="{9D8B030D-6E8A-4147-A177-3AD203B41FA5}">
                      <a16:colId xmlns:a16="http://schemas.microsoft.com/office/drawing/2014/main" val="4021937230"/>
                    </a:ext>
                  </a:extLst>
                </a:gridCol>
              </a:tblGrid>
              <a:tr h="9414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№ п/п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Тип показателя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Единица измерения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Достигнутое значение показателя за 2020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extLst>
                  <a:ext uri="{0D108BD9-81ED-4DB2-BD59-A6C34878D82A}">
                    <a16:rowId xmlns:a16="http://schemas.microsoft.com/office/drawing/2014/main" val="503796382"/>
                  </a:ext>
                </a:extLst>
              </a:tr>
              <a:tr h="1256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extLst>
                  <a:ext uri="{0D108BD9-81ED-4DB2-BD59-A6C34878D82A}">
                    <a16:rowId xmlns:a16="http://schemas.microsoft.com/office/drawing/2014/main" val="351818997"/>
                  </a:ext>
                </a:extLst>
              </a:tr>
              <a:tr h="6011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13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Муниципальная программа «Развитие институтов гражданского общества, повышение эффективности местного самоуправления и реализации молодежной политики»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extLst>
                  <a:ext uri="{0D108BD9-81ED-4DB2-BD59-A6C34878D82A}">
                    <a16:rowId xmlns:a16="http://schemas.microsoft.com/office/drawing/2014/main" val="585151021"/>
                  </a:ext>
                </a:extLst>
              </a:tr>
              <a:tr h="6011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Подпрограмма I «Развитие системы информирования населения о деятельности органов местного самоуправления Московской области, создание доступной современной медиасреды»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extLst>
                  <a:ext uri="{0D108BD9-81ED-4DB2-BD59-A6C34878D82A}">
                    <a16:rowId xmlns:a16="http://schemas.microsoft.com/office/drawing/2014/main" val="1749562141"/>
                  </a:ext>
                </a:extLst>
              </a:tr>
              <a:tr h="3606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13.1.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Информирование населения через СМИ </a:t>
                      </a:r>
                      <a:br>
                        <a:rPr lang="ru-RU" sz="1000" u="none" strike="noStrike">
                          <a:effectLst/>
                        </a:rPr>
                      </a:b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Приоритетный целевой показатель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115,92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264,64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выполнен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extLst>
                  <a:ext uri="{0D108BD9-81ED-4DB2-BD59-A6C34878D82A}">
                    <a16:rowId xmlns:a16="http://schemas.microsoft.com/office/drawing/2014/main" val="4132944647"/>
                  </a:ext>
                </a:extLst>
              </a:tr>
              <a:tr h="3606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13.2.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Уровень информированности населения в социальных сетях.</a:t>
                      </a:r>
                      <a:br>
                        <a:rPr lang="ru-RU" sz="1000" u="none" strike="noStrike">
                          <a:effectLst/>
                        </a:rPr>
                      </a:b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Приоритетный целевой показатель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Коэф.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8,51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выполнен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extLst>
                  <a:ext uri="{0D108BD9-81ED-4DB2-BD59-A6C34878D82A}">
                    <a16:rowId xmlns:a16="http://schemas.microsoft.com/office/drawing/2014/main" val="3179658696"/>
                  </a:ext>
                </a:extLst>
              </a:tr>
              <a:tr h="4809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13.3.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Наличие незаконных рекламных  конструкций, установленных на территории муниципального образования</a:t>
                      </a:r>
                      <a:br>
                        <a:rPr lang="ru-RU" sz="1000" u="none" strike="noStrike">
                          <a:effectLst/>
                        </a:rPr>
                      </a:b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Приоритетный целевой показатель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extLst>
                  <a:ext uri="{0D108BD9-81ED-4DB2-BD59-A6C34878D82A}">
                    <a16:rowId xmlns:a16="http://schemas.microsoft.com/office/drawing/2014/main" val="2001985361"/>
                  </a:ext>
                </a:extLst>
              </a:tr>
              <a:tr h="6011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13.4.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Наличие задолженности </a:t>
                      </a:r>
                      <a:br>
                        <a:rPr lang="ru-RU" sz="1000" u="none" strike="noStrike">
                          <a:effectLst/>
                        </a:rPr>
                      </a:br>
                      <a:r>
                        <a:rPr lang="ru-RU" sz="1000" u="none" strike="noStrike">
                          <a:effectLst/>
                        </a:rPr>
                        <a:t>в муниципальный бюджет по платежам за установку и эксплуатацию рекламных конструкций</a:t>
                      </a:r>
                      <a:br>
                        <a:rPr lang="ru-RU" sz="1000" u="none" strike="noStrike">
                          <a:effectLst/>
                        </a:rPr>
                      </a:b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Приоритетный целевой показатель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extLst>
                  <a:ext uri="{0D108BD9-81ED-4DB2-BD59-A6C34878D82A}">
                    <a16:rowId xmlns:a16="http://schemas.microsoft.com/office/drawing/2014/main" val="833087373"/>
                  </a:ext>
                </a:extLst>
              </a:tr>
              <a:tr h="2404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Подпрограмма II «Мир и согласие. Новые возможности»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extLst>
                  <a:ext uri="{0D108BD9-81ED-4DB2-BD59-A6C34878D82A}">
                    <a16:rowId xmlns:a16="http://schemas.microsoft.com/office/drawing/2014/main" val="479301648"/>
                  </a:ext>
                </a:extLst>
              </a:tr>
              <a:tr h="4809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13.1.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Количество граждан, вовлеченных в реализацию социально значимых проектов в рамках проведения конкурса на соискание ежегодных премий главы города Долгопрудного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Человек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55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74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выполнен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extLst>
                  <a:ext uri="{0D108BD9-81ED-4DB2-BD59-A6C34878D82A}">
                    <a16:rowId xmlns:a16="http://schemas.microsoft.com/office/drawing/2014/main" val="4278004286"/>
                  </a:ext>
                </a:extLst>
              </a:tr>
              <a:tr h="8416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13.2.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Доля проведенных  мероприятий, направленных на укрепление межэтнических и межконфессиональных отношений, обеспечение преемственности городских традиций, способствующих социальной стабильности на территории городского округа Долгопрудный от общего числа запланированных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Процент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100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85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Показатель не выполнен полностью по причине введения ограничительных мер, связанных с распространением </a:t>
                      </a:r>
                      <a:r>
                        <a:rPr lang="ru-RU" sz="1000" u="none" strike="noStrike" dirty="0" err="1">
                          <a:effectLst/>
                        </a:rPr>
                        <a:t>коронавирусной</a:t>
                      </a:r>
                      <a:r>
                        <a:rPr lang="ru-RU" sz="1000" u="none" strike="noStrike" dirty="0">
                          <a:effectLst/>
                        </a:rPr>
                        <a:t> инфекции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20" marR="4220" marT="4220" marB="0" anchor="ctr"/>
                </a:tc>
                <a:extLst>
                  <a:ext uri="{0D108BD9-81ED-4DB2-BD59-A6C34878D82A}">
                    <a16:rowId xmlns:a16="http://schemas.microsoft.com/office/drawing/2014/main" val="3466189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06223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53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9196CBD8-4641-4C49-B64B-16E440855C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4813161"/>
              </p:ext>
            </p:extLst>
          </p:nvPr>
        </p:nvGraphicFramePr>
        <p:xfrm>
          <a:off x="439946" y="992038"/>
          <a:ext cx="11317857" cy="56444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3496">
                  <a:extLst>
                    <a:ext uri="{9D8B030D-6E8A-4147-A177-3AD203B41FA5}">
                      <a16:colId xmlns:a16="http://schemas.microsoft.com/office/drawing/2014/main" val="662691750"/>
                    </a:ext>
                  </a:extLst>
                </a:gridCol>
                <a:gridCol w="3758749">
                  <a:extLst>
                    <a:ext uri="{9D8B030D-6E8A-4147-A177-3AD203B41FA5}">
                      <a16:colId xmlns:a16="http://schemas.microsoft.com/office/drawing/2014/main" val="2524116774"/>
                    </a:ext>
                  </a:extLst>
                </a:gridCol>
                <a:gridCol w="1414734">
                  <a:extLst>
                    <a:ext uri="{9D8B030D-6E8A-4147-A177-3AD203B41FA5}">
                      <a16:colId xmlns:a16="http://schemas.microsoft.com/office/drawing/2014/main" val="4002198308"/>
                    </a:ext>
                  </a:extLst>
                </a:gridCol>
                <a:gridCol w="1192813">
                  <a:extLst>
                    <a:ext uri="{9D8B030D-6E8A-4147-A177-3AD203B41FA5}">
                      <a16:colId xmlns:a16="http://schemas.microsoft.com/office/drawing/2014/main" val="4135020634"/>
                    </a:ext>
                  </a:extLst>
                </a:gridCol>
                <a:gridCol w="1220554">
                  <a:extLst>
                    <a:ext uri="{9D8B030D-6E8A-4147-A177-3AD203B41FA5}">
                      <a16:colId xmlns:a16="http://schemas.microsoft.com/office/drawing/2014/main" val="485350390"/>
                    </a:ext>
                  </a:extLst>
                </a:gridCol>
                <a:gridCol w="1345382">
                  <a:extLst>
                    <a:ext uri="{9D8B030D-6E8A-4147-A177-3AD203B41FA5}">
                      <a16:colId xmlns:a16="http://schemas.microsoft.com/office/drawing/2014/main" val="3318308790"/>
                    </a:ext>
                  </a:extLst>
                </a:gridCol>
                <a:gridCol w="1692129">
                  <a:extLst>
                    <a:ext uri="{9D8B030D-6E8A-4147-A177-3AD203B41FA5}">
                      <a16:colId xmlns:a16="http://schemas.microsoft.com/office/drawing/2014/main" val="895324257"/>
                    </a:ext>
                  </a:extLst>
                </a:gridCol>
              </a:tblGrid>
              <a:tr h="8119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№ п/п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Тип 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Достигнутое значение показателя за 2020 год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extLst>
                  <a:ext uri="{0D108BD9-81ED-4DB2-BD59-A6C34878D82A}">
                    <a16:rowId xmlns:a16="http://schemas.microsoft.com/office/drawing/2014/main" val="1030430619"/>
                  </a:ext>
                </a:extLst>
              </a:tr>
              <a:tr h="1083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extLst>
                  <a:ext uri="{0D108BD9-81ED-4DB2-BD59-A6C34878D82A}">
                    <a16:rowId xmlns:a16="http://schemas.microsoft.com/office/drawing/2014/main" val="1588945084"/>
                  </a:ext>
                </a:extLst>
              </a:tr>
              <a:tr h="5185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13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Муниципальная программа «Развитие институтов гражданского общества, повышение эффективности местного самоуправления и реализации молодежной политики»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extLst>
                  <a:ext uri="{0D108BD9-81ED-4DB2-BD59-A6C34878D82A}">
                    <a16:rowId xmlns:a16="http://schemas.microsoft.com/office/drawing/2014/main" val="1388298484"/>
                  </a:ext>
                </a:extLst>
              </a:tr>
              <a:tr h="2380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Подпрограмма </a:t>
                      </a:r>
                      <a:r>
                        <a:rPr lang="en-US" sz="800" u="none" strike="noStrike">
                          <a:effectLst/>
                        </a:rPr>
                        <a:t>IV «</a:t>
                      </a:r>
                      <a:r>
                        <a:rPr lang="ru-RU" sz="800" u="none" strike="noStrike">
                          <a:effectLst/>
                        </a:rPr>
                        <a:t>Молодежь Подмосковья»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extLst>
                  <a:ext uri="{0D108BD9-81ED-4DB2-BD59-A6C34878D82A}">
                    <a16:rowId xmlns:a16="http://schemas.microsoft.com/office/drawing/2014/main" val="2203176740"/>
                  </a:ext>
                </a:extLst>
              </a:tr>
              <a:tr h="6319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13.1.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специалистов, работающих в сфере молодежной политики, принявших участие в мероприятиях по обучению, переобучению, повышению квалификации и обмену опытом, к общему числу специалистов, занятых в сфере работы с молодежью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extLst>
                  <a:ext uri="{0D108BD9-81ED-4DB2-BD59-A6C34878D82A}">
                    <a16:rowId xmlns:a16="http://schemas.microsoft.com/office/drawing/2014/main" val="2044848177"/>
                  </a:ext>
                </a:extLst>
              </a:tr>
              <a:tr h="6222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13.2.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Уровень соответствия учреждений (организаций) по работе с молодежью муниципального образования нормативам минимального обеспечения молодежи учреждениями (организациями) по работе с молодежью по месту жительства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extLst>
                  <a:ext uri="{0D108BD9-81ED-4DB2-BD59-A6C34878D82A}">
                    <a16:rowId xmlns:a16="http://schemas.microsoft.com/office/drawing/2014/main" val="3870712433"/>
                  </a:ext>
                </a:extLst>
              </a:tr>
              <a:tr h="4148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13.3.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молодых граждан, принимающих участие в мероприятиях по гражданско-патриотическому, духовно-нравственному воспитанию, к общему числу молодых граждан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extLst>
                  <a:ext uri="{0D108BD9-81ED-4DB2-BD59-A6C34878D82A}">
                    <a16:rowId xmlns:a16="http://schemas.microsoft.com/office/drawing/2014/main" val="3017069713"/>
                  </a:ext>
                </a:extLst>
              </a:tr>
              <a:tr h="4148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13.4.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молодых граждан, принявших участие в международных, межрегиональных и межмуниципальных молодежных мероприятиях, к общему числу молодых граждан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3,5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3,5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extLst>
                  <a:ext uri="{0D108BD9-81ED-4DB2-BD59-A6C34878D82A}">
                    <a16:rowId xmlns:a16="http://schemas.microsoft.com/office/drawing/2014/main" val="3175135163"/>
                  </a:ext>
                </a:extLst>
              </a:tr>
              <a:tr h="4148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13.5.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мероприятий с участием молодых граждан, оказавшихся в трудной жизненной ситуации, нуждающихся в особой заботе государства, к общему числу мероприятий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extLst>
                  <a:ext uri="{0D108BD9-81ED-4DB2-BD59-A6C34878D82A}">
                    <a16:rowId xmlns:a16="http://schemas.microsoft.com/office/drawing/2014/main" val="1150426873"/>
                  </a:ext>
                </a:extLst>
              </a:tr>
              <a:tr h="5185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13.6.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молодых граждан, принимающих участие в мероприятиях, направленных на поддержку талантливой молодежи, молодежных социально значимых инициатив и предпринимательства, к общему числу молодых граждан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15,7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15,7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extLst>
                  <a:ext uri="{0D108BD9-81ED-4DB2-BD59-A6C34878D82A}">
                    <a16:rowId xmlns:a16="http://schemas.microsoft.com/office/drawing/2014/main" val="4122435092"/>
                  </a:ext>
                </a:extLst>
              </a:tr>
              <a:tr h="311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13.7.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Численность участников молодежных медиацентров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Человек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extLst>
                  <a:ext uri="{0D108BD9-81ED-4DB2-BD59-A6C34878D82A}">
                    <a16:rowId xmlns:a16="http://schemas.microsoft.com/office/drawing/2014/main" val="1878009601"/>
                  </a:ext>
                </a:extLst>
              </a:tr>
              <a:tr h="311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13.8.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граждан, вовлеченных в добровольческую деятельность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0,16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0,16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extLst>
                  <a:ext uri="{0D108BD9-81ED-4DB2-BD59-A6C34878D82A}">
                    <a16:rowId xmlns:a16="http://schemas.microsoft.com/office/drawing/2014/main" val="2950179857"/>
                  </a:ext>
                </a:extLst>
              </a:tr>
              <a:tr h="311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13.9.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молодежи, задействованной в мероприятиях по вовлечению в творческую деятельность, от общего числа молодежи в Московской области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45" marR="3645" marT="3645" marB="0" anchor="ctr"/>
                </a:tc>
                <a:extLst>
                  <a:ext uri="{0D108BD9-81ED-4DB2-BD59-A6C34878D82A}">
                    <a16:rowId xmlns:a16="http://schemas.microsoft.com/office/drawing/2014/main" val="3805247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87690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54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CA84112E-2FAD-44A8-B41D-F01245F33C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8301806"/>
              </p:ext>
            </p:extLst>
          </p:nvPr>
        </p:nvGraphicFramePr>
        <p:xfrm>
          <a:off x="405442" y="957532"/>
          <a:ext cx="11378241" cy="5553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7196">
                  <a:extLst>
                    <a:ext uri="{9D8B030D-6E8A-4147-A177-3AD203B41FA5}">
                      <a16:colId xmlns:a16="http://schemas.microsoft.com/office/drawing/2014/main" val="3367451557"/>
                    </a:ext>
                  </a:extLst>
                </a:gridCol>
                <a:gridCol w="3778802">
                  <a:extLst>
                    <a:ext uri="{9D8B030D-6E8A-4147-A177-3AD203B41FA5}">
                      <a16:colId xmlns:a16="http://schemas.microsoft.com/office/drawing/2014/main" val="1539764623"/>
                    </a:ext>
                  </a:extLst>
                </a:gridCol>
                <a:gridCol w="1422280">
                  <a:extLst>
                    <a:ext uri="{9D8B030D-6E8A-4147-A177-3AD203B41FA5}">
                      <a16:colId xmlns:a16="http://schemas.microsoft.com/office/drawing/2014/main" val="551007978"/>
                    </a:ext>
                  </a:extLst>
                </a:gridCol>
                <a:gridCol w="1199177">
                  <a:extLst>
                    <a:ext uri="{9D8B030D-6E8A-4147-A177-3AD203B41FA5}">
                      <a16:colId xmlns:a16="http://schemas.microsoft.com/office/drawing/2014/main" val="3970956461"/>
                    </a:ext>
                  </a:extLst>
                </a:gridCol>
                <a:gridCol w="1227066">
                  <a:extLst>
                    <a:ext uri="{9D8B030D-6E8A-4147-A177-3AD203B41FA5}">
                      <a16:colId xmlns:a16="http://schemas.microsoft.com/office/drawing/2014/main" val="583035050"/>
                    </a:ext>
                  </a:extLst>
                </a:gridCol>
                <a:gridCol w="1352561">
                  <a:extLst>
                    <a:ext uri="{9D8B030D-6E8A-4147-A177-3AD203B41FA5}">
                      <a16:colId xmlns:a16="http://schemas.microsoft.com/office/drawing/2014/main" val="3156881021"/>
                    </a:ext>
                  </a:extLst>
                </a:gridCol>
                <a:gridCol w="1701159">
                  <a:extLst>
                    <a:ext uri="{9D8B030D-6E8A-4147-A177-3AD203B41FA5}">
                      <a16:colId xmlns:a16="http://schemas.microsoft.com/office/drawing/2014/main" val="217753563"/>
                    </a:ext>
                  </a:extLst>
                </a:gridCol>
              </a:tblGrid>
              <a:tr h="8751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№ п/п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Тип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Единица измерения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extLst>
                  <a:ext uri="{0D108BD9-81ED-4DB2-BD59-A6C34878D82A}">
                    <a16:rowId xmlns:a16="http://schemas.microsoft.com/office/drawing/2014/main" val="3827629509"/>
                  </a:ext>
                </a:extLst>
              </a:tr>
              <a:tr h="1168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extLst>
                  <a:ext uri="{0D108BD9-81ED-4DB2-BD59-A6C34878D82A}">
                    <a16:rowId xmlns:a16="http://schemas.microsoft.com/office/drawing/2014/main" val="2144791279"/>
                  </a:ext>
                </a:extLst>
              </a:tr>
              <a:tr h="5588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13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Муниципальная программа «Развитие институтов гражданского общества, повышение эффективности местного самоуправления и реализации молодежной политики»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extLst>
                  <a:ext uri="{0D108BD9-81ED-4DB2-BD59-A6C34878D82A}">
                    <a16:rowId xmlns:a16="http://schemas.microsoft.com/office/drawing/2014/main" val="512180318"/>
                  </a:ext>
                </a:extLst>
              </a:tr>
              <a:tr h="2235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</a:t>
                      </a:r>
                      <a:r>
                        <a:rPr lang="en-US" sz="900" u="none" strike="noStrike">
                          <a:effectLst/>
                        </a:rPr>
                        <a:t>V «</a:t>
                      </a:r>
                      <a:r>
                        <a:rPr lang="ru-RU" sz="900" u="none" strike="noStrike">
                          <a:effectLst/>
                        </a:rPr>
                        <a:t>Обеспечивающая подпрограмма»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extLst>
                  <a:ext uri="{0D108BD9-81ED-4DB2-BD59-A6C34878D82A}">
                    <a16:rowId xmlns:a16="http://schemas.microsoft.com/office/drawing/2014/main" val="2573517080"/>
                  </a:ext>
                </a:extLst>
              </a:tr>
              <a:tr h="4470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13.1.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Соответствие данных первичного воинского учета военно-учетного стола с документами военного комиссариата городов Химки, Долгопрудный и Лобня Московской области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extLst>
                  <a:ext uri="{0D108BD9-81ED-4DB2-BD59-A6C34878D82A}">
                    <a16:rowId xmlns:a16="http://schemas.microsoft.com/office/drawing/2014/main" val="2401211420"/>
                  </a:ext>
                </a:extLst>
              </a:tr>
              <a:tr h="4470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13.2.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Выполнение мероприятий по оповещению граждан о вызовах в военный комиссариат  городов Химки, Долгопрудный и Лобня Московской области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extLst>
                  <a:ext uri="{0D108BD9-81ED-4DB2-BD59-A6C34878D82A}">
                    <a16:rowId xmlns:a16="http://schemas.microsoft.com/office/drawing/2014/main" val="929655843"/>
                  </a:ext>
                </a:extLst>
              </a:tr>
              <a:tr h="4470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13.3.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Выполнение мероприятий по контролю за ведением воинского учета в организациях, предприятиях и учреждениях, находящихся на территории городского округа Долгопрудный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extLst>
                  <a:ext uri="{0D108BD9-81ED-4DB2-BD59-A6C34878D82A}">
                    <a16:rowId xmlns:a16="http://schemas.microsoft.com/office/drawing/2014/main" val="2162781540"/>
                  </a:ext>
                </a:extLst>
              </a:tr>
              <a:tr h="4149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13.4.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Выполнение мероприятия по корректировке и формированию списков кандидатов в присяжные заседатели федеральных судов общей юрисдикции в Российской Федерации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extLst>
                  <a:ext uri="{0D108BD9-81ED-4DB2-BD59-A6C34878D82A}">
                    <a16:rowId xmlns:a16="http://schemas.microsoft.com/office/drawing/2014/main" val="2128701660"/>
                  </a:ext>
                </a:extLst>
              </a:tr>
              <a:tr h="3353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13.5.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Выполнение мероприятий по подготовке и проведению Всероссийской переписи населения 2020 года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Мероприятия перенесены на 2021 год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extLst>
                  <a:ext uri="{0D108BD9-81ED-4DB2-BD59-A6C34878D82A}">
                    <a16:rowId xmlns:a16="http://schemas.microsoft.com/office/drawing/2014/main" val="1613484682"/>
                  </a:ext>
                </a:extLst>
              </a:tr>
              <a:tr h="2235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VI «Развитие туризма в Московской области»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extLst>
                  <a:ext uri="{0D108BD9-81ED-4DB2-BD59-A6C34878D82A}">
                    <a16:rowId xmlns:a16="http://schemas.microsoft.com/office/drawing/2014/main" val="3709639319"/>
                  </a:ext>
                </a:extLst>
              </a:tr>
              <a:tr h="3353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13.1.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Увеличение туристского и экскурсионного потока в Московскую область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Миллион человек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0,00394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0,00403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выполнен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extLst>
                  <a:ext uri="{0D108BD9-81ED-4DB2-BD59-A6C34878D82A}">
                    <a16:rowId xmlns:a16="http://schemas.microsoft.com/office/drawing/2014/main" val="2405921098"/>
                  </a:ext>
                </a:extLst>
              </a:tr>
              <a:tr h="3353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13.2.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Количество благоустроенных пешеходных туристских маршрутов и пешеходных зон, включая велосипедные дорожки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Единица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extLst>
                  <a:ext uri="{0D108BD9-81ED-4DB2-BD59-A6C34878D82A}">
                    <a16:rowId xmlns:a16="http://schemas.microsoft.com/office/drawing/2014/main" val="108967743"/>
                  </a:ext>
                </a:extLst>
              </a:tr>
              <a:tr h="7684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13.3.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Численность лиц, размещенных в коллективных средствах размещения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Тысяча человек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6,89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3,96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Показатель не выполнен полностью по причине введения ограничительных мер, связанных с распространением новой </a:t>
                      </a:r>
                      <a:r>
                        <a:rPr lang="ru-RU" sz="900" u="none" strike="noStrike" dirty="0" err="1">
                          <a:effectLst/>
                        </a:rPr>
                        <a:t>коронавирусной</a:t>
                      </a:r>
                      <a:r>
                        <a:rPr lang="ru-RU" sz="900" u="none" strike="noStrike" dirty="0">
                          <a:effectLst/>
                        </a:rPr>
                        <a:t> инфекции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99" marR="3999" marT="3999" marB="0" anchor="ctr"/>
                </a:tc>
                <a:extLst>
                  <a:ext uri="{0D108BD9-81ED-4DB2-BD59-A6C34878D82A}">
                    <a16:rowId xmlns:a16="http://schemas.microsoft.com/office/drawing/2014/main" val="2695499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55814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55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802580CD-BCB1-474E-9EE7-238E635366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4800925"/>
              </p:ext>
            </p:extLst>
          </p:nvPr>
        </p:nvGraphicFramePr>
        <p:xfrm>
          <a:off x="353683" y="1017917"/>
          <a:ext cx="11455879" cy="56013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1953">
                  <a:extLst>
                    <a:ext uri="{9D8B030D-6E8A-4147-A177-3AD203B41FA5}">
                      <a16:colId xmlns:a16="http://schemas.microsoft.com/office/drawing/2014/main" val="253808110"/>
                    </a:ext>
                  </a:extLst>
                </a:gridCol>
                <a:gridCol w="3804588">
                  <a:extLst>
                    <a:ext uri="{9D8B030D-6E8A-4147-A177-3AD203B41FA5}">
                      <a16:colId xmlns:a16="http://schemas.microsoft.com/office/drawing/2014/main" val="3287347921"/>
                    </a:ext>
                  </a:extLst>
                </a:gridCol>
                <a:gridCol w="1431985">
                  <a:extLst>
                    <a:ext uri="{9D8B030D-6E8A-4147-A177-3AD203B41FA5}">
                      <a16:colId xmlns:a16="http://schemas.microsoft.com/office/drawing/2014/main" val="2001648365"/>
                    </a:ext>
                  </a:extLst>
                </a:gridCol>
                <a:gridCol w="1207359">
                  <a:extLst>
                    <a:ext uri="{9D8B030D-6E8A-4147-A177-3AD203B41FA5}">
                      <a16:colId xmlns:a16="http://schemas.microsoft.com/office/drawing/2014/main" val="2651249617"/>
                    </a:ext>
                  </a:extLst>
                </a:gridCol>
                <a:gridCol w="1235438">
                  <a:extLst>
                    <a:ext uri="{9D8B030D-6E8A-4147-A177-3AD203B41FA5}">
                      <a16:colId xmlns:a16="http://schemas.microsoft.com/office/drawing/2014/main" val="1270060626"/>
                    </a:ext>
                  </a:extLst>
                </a:gridCol>
                <a:gridCol w="1361790">
                  <a:extLst>
                    <a:ext uri="{9D8B030D-6E8A-4147-A177-3AD203B41FA5}">
                      <a16:colId xmlns:a16="http://schemas.microsoft.com/office/drawing/2014/main" val="3739087412"/>
                    </a:ext>
                  </a:extLst>
                </a:gridCol>
                <a:gridCol w="1712766">
                  <a:extLst>
                    <a:ext uri="{9D8B030D-6E8A-4147-A177-3AD203B41FA5}">
                      <a16:colId xmlns:a16="http://schemas.microsoft.com/office/drawing/2014/main" val="3061577300"/>
                    </a:ext>
                  </a:extLst>
                </a:gridCol>
              </a:tblGrid>
              <a:tr h="13322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№ п/п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Тип показателя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Единица измерения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extLst>
                  <a:ext uri="{0D108BD9-81ED-4DB2-BD59-A6C34878D82A}">
                    <a16:rowId xmlns:a16="http://schemas.microsoft.com/office/drawing/2014/main" val="3060490531"/>
                  </a:ext>
                </a:extLst>
              </a:tr>
              <a:tr h="1778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extLst>
                  <a:ext uri="{0D108BD9-81ED-4DB2-BD59-A6C34878D82A}">
                    <a16:rowId xmlns:a16="http://schemas.microsoft.com/office/drawing/2014/main" val="313593409"/>
                  </a:ext>
                </a:extLst>
              </a:tr>
              <a:tr h="5104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14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</a:rPr>
                        <a:t>Муниципальная программа «Развитие и функционирование дорожно-транспортного комплекса»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extLst>
                  <a:ext uri="{0D108BD9-81ED-4DB2-BD59-A6C34878D82A}">
                    <a16:rowId xmlns:a16="http://schemas.microsoft.com/office/drawing/2014/main" val="1078900824"/>
                  </a:ext>
                </a:extLst>
              </a:tr>
              <a:tr h="3403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</a:rPr>
                        <a:t>Подпрограмма I «Пассажирский транспорт общего пользования»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extLst>
                  <a:ext uri="{0D108BD9-81ED-4DB2-BD59-A6C34878D82A}">
                    <a16:rowId xmlns:a16="http://schemas.microsoft.com/office/drawing/2014/main" val="97758058"/>
                  </a:ext>
                </a:extLst>
              </a:tr>
              <a:tr h="5104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14.1.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>
                          <a:effectLst/>
                        </a:rPr>
                        <a:t>Доля поездок, оплаченных посредством безналичных расчетов, в общем количестве оплаченных пассажирами поездок на конец года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Отраслевой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Процент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90,00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98,00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выполнен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extLst>
                  <a:ext uri="{0D108BD9-81ED-4DB2-BD59-A6C34878D82A}">
                    <a16:rowId xmlns:a16="http://schemas.microsoft.com/office/drawing/2014/main" val="413580035"/>
                  </a:ext>
                </a:extLst>
              </a:tr>
              <a:tr h="3403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14.2.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u="none" strike="noStrike">
                          <a:effectLst/>
                        </a:rPr>
                        <a:t>Соблюдение расписания на автобусных маршрутах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Отраслевой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Процент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85,00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99,80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выполнен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extLst>
                  <a:ext uri="{0D108BD9-81ED-4DB2-BD59-A6C34878D82A}">
                    <a16:rowId xmlns:a16="http://schemas.microsoft.com/office/drawing/2014/main" val="4279094140"/>
                  </a:ext>
                </a:extLst>
              </a:tr>
              <a:tr h="1778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</a:rPr>
                        <a:t>Подпрограмма </a:t>
                      </a:r>
                      <a:r>
                        <a:rPr lang="en-US" sz="1050" u="none" strike="noStrike">
                          <a:effectLst/>
                        </a:rPr>
                        <a:t>II «</a:t>
                      </a:r>
                      <a:r>
                        <a:rPr lang="ru-RU" sz="1050" u="none" strike="noStrike">
                          <a:effectLst/>
                        </a:rPr>
                        <a:t>Дороги Подмосковья»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08" marR="6008" marT="600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extLst>
                  <a:ext uri="{0D108BD9-81ED-4DB2-BD59-A6C34878D82A}">
                    <a16:rowId xmlns:a16="http://schemas.microsoft.com/office/drawing/2014/main" val="3418468143"/>
                  </a:ext>
                </a:extLst>
              </a:tr>
              <a:tr h="5104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14.1.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Ремонт (капитальный ремонт) сети автомобильных дорог общего пользования местного значения (оценивается на конец года), 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Отраслевой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Километр; тысяча метров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7,739/54,16562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7,739/54,166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выполнен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extLst>
                  <a:ext uri="{0D108BD9-81ED-4DB2-BD59-A6C34878D82A}">
                    <a16:rowId xmlns:a16="http://schemas.microsoft.com/office/drawing/2014/main" val="2956648104"/>
                  </a:ext>
                </a:extLst>
              </a:tr>
              <a:tr h="5104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14.2.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</a:rPr>
                        <a:t>Протяженность автомобильных дорог на землях, предназначенных для обеспечения участками многодетных семей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Отраслевой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Километр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0,8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0,8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extLst>
                  <a:ext uri="{0D108BD9-81ED-4DB2-BD59-A6C34878D82A}">
                    <a16:rowId xmlns:a16="http://schemas.microsoft.com/office/drawing/2014/main" val="3277741420"/>
                  </a:ext>
                </a:extLst>
              </a:tr>
              <a:tr h="3403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14.3.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</a:rPr>
                        <a:t>Создание парковочного пространства на улично-дорожной сети (оценивается на конец года)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Отраслевой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Количество машиномет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30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260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выполнен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extLst>
                  <a:ext uri="{0D108BD9-81ED-4DB2-BD59-A6C34878D82A}">
                    <a16:rowId xmlns:a16="http://schemas.microsoft.com/office/drawing/2014/main" val="2541072674"/>
                  </a:ext>
                </a:extLst>
              </a:tr>
              <a:tr h="8507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14.4.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</a:rPr>
                        <a:t>ДТП. Снижение смертности от дорожно-транспортных происшествий: на дорогах федерального значения, на дорогах регионального значения, на дорогах муниципального значения, на частных дорогах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Отраслевой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человек на 100 тыс. населения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3,37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1,75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По итогам 2020 года  в результате ДТП зафиксировано 2 случая с летальным исходом. 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08" marR="6008" marT="6008" marB="0" anchor="ctr"/>
                </a:tc>
                <a:extLst>
                  <a:ext uri="{0D108BD9-81ED-4DB2-BD59-A6C34878D82A}">
                    <a16:rowId xmlns:a16="http://schemas.microsoft.com/office/drawing/2014/main" val="1061623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55900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56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CE4D6AF5-5348-437E-9DAF-D545212C94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6559776"/>
              </p:ext>
            </p:extLst>
          </p:nvPr>
        </p:nvGraphicFramePr>
        <p:xfrm>
          <a:off x="293298" y="957532"/>
          <a:ext cx="11533517" cy="56991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6709">
                  <a:extLst>
                    <a:ext uri="{9D8B030D-6E8A-4147-A177-3AD203B41FA5}">
                      <a16:colId xmlns:a16="http://schemas.microsoft.com/office/drawing/2014/main" val="1660511112"/>
                    </a:ext>
                  </a:extLst>
                </a:gridCol>
                <a:gridCol w="3830373">
                  <a:extLst>
                    <a:ext uri="{9D8B030D-6E8A-4147-A177-3AD203B41FA5}">
                      <a16:colId xmlns:a16="http://schemas.microsoft.com/office/drawing/2014/main" val="2604130575"/>
                    </a:ext>
                  </a:extLst>
                </a:gridCol>
                <a:gridCol w="1441691">
                  <a:extLst>
                    <a:ext uri="{9D8B030D-6E8A-4147-A177-3AD203B41FA5}">
                      <a16:colId xmlns:a16="http://schemas.microsoft.com/office/drawing/2014/main" val="1059362791"/>
                    </a:ext>
                  </a:extLst>
                </a:gridCol>
                <a:gridCol w="1215542">
                  <a:extLst>
                    <a:ext uri="{9D8B030D-6E8A-4147-A177-3AD203B41FA5}">
                      <a16:colId xmlns:a16="http://schemas.microsoft.com/office/drawing/2014/main" val="1111992640"/>
                    </a:ext>
                  </a:extLst>
                </a:gridCol>
                <a:gridCol w="1243810">
                  <a:extLst>
                    <a:ext uri="{9D8B030D-6E8A-4147-A177-3AD203B41FA5}">
                      <a16:colId xmlns:a16="http://schemas.microsoft.com/office/drawing/2014/main" val="1509605766"/>
                    </a:ext>
                  </a:extLst>
                </a:gridCol>
                <a:gridCol w="1371019">
                  <a:extLst>
                    <a:ext uri="{9D8B030D-6E8A-4147-A177-3AD203B41FA5}">
                      <a16:colId xmlns:a16="http://schemas.microsoft.com/office/drawing/2014/main" val="1156205956"/>
                    </a:ext>
                  </a:extLst>
                </a:gridCol>
                <a:gridCol w="1724373">
                  <a:extLst>
                    <a:ext uri="{9D8B030D-6E8A-4147-A177-3AD203B41FA5}">
                      <a16:colId xmlns:a16="http://schemas.microsoft.com/office/drawing/2014/main" val="2770336080"/>
                    </a:ext>
                  </a:extLst>
                </a:gridCol>
              </a:tblGrid>
              <a:tr h="7898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№ п/п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Тип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Единица измерения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Достигнутое значение показателя за 2020 год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extLst>
                  <a:ext uri="{0D108BD9-81ED-4DB2-BD59-A6C34878D82A}">
                    <a16:rowId xmlns:a16="http://schemas.microsoft.com/office/drawing/2014/main" val="4118984427"/>
                  </a:ext>
                </a:extLst>
              </a:tr>
              <a:tr h="1617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extLst>
                  <a:ext uri="{0D108BD9-81ED-4DB2-BD59-A6C34878D82A}">
                    <a16:rowId xmlns:a16="http://schemas.microsoft.com/office/drawing/2014/main" val="1044525748"/>
                  </a:ext>
                </a:extLst>
              </a:tr>
              <a:tr h="2017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Муниципальная программа «Цифровое муниципальное образование»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extLst>
                  <a:ext uri="{0D108BD9-81ED-4DB2-BD59-A6C34878D82A}">
                    <a16:rowId xmlns:a16="http://schemas.microsoft.com/office/drawing/2014/main" val="3815585970"/>
                  </a:ext>
                </a:extLst>
              </a:tr>
              <a:tr h="7061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I «Снижение административных барьеров, повышение качества и доступности предоставления государственных и муниципальных услуг, в том числе на базе многофункциональных центров предоставления государственных и муниципальных услуг»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extLst>
                  <a:ext uri="{0D108BD9-81ED-4DB2-BD59-A6C34878D82A}">
                    <a16:rowId xmlns:a16="http://schemas.microsoft.com/office/drawing/2014/main" val="2104857838"/>
                  </a:ext>
                </a:extLst>
              </a:tr>
              <a:tr h="3198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2020 Уровень удовлетворенности граждан качеством предоставления государственных и муниципальных услуг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Указ Президента РФ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94,6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98,1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extLst>
                  <a:ext uri="{0D108BD9-81ED-4DB2-BD59-A6C34878D82A}">
                    <a16:rowId xmlns:a16="http://schemas.microsoft.com/office/drawing/2014/main" val="1811504150"/>
                  </a:ext>
                </a:extLst>
              </a:tr>
              <a:tr h="4034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2020 Доля граждан, имеющих доступ к получению государственных и муниципальных услуг по принципу "одного окна" по месту пребывания, в том числе в МФЦ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Указ Президента РФ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extLst>
                  <a:ext uri="{0D108BD9-81ED-4DB2-BD59-A6C34878D82A}">
                    <a16:rowId xmlns:a16="http://schemas.microsoft.com/office/drawing/2014/main" val="3881688452"/>
                  </a:ext>
                </a:extLst>
              </a:tr>
              <a:tr h="3026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2020 Среднее время ожидания в очереди для получения государственных (муниципальных) услуг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минута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Указ Президента РФ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11,5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1,4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extLst>
                  <a:ext uri="{0D108BD9-81ED-4DB2-BD59-A6C34878D82A}">
                    <a16:rowId xmlns:a16="http://schemas.microsoft.com/office/drawing/2014/main" val="681316730"/>
                  </a:ext>
                </a:extLst>
              </a:tr>
              <a:tr h="4520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15.4.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Доля заявителей МФЦ, ожидающих в очереди более 11,5 минут (показатель отменен 31.12.2020)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extLst>
                  <a:ext uri="{0D108BD9-81ED-4DB2-BD59-A6C34878D82A}">
                    <a16:rowId xmlns:a16="http://schemas.microsoft.com/office/drawing/2014/main" val="3541809322"/>
                  </a:ext>
                </a:extLst>
              </a:tr>
              <a:tr h="3198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15.5.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2020 Выполнение требований комфортности и доступности МФЦ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extLst>
                  <a:ext uri="{0D108BD9-81ED-4DB2-BD59-A6C34878D82A}">
                    <a16:rowId xmlns:a16="http://schemas.microsoft.com/office/drawing/2014/main" val="3580978267"/>
                  </a:ext>
                </a:extLst>
              </a:tr>
              <a:tr h="3198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15.6.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2021 Доля заявителей МФЦ, ожидающих в очереди более 11 минут (показатель действует с  01.01.2021)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-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-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extLst>
                  <a:ext uri="{0D108BD9-81ED-4DB2-BD59-A6C34878D82A}">
                    <a16:rowId xmlns:a16="http://schemas.microsoft.com/office/drawing/2014/main" val="468302195"/>
                  </a:ext>
                </a:extLst>
              </a:tr>
              <a:tr h="5043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II «Развитие информационной и технологической инфраструктуры экосистемы цифровой экономики муниципального образования Московской области»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extLst>
                  <a:ext uri="{0D108BD9-81ED-4DB2-BD59-A6C34878D82A}">
                    <a16:rowId xmlns:a16="http://schemas.microsoft.com/office/drawing/2014/main" val="1278773762"/>
                  </a:ext>
                </a:extLst>
              </a:tr>
              <a:tr h="6052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2020 Доля многоквартирных домов, имеющих возможность пользоваться услугами проводного и мобильного доступа в информационно-телекоммуникационную сеть Интернет на скорости не менее 1 Мбит/с, предоставляемыми не менее чем 2 операторами связи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Обращение Губернатора Московской области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98,11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extLst>
                  <a:ext uri="{0D108BD9-81ED-4DB2-BD59-A6C34878D82A}">
                    <a16:rowId xmlns:a16="http://schemas.microsoft.com/office/drawing/2014/main" val="2154433888"/>
                  </a:ext>
                </a:extLst>
              </a:tr>
              <a:tr h="4034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2020 Доля рабочих мест, обеспеченных необходимым компьютерным оборудованием и услугами связи в соответствии с требованиями нормативных правовых актов Московской области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Процент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35" marR="2435" marT="2435" marB="0" anchor="ctr"/>
                </a:tc>
                <a:extLst>
                  <a:ext uri="{0D108BD9-81ED-4DB2-BD59-A6C34878D82A}">
                    <a16:rowId xmlns:a16="http://schemas.microsoft.com/office/drawing/2014/main" val="16975794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84391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57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5F4ABB6F-3BF4-499B-935B-C045E7F70D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2977401"/>
              </p:ext>
            </p:extLst>
          </p:nvPr>
        </p:nvGraphicFramePr>
        <p:xfrm>
          <a:off x="385312" y="862642"/>
          <a:ext cx="11421375" cy="57548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9838">
                  <a:extLst>
                    <a:ext uri="{9D8B030D-6E8A-4147-A177-3AD203B41FA5}">
                      <a16:colId xmlns:a16="http://schemas.microsoft.com/office/drawing/2014/main" val="784694022"/>
                    </a:ext>
                  </a:extLst>
                </a:gridCol>
                <a:gridCol w="3793129">
                  <a:extLst>
                    <a:ext uri="{9D8B030D-6E8A-4147-A177-3AD203B41FA5}">
                      <a16:colId xmlns:a16="http://schemas.microsoft.com/office/drawing/2014/main" val="2557902848"/>
                    </a:ext>
                  </a:extLst>
                </a:gridCol>
                <a:gridCol w="1427672">
                  <a:extLst>
                    <a:ext uri="{9D8B030D-6E8A-4147-A177-3AD203B41FA5}">
                      <a16:colId xmlns:a16="http://schemas.microsoft.com/office/drawing/2014/main" val="2673460205"/>
                    </a:ext>
                  </a:extLst>
                </a:gridCol>
                <a:gridCol w="1203724">
                  <a:extLst>
                    <a:ext uri="{9D8B030D-6E8A-4147-A177-3AD203B41FA5}">
                      <a16:colId xmlns:a16="http://schemas.microsoft.com/office/drawing/2014/main" val="911349538"/>
                    </a:ext>
                  </a:extLst>
                </a:gridCol>
                <a:gridCol w="1231717">
                  <a:extLst>
                    <a:ext uri="{9D8B030D-6E8A-4147-A177-3AD203B41FA5}">
                      <a16:colId xmlns:a16="http://schemas.microsoft.com/office/drawing/2014/main" val="3273119236"/>
                    </a:ext>
                  </a:extLst>
                </a:gridCol>
                <a:gridCol w="1357687">
                  <a:extLst>
                    <a:ext uri="{9D8B030D-6E8A-4147-A177-3AD203B41FA5}">
                      <a16:colId xmlns:a16="http://schemas.microsoft.com/office/drawing/2014/main" val="3515873813"/>
                    </a:ext>
                  </a:extLst>
                </a:gridCol>
                <a:gridCol w="1707608">
                  <a:extLst>
                    <a:ext uri="{9D8B030D-6E8A-4147-A177-3AD203B41FA5}">
                      <a16:colId xmlns:a16="http://schemas.microsoft.com/office/drawing/2014/main" val="3706227833"/>
                    </a:ext>
                  </a:extLst>
                </a:gridCol>
              </a:tblGrid>
              <a:tr h="6192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№ п/п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Тип 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extLst>
                  <a:ext uri="{0D108BD9-81ED-4DB2-BD59-A6C34878D82A}">
                    <a16:rowId xmlns:a16="http://schemas.microsoft.com/office/drawing/2014/main" val="3578809705"/>
                  </a:ext>
                </a:extLst>
              </a:tr>
              <a:tr h="1252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extLst>
                  <a:ext uri="{0D108BD9-81ED-4DB2-BD59-A6C34878D82A}">
                    <a16:rowId xmlns:a16="http://schemas.microsoft.com/office/drawing/2014/main" val="613563327"/>
                  </a:ext>
                </a:extLst>
              </a:tr>
              <a:tr h="158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Муниципальная программа «Цифровое муниципальное образование»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extLst>
                  <a:ext uri="{0D108BD9-81ED-4DB2-BD59-A6C34878D82A}">
                    <a16:rowId xmlns:a16="http://schemas.microsoft.com/office/drawing/2014/main" val="661769569"/>
                  </a:ext>
                </a:extLst>
              </a:tr>
              <a:tr h="3954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Подпрограмма II «Развитие информационной и технологической инфраструктуры экосистемы цифровой экономики муниципального образования Московской области»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extLst>
                  <a:ext uri="{0D108BD9-81ED-4DB2-BD59-A6C34878D82A}">
                    <a16:rowId xmlns:a16="http://schemas.microsoft.com/office/drawing/2014/main" val="298231737"/>
                  </a:ext>
                </a:extLst>
              </a:tr>
              <a:tr h="8584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15.3.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Увеличение доли защищенных по требованиям безопасности информации информационных систем, используемых ОМСУ муниципального образования Московской области, в соответствии с категорией обрабатываемой информации, а также персональных компьютеров, используемых на рабочих местах работников, обеспеченных антивирусным программным обеспечением с регулярным обновлением соответствующих баз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extLst>
                  <a:ext uri="{0D108BD9-81ED-4DB2-BD59-A6C34878D82A}">
                    <a16:rowId xmlns:a16="http://schemas.microsoft.com/office/drawing/2014/main" val="2180408056"/>
                  </a:ext>
                </a:extLst>
              </a:tr>
              <a:tr h="3696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15.4.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Доля работников ОМСУ муниципального образования Московской области, обеспеченных средствами электронной подписи в соответствии с установленными требованиями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extLst>
                  <a:ext uri="{0D108BD9-81ED-4DB2-BD59-A6C34878D82A}">
                    <a16:rowId xmlns:a16="http://schemas.microsoft.com/office/drawing/2014/main" val="3938121959"/>
                  </a:ext>
                </a:extLst>
              </a:tr>
              <a:tr h="2474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15.5.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Стоимостная доля закупаемого и арендуемого ОМСУ муниципального образования Московской области иностранного ПО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extLst>
                  <a:ext uri="{0D108BD9-81ED-4DB2-BD59-A6C34878D82A}">
                    <a16:rowId xmlns:a16="http://schemas.microsoft.com/office/drawing/2014/main" val="1646836703"/>
                  </a:ext>
                </a:extLst>
              </a:tr>
              <a:tr h="19581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15.6.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Доля документов служебной переписки ОМСУ муниципального образования Московской области и их подведомственных учреждений с ЦИОГВ и ГО Московской области, подведомственными ЦИОГВ и ГО Московской области организациями и учреждениями, не содержащих персональные данные и конфиденциальные сведения и направляемых исключительно в электронном виде с использованием МСЭД и средств электронной подписи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93,88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 связи с изменением организационной структуры администрации городского округа и изменением штатного расписания, а также необходимостью изменения в учетных данных пользователей электронных сервисов, указанный показатель не был достигнут. Проведена работа по своевременной выдаче учетных записей и проведены мероприятия, направленные на дополнительное обучение сотрудников работе с электронными сервисами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extLst>
                  <a:ext uri="{0D108BD9-81ED-4DB2-BD59-A6C34878D82A}">
                    <a16:rowId xmlns:a16="http://schemas.microsoft.com/office/drawing/2014/main" val="3190856326"/>
                  </a:ext>
                </a:extLst>
              </a:tr>
              <a:tr h="2474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15.7.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Увеличение доли граждан, использующих механизм получения государственных и муниципальных услуг в электронной форме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Указной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92,07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extLst>
                  <a:ext uri="{0D108BD9-81ED-4DB2-BD59-A6C34878D82A}">
                    <a16:rowId xmlns:a16="http://schemas.microsoft.com/office/drawing/2014/main" val="4189608537"/>
                  </a:ext>
                </a:extLst>
              </a:tr>
              <a:tr h="158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15.8.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Увеличение доли граждан, зарегистрированных в ЕСИА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89,87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extLst>
                  <a:ext uri="{0D108BD9-81ED-4DB2-BD59-A6C34878D82A}">
                    <a16:rowId xmlns:a16="http://schemas.microsoft.com/office/drawing/2014/main" val="2540072817"/>
                  </a:ext>
                </a:extLst>
              </a:tr>
              <a:tr h="2474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15.9.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Качественные услуги – Доля муниципальных (государственных) услуг, по которым нарушены регламентные сроки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extLst>
                  <a:ext uri="{0D108BD9-81ED-4DB2-BD59-A6C34878D82A}">
                    <a16:rowId xmlns:a16="http://schemas.microsoft.com/office/drawing/2014/main" val="1473051396"/>
                  </a:ext>
                </a:extLst>
              </a:tr>
              <a:tr h="3696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15.10.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Удобные услуги – Доля муниципальных (государственных) услуг, по которым заявления поданы в электронном виде через региональный портал государственных и муниципальных услуг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выполнен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456" marR="3456" marT="3456" marB="0" anchor="ctr"/>
                </a:tc>
                <a:extLst>
                  <a:ext uri="{0D108BD9-81ED-4DB2-BD59-A6C34878D82A}">
                    <a16:rowId xmlns:a16="http://schemas.microsoft.com/office/drawing/2014/main" val="2516032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16067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58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BC685CDC-C1EE-4B4C-AD69-E774C6A51E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9623483"/>
              </p:ext>
            </p:extLst>
          </p:nvPr>
        </p:nvGraphicFramePr>
        <p:xfrm>
          <a:off x="307676" y="830532"/>
          <a:ext cx="11576648" cy="58567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9355">
                  <a:extLst>
                    <a:ext uri="{9D8B030D-6E8A-4147-A177-3AD203B41FA5}">
                      <a16:colId xmlns:a16="http://schemas.microsoft.com/office/drawing/2014/main" val="2662409698"/>
                    </a:ext>
                  </a:extLst>
                </a:gridCol>
                <a:gridCol w="3844695">
                  <a:extLst>
                    <a:ext uri="{9D8B030D-6E8A-4147-A177-3AD203B41FA5}">
                      <a16:colId xmlns:a16="http://schemas.microsoft.com/office/drawing/2014/main" val="2912470228"/>
                    </a:ext>
                  </a:extLst>
                </a:gridCol>
                <a:gridCol w="1447081">
                  <a:extLst>
                    <a:ext uri="{9D8B030D-6E8A-4147-A177-3AD203B41FA5}">
                      <a16:colId xmlns:a16="http://schemas.microsoft.com/office/drawing/2014/main" val="2048933097"/>
                    </a:ext>
                  </a:extLst>
                </a:gridCol>
                <a:gridCol w="1220088">
                  <a:extLst>
                    <a:ext uri="{9D8B030D-6E8A-4147-A177-3AD203B41FA5}">
                      <a16:colId xmlns:a16="http://schemas.microsoft.com/office/drawing/2014/main" val="2318234899"/>
                    </a:ext>
                  </a:extLst>
                </a:gridCol>
                <a:gridCol w="1248461">
                  <a:extLst>
                    <a:ext uri="{9D8B030D-6E8A-4147-A177-3AD203B41FA5}">
                      <a16:colId xmlns:a16="http://schemas.microsoft.com/office/drawing/2014/main" val="3962219083"/>
                    </a:ext>
                  </a:extLst>
                </a:gridCol>
                <a:gridCol w="1376145">
                  <a:extLst>
                    <a:ext uri="{9D8B030D-6E8A-4147-A177-3AD203B41FA5}">
                      <a16:colId xmlns:a16="http://schemas.microsoft.com/office/drawing/2014/main" val="2621036176"/>
                    </a:ext>
                  </a:extLst>
                </a:gridCol>
                <a:gridCol w="1730823">
                  <a:extLst>
                    <a:ext uri="{9D8B030D-6E8A-4147-A177-3AD203B41FA5}">
                      <a16:colId xmlns:a16="http://schemas.microsoft.com/office/drawing/2014/main" val="2369587057"/>
                    </a:ext>
                  </a:extLst>
                </a:gridCol>
              </a:tblGrid>
              <a:tr h="461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№ п/п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Тип 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extLst>
                  <a:ext uri="{0D108BD9-81ED-4DB2-BD59-A6C34878D82A}">
                    <a16:rowId xmlns:a16="http://schemas.microsoft.com/office/drawing/2014/main" val="579130299"/>
                  </a:ext>
                </a:extLst>
              </a:tr>
              <a:tr h="1185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extLst>
                  <a:ext uri="{0D108BD9-81ED-4DB2-BD59-A6C34878D82A}">
                    <a16:rowId xmlns:a16="http://schemas.microsoft.com/office/drawing/2014/main" val="1614431507"/>
                  </a:ext>
                </a:extLst>
              </a:tr>
              <a:tr h="1185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Муниципальная программа «Цифровое муниципальное образование»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extLst>
                  <a:ext uri="{0D108BD9-81ED-4DB2-BD59-A6C34878D82A}">
                    <a16:rowId xmlns:a16="http://schemas.microsoft.com/office/drawing/2014/main" val="419137098"/>
                  </a:ext>
                </a:extLst>
              </a:tr>
              <a:tr h="2947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Подпрограмма II «Развитие информационной и технологической инфраструктуры экосистемы цифровой экономики муниципального образования Московской области»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extLst>
                  <a:ext uri="{0D108BD9-81ED-4DB2-BD59-A6C34878D82A}">
                    <a16:rowId xmlns:a16="http://schemas.microsoft.com/office/drawing/2014/main" val="505709334"/>
                  </a:ext>
                </a:extLst>
              </a:tr>
              <a:tr h="2348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15.11.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Повторные обращения – Доля обращений, поступивших на портал «Добродел», по которым поступили повторные обращения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Рейтинг-50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17,12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extLst>
                  <a:ext uri="{0D108BD9-81ED-4DB2-BD59-A6C34878D82A}">
                    <a16:rowId xmlns:a16="http://schemas.microsoft.com/office/drawing/2014/main" val="2758329752"/>
                  </a:ext>
                </a:extLst>
              </a:tr>
              <a:tr h="2348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15.12.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Отложенные решения – Доля отложенных решений от числа ответов, предоставленных на портале «Добродел» (два и более раз)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Рейтинг-50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2,75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extLst>
                  <a:ext uri="{0D108BD9-81ED-4DB2-BD59-A6C34878D82A}">
                    <a16:rowId xmlns:a16="http://schemas.microsoft.com/office/drawing/2014/main" val="1661491760"/>
                  </a:ext>
                </a:extLst>
              </a:tr>
              <a:tr h="2348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15.13.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Ответь вовремя – Доля жалоб, поступивших на портал «Добродел», по которым нарушен срок подготовки ответа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Рейтинг-50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extLst>
                  <a:ext uri="{0D108BD9-81ED-4DB2-BD59-A6C34878D82A}">
                    <a16:rowId xmlns:a16="http://schemas.microsoft.com/office/drawing/2014/main" val="759758824"/>
                  </a:ext>
                </a:extLst>
              </a:tr>
              <a:tr h="4674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15.14.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Доля ОМСУ муниципального образования Московской области и их подведомственных учреждений, использующих региональные межведомственные информационные системы поддержки обеспечивающих функций и контроля результативности деятельности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выполнен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extLst>
                  <a:ext uri="{0D108BD9-81ED-4DB2-BD59-A6C34878D82A}">
                    <a16:rowId xmlns:a16="http://schemas.microsoft.com/office/drawing/2014/main" val="1430863521"/>
                  </a:ext>
                </a:extLst>
              </a:tr>
              <a:tr h="5837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15.15.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Доля муниципальных учреждений культуры, обеспеченных доступом в информационно-телекоммуникационную сеть Интернет на скорости: для учреждений культуры, расположенных в городских населенных пунктах, – не менее 50 Мбит/с; для учреждений культуры, расположенных в сельских населенных пунктах, – не менее 10 Мбит/с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extLst>
                  <a:ext uri="{0D108BD9-81ED-4DB2-BD59-A6C34878D82A}">
                    <a16:rowId xmlns:a16="http://schemas.microsoft.com/office/drawing/2014/main" val="10200851"/>
                  </a:ext>
                </a:extLst>
              </a:tr>
              <a:tr h="8163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15.16.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Доля муниципальных дошкольных образовательных организаций и муниципальных общеобразовательных организаций в муниципальном образовании Московской области, подключенных к сети Интернет на скорости: для дошкольных образовательных организаций – не менее 2 Мбит/с; для общеобразовательных организаций, расположенных в городских поселениях и городских округах, – не менее 100 Мбит/с; для общеобразовательных организаций, расположенных в сельских населенных пунктах, – не менее 50 Мбит/с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Субсидия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extLst>
                  <a:ext uri="{0D108BD9-81ED-4DB2-BD59-A6C34878D82A}">
                    <a16:rowId xmlns:a16="http://schemas.microsoft.com/office/drawing/2014/main" val="2030034612"/>
                  </a:ext>
                </a:extLst>
              </a:tr>
              <a:tr h="5837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15.17.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 Доля образовательных организаций, у которых есть широкополосный доступ к сети Интернет (не менее 100 Мбит/с для образовательных организаций, расположенных в городах, и не менее 50 Мбит/с для образовательных организаций, расположенных в сельских населенных пунктах и поселках городского типа), за исключением дошкольных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Субсидия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extLst>
                  <a:ext uri="{0D108BD9-81ED-4DB2-BD59-A6C34878D82A}">
                    <a16:rowId xmlns:a16="http://schemas.microsoft.com/office/drawing/2014/main" val="1678231663"/>
                  </a:ext>
                </a:extLst>
              </a:tr>
              <a:tr h="4387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15.18.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Доля используемых в деятельности ОМСУ муниципального образования Московской области информационно-аналитических сервисов ЕИАС ЖКХ МО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Субсидия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extLst>
                  <a:ext uri="{0D108BD9-81ED-4DB2-BD59-A6C34878D82A}">
                    <a16:rowId xmlns:a16="http://schemas.microsoft.com/office/drawing/2014/main" val="1720911917"/>
                  </a:ext>
                </a:extLst>
              </a:tr>
              <a:tr h="3511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15.19.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Количество современных компьютеров (со сроком эксплуатации не более семи лет) на 100 обучающихся в общеобразовательных организациях муниципального образования Московской области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Штука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Субсидия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13,8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8,74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 связи с влиянием пандемии COVID-19 достижение показателя не выполнено.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extLst>
                  <a:ext uri="{0D108BD9-81ED-4DB2-BD59-A6C34878D82A}">
                    <a16:rowId xmlns:a16="http://schemas.microsoft.com/office/drawing/2014/main" val="3901872249"/>
                  </a:ext>
                </a:extLst>
              </a:tr>
              <a:tr h="3511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15.20.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Внедрена целевая модель цифровой образовательной среды в общеобразовательных организациях и профессиональных образовательных организациях во всех субъектах Российской Федерации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Штука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Субсидия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extLst>
                  <a:ext uri="{0D108BD9-81ED-4DB2-BD59-A6C34878D82A}">
                    <a16:rowId xmlns:a16="http://schemas.microsoft.com/office/drawing/2014/main" val="521890851"/>
                  </a:ext>
                </a:extLst>
              </a:tr>
              <a:tr h="3511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15.21.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2020 Доля муниципальных организаций в муниципальном образовании Московской области, обеспеченных современными аппаратно-программными комплексами со средствами криптографической защиты информации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Субсидия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03" marR="2403" marT="2403" marB="0" anchor="ctr"/>
                </a:tc>
                <a:extLst>
                  <a:ext uri="{0D108BD9-81ED-4DB2-BD59-A6C34878D82A}">
                    <a16:rowId xmlns:a16="http://schemas.microsoft.com/office/drawing/2014/main" val="3940777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7390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59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DC645BE0-5C31-4044-880A-1DFC22FDBC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030886"/>
              </p:ext>
            </p:extLst>
          </p:nvPr>
        </p:nvGraphicFramePr>
        <p:xfrm>
          <a:off x="319177" y="879894"/>
          <a:ext cx="11507637" cy="57394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5124">
                  <a:extLst>
                    <a:ext uri="{9D8B030D-6E8A-4147-A177-3AD203B41FA5}">
                      <a16:colId xmlns:a16="http://schemas.microsoft.com/office/drawing/2014/main" val="3868985407"/>
                    </a:ext>
                  </a:extLst>
                </a:gridCol>
                <a:gridCol w="3821777">
                  <a:extLst>
                    <a:ext uri="{9D8B030D-6E8A-4147-A177-3AD203B41FA5}">
                      <a16:colId xmlns:a16="http://schemas.microsoft.com/office/drawing/2014/main" val="749741695"/>
                    </a:ext>
                  </a:extLst>
                </a:gridCol>
                <a:gridCol w="1438454">
                  <a:extLst>
                    <a:ext uri="{9D8B030D-6E8A-4147-A177-3AD203B41FA5}">
                      <a16:colId xmlns:a16="http://schemas.microsoft.com/office/drawing/2014/main" val="355696613"/>
                    </a:ext>
                  </a:extLst>
                </a:gridCol>
                <a:gridCol w="1212815">
                  <a:extLst>
                    <a:ext uri="{9D8B030D-6E8A-4147-A177-3AD203B41FA5}">
                      <a16:colId xmlns:a16="http://schemas.microsoft.com/office/drawing/2014/main" val="4144592807"/>
                    </a:ext>
                  </a:extLst>
                </a:gridCol>
                <a:gridCol w="1241020">
                  <a:extLst>
                    <a:ext uri="{9D8B030D-6E8A-4147-A177-3AD203B41FA5}">
                      <a16:colId xmlns:a16="http://schemas.microsoft.com/office/drawing/2014/main" val="633707238"/>
                    </a:ext>
                  </a:extLst>
                </a:gridCol>
                <a:gridCol w="1367942">
                  <a:extLst>
                    <a:ext uri="{9D8B030D-6E8A-4147-A177-3AD203B41FA5}">
                      <a16:colId xmlns:a16="http://schemas.microsoft.com/office/drawing/2014/main" val="2008316459"/>
                    </a:ext>
                  </a:extLst>
                </a:gridCol>
                <a:gridCol w="1720505">
                  <a:extLst>
                    <a:ext uri="{9D8B030D-6E8A-4147-A177-3AD203B41FA5}">
                      <a16:colId xmlns:a16="http://schemas.microsoft.com/office/drawing/2014/main" val="2486515827"/>
                    </a:ext>
                  </a:extLst>
                </a:gridCol>
              </a:tblGrid>
              <a:tr h="11559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№ п/п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Тип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Единица измерения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extLst>
                  <a:ext uri="{0D108BD9-81ED-4DB2-BD59-A6C34878D82A}">
                    <a16:rowId xmlns:a16="http://schemas.microsoft.com/office/drawing/2014/main" val="3466652950"/>
                  </a:ext>
                </a:extLst>
              </a:tr>
              <a:tr h="1543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extLst>
                  <a:ext uri="{0D108BD9-81ED-4DB2-BD59-A6C34878D82A}">
                    <a16:rowId xmlns:a16="http://schemas.microsoft.com/office/drawing/2014/main" val="745641771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16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Муниципальная программа «Архитектура и градостроительство»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8" marR="5088" marT="50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8" marR="5088" marT="50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8" marR="5088" marT="50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8" marR="5088" marT="508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extLst>
                  <a:ext uri="{0D108BD9-81ED-4DB2-BD59-A6C34878D82A}">
                    <a16:rowId xmlns:a16="http://schemas.microsoft.com/office/drawing/2014/main" val="2147334966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I «Разработка Генерального плана развития городского округа»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extLst>
                  <a:ext uri="{0D108BD9-81ED-4DB2-BD59-A6C34878D82A}">
                    <a16:rowId xmlns:a16="http://schemas.microsoft.com/office/drawing/2014/main" val="4042267869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16.1.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Наличие утвержденного в актуальной версии генерального плана городского округа (внесение изменений в генеральный план городского округа)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Да/нет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extLst>
                  <a:ext uri="{0D108BD9-81ED-4DB2-BD59-A6C34878D82A}">
                    <a16:rowId xmlns:a16="http://schemas.microsoft.com/office/drawing/2014/main" val="852089356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16.2.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Наличие утвержденных в актуальной версии Правил землепользования и застройки городского округа (внесение изменений в Правила землепользования и застройки городского округа)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Да/нет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extLst>
                  <a:ext uri="{0D108BD9-81ED-4DB2-BD59-A6C34878D82A}">
                    <a16:rowId xmlns:a16="http://schemas.microsoft.com/office/drawing/2014/main" val="4053067269"/>
                  </a:ext>
                </a:extLst>
              </a:tr>
              <a:tr h="7381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16.3.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Наличие утвержденных нормативов градостроительного проектирования городского округа (внесение изменений в нормативы градостроительного проектирования городского округа)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да/нет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extLst>
                  <a:ext uri="{0D108BD9-81ED-4DB2-BD59-A6C34878D82A}">
                    <a16:rowId xmlns:a16="http://schemas.microsoft.com/office/drawing/2014/main" val="733933217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II «Реализация политики пространственного развития городского округа»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extLst>
                  <a:ext uri="{0D108BD9-81ED-4DB2-BD59-A6C34878D82A}">
                    <a16:rowId xmlns:a16="http://schemas.microsoft.com/office/drawing/2014/main" val="3402096799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16.1.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Количество ликвидированных самовольных, недостроенных и аварийных объектов на территории муниципального образования Московской области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Рейтинг-50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единица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extLst>
                  <a:ext uri="{0D108BD9-81ED-4DB2-BD59-A6C34878D82A}">
                    <a16:rowId xmlns:a16="http://schemas.microsoft.com/office/drawing/2014/main" val="2934578065"/>
                  </a:ext>
                </a:extLst>
              </a:tr>
              <a:tr h="10334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16.2.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Осуществление переданных государственных полномочий в соответствии с Законом Московской области № 107/2014-ОЗ «О наделении органов местного самоуправления муниципальных образований Московской области отдельными государственными полномочиями Московской области»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Да/нет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" marR="5088" marT="5088" marB="0" anchor="ctr"/>
                </a:tc>
                <a:extLst>
                  <a:ext uri="{0D108BD9-81ED-4DB2-BD59-A6C34878D82A}">
                    <a16:rowId xmlns:a16="http://schemas.microsoft.com/office/drawing/2014/main" val="2871133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4244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0A3143-5CC5-4C0C-B65D-CD4208F7999F}"/>
              </a:ext>
            </a:extLst>
          </p:cNvPr>
          <p:cNvSpPr/>
          <p:nvPr/>
        </p:nvSpPr>
        <p:spPr>
          <a:xfrm>
            <a:off x="0" y="5819801"/>
            <a:ext cx="12191999" cy="58349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74000">
                <a:schemeClr val="accent1">
                  <a:lumMod val="49000"/>
                  <a:lumOff val="51000"/>
                </a:schemeClr>
              </a:gs>
              <a:gs pos="83000">
                <a:schemeClr val="accent1">
                  <a:lumMod val="51000"/>
                  <a:lumOff val="49000"/>
                </a:schemeClr>
              </a:gs>
              <a:gs pos="100000">
                <a:schemeClr val="accent1">
                  <a:lumMod val="47000"/>
                  <a:lumOff val="53000"/>
                </a:schemeClr>
              </a:gs>
            </a:gsLst>
            <a:lin ang="5400000" scaled="1"/>
            <a:tileRect/>
          </a:gradFill>
          <a:effectLst>
            <a:glow>
              <a:schemeClr val="accent1">
                <a:alpha val="40000"/>
              </a:schemeClr>
            </a:glow>
            <a:softEdge rad="0"/>
          </a:effectLst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3494B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С 2000 года, оплата труда во всех отраслях экономики выросла в 20 раз. </a:t>
            </a:r>
          </a:p>
          <a:p>
            <a:pPr marL="0" marR="0" lvl="0" indent="0" algn="ctr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3494B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itchFamily="34" charset="0"/>
              </a:rPr>
              <a:t>В перспективе ежегодный темп роста в 2020-2022 гг. предполагается сохранить на уровне 3,9 – 4,9%.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72AFC25-29EC-4515-93D7-AF62A339FE8B}"/>
              </a:ext>
            </a:extLst>
          </p:cNvPr>
          <p:cNvSpPr/>
          <p:nvPr/>
        </p:nvSpPr>
        <p:spPr>
          <a:xfrm>
            <a:off x="1123721" y="188913"/>
            <a:ext cx="10817454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Заработная плата по крупным и средним предприятиям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A08395C-E459-4674-A9E3-28B592514348}"/>
              </a:ext>
            </a:extLst>
          </p:cNvPr>
          <p:cNvSpPr/>
          <p:nvPr/>
        </p:nvSpPr>
        <p:spPr>
          <a:xfrm>
            <a:off x="3047999" y="4508347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3494B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место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среди городов Московской области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 уровню среднемесячной заработной платы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Диаграмма 5">
            <a:extLst>
              <a:ext uri="{FF2B5EF4-FFF2-40B4-BE49-F238E27FC236}">
                <a16:creationId xmlns:a16="http://schemas.microsoft.com/office/drawing/2014/main" id="{6524231F-47CA-43AC-BD81-A3847D1020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7612342"/>
              </p:ext>
            </p:extLst>
          </p:nvPr>
        </p:nvGraphicFramePr>
        <p:xfrm>
          <a:off x="201085" y="928688"/>
          <a:ext cx="11789833" cy="351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1D703DE-A5D2-4176-8A36-CA3C743E3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79975" y="6492875"/>
            <a:ext cx="1312025" cy="365125"/>
          </a:xfrm>
        </p:spPr>
        <p:txBody>
          <a:bodyPr/>
          <a:lstStyle/>
          <a:p>
            <a:fld id="{F203300F-B5E5-4D9E-9381-383162CC59FB}" type="slidenum">
              <a:rPr lang="ru-RU" smtClean="0">
                <a:solidFill>
                  <a:schemeClr val="accent6">
                    <a:lumMod val="50000"/>
                  </a:schemeClr>
                </a:solidFill>
              </a:rPr>
              <a:t>6</a:t>
            </a:fld>
            <a:endParaRPr lang="ru-RU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473FFB5-84AC-4623-A8CA-4E5AB080DF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34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60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2E704331-DF5B-45BF-98AC-370571A7A0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285365"/>
              </p:ext>
            </p:extLst>
          </p:nvPr>
        </p:nvGraphicFramePr>
        <p:xfrm>
          <a:off x="225724" y="776377"/>
          <a:ext cx="11550770" cy="60123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768">
                  <a:extLst>
                    <a:ext uri="{9D8B030D-6E8A-4147-A177-3AD203B41FA5}">
                      <a16:colId xmlns:a16="http://schemas.microsoft.com/office/drawing/2014/main" val="80204462"/>
                    </a:ext>
                  </a:extLst>
                </a:gridCol>
                <a:gridCol w="3836101">
                  <a:extLst>
                    <a:ext uri="{9D8B030D-6E8A-4147-A177-3AD203B41FA5}">
                      <a16:colId xmlns:a16="http://schemas.microsoft.com/office/drawing/2014/main" val="1119985668"/>
                    </a:ext>
                  </a:extLst>
                </a:gridCol>
                <a:gridCol w="1443845">
                  <a:extLst>
                    <a:ext uri="{9D8B030D-6E8A-4147-A177-3AD203B41FA5}">
                      <a16:colId xmlns:a16="http://schemas.microsoft.com/office/drawing/2014/main" val="2663302239"/>
                    </a:ext>
                  </a:extLst>
                </a:gridCol>
                <a:gridCol w="1217360">
                  <a:extLst>
                    <a:ext uri="{9D8B030D-6E8A-4147-A177-3AD203B41FA5}">
                      <a16:colId xmlns:a16="http://schemas.microsoft.com/office/drawing/2014/main" val="1938413072"/>
                    </a:ext>
                  </a:extLst>
                </a:gridCol>
                <a:gridCol w="1245671">
                  <a:extLst>
                    <a:ext uri="{9D8B030D-6E8A-4147-A177-3AD203B41FA5}">
                      <a16:colId xmlns:a16="http://schemas.microsoft.com/office/drawing/2014/main" val="3755201330"/>
                    </a:ext>
                  </a:extLst>
                </a:gridCol>
                <a:gridCol w="1373070">
                  <a:extLst>
                    <a:ext uri="{9D8B030D-6E8A-4147-A177-3AD203B41FA5}">
                      <a16:colId xmlns:a16="http://schemas.microsoft.com/office/drawing/2014/main" val="3693858301"/>
                    </a:ext>
                  </a:extLst>
                </a:gridCol>
                <a:gridCol w="1726955">
                  <a:extLst>
                    <a:ext uri="{9D8B030D-6E8A-4147-A177-3AD203B41FA5}">
                      <a16:colId xmlns:a16="http://schemas.microsoft.com/office/drawing/2014/main" val="652249745"/>
                    </a:ext>
                  </a:extLst>
                </a:gridCol>
              </a:tblGrid>
              <a:tr h="5189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№ п/п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Тип показателя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Единица измерения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extLst>
                  <a:ext uri="{0D108BD9-81ED-4DB2-BD59-A6C34878D82A}">
                    <a16:rowId xmlns:a16="http://schemas.microsoft.com/office/drawing/2014/main" val="4168639995"/>
                  </a:ext>
                </a:extLst>
              </a:tr>
              <a:tr h="1261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2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3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4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5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6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7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extLst>
                  <a:ext uri="{0D108BD9-81ED-4DB2-BD59-A6C34878D82A}">
                    <a16:rowId xmlns:a16="http://schemas.microsoft.com/office/drawing/2014/main" val="3943317299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17</a:t>
                      </a:r>
                      <a:endParaRPr lang="ru-RU" sz="8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>
                          <a:effectLst/>
                        </a:rPr>
                        <a:t>Муниципальная программа «Формирование современной комфортной городской среды»</a:t>
                      </a:r>
                      <a:endParaRPr lang="ru-RU" sz="8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extLst>
                  <a:ext uri="{0D108BD9-81ED-4DB2-BD59-A6C34878D82A}">
                    <a16:rowId xmlns:a16="http://schemas.microsoft.com/office/drawing/2014/main" val="2595086683"/>
                  </a:ext>
                </a:extLst>
              </a:tr>
              <a:tr h="1325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>
                          <a:effectLst/>
                        </a:rPr>
                        <a:t>Подпрограмма I «Комфортная городская среда»</a:t>
                      </a:r>
                      <a:endParaRPr lang="ru-RU" sz="8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extLst>
                  <a:ext uri="{0D108BD9-81ED-4DB2-BD59-A6C34878D82A}">
                    <a16:rowId xmlns:a16="http://schemas.microsoft.com/office/drawing/2014/main" val="322125369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17.1.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>
                          <a:effectLst/>
                        </a:rPr>
                        <a:t>1.1 Доля выполненных работ без нарушений сроков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%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100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100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extLst>
                  <a:ext uri="{0D108BD9-81ED-4DB2-BD59-A6C34878D82A}">
                    <a16:rowId xmlns:a16="http://schemas.microsoft.com/office/drawing/2014/main" val="3447917680"/>
                  </a:ext>
                </a:extLst>
              </a:tr>
              <a:tr h="3727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17.2.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>
                          <a:effectLst/>
                        </a:rPr>
                        <a:t>1.2 Количество реализованных мероприятий по благоустройству общественных территорий, в том числе: пешеходные зоны, набережные, скверы, зоны отдыха, площади, стелы, парки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ед.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2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2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extLst>
                  <a:ext uri="{0D108BD9-81ED-4DB2-BD59-A6C34878D82A}">
                    <a16:rowId xmlns:a16="http://schemas.microsoft.com/office/drawing/2014/main" val="2266594936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17.3.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>
                          <a:effectLst/>
                        </a:rPr>
                        <a:t>1.3 Количество разработанных концепций благоустройства общественных территорий 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ед.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0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0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extLst>
                  <a:ext uri="{0D108BD9-81ED-4DB2-BD59-A6C34878D82A}">
                    <a16:rowId xmlns:a16="http://schemas.microsoft.com/office/drawing/2014/main" val="1184452268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17.4.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>
                          <a:effectLst/>
                        </a:rPr>
                        <a:t>1.4 Количество разработанных проектов благоустройства общественных территорий 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ед.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0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0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extLst>
                  <a:ext uri="{0D108BD9-81ED-4DB2-BD59-A6C34878D82A}">
                    <a16:rowId xmlns:a16="http://schemas.microsoft.com/office/drawing/2014/main" val="2972244627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17.5.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>
                          <a:effectLst/>
                        </a:rPr>
                        <a:t>1.5 Количество установленных детских игровых площадок в парках культуры и отдыха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ед.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extLst>
                  <a:ext uri="{0D108BD9-81ED-4DB2-BD59-A6C34878D82A}">
                    <a16:rowId xmlns:a16="http://schemas.microsoft.com/office/drawing/2014/main" val="2891890245"/>
                  </a:ext>
                </a:extLst>
              </a:tr>
              <a:tr h="496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17.6.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>
                          <a:effectLst/>
                        </a:rPr>
                        <a:t>1.6 Доля граждан, принявших участие в решении вопросов развития городской среды от общего количества граждан в возрасте от 14 лет, проживающих в муниципальных образованиях, на территории которых реализуются проекты по созданию комфортной городской среды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%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12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12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extLst>
                  <a:ext uri="{0D108BD9-81ED-4DB2-BD59-A6C34878D82A}">
                    <a16:rowId xmlns:a16="http://schemas.microsoft.com/office/drawing/2014/main" val="2208325536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17.7.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>
                          <a:effectLst/>
                        </a:rPr>
                        <a:t>1.7 Количество установленных детских игровых площадок 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ед.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14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14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extLst>
                  <a:ext uri="{0D108BD9-81ED-4DB2-BD59-A6C34878D82A}">
                    <a16:rowId xmlns:a16="http://schemas.microsoft.com/office/drawing/2014/main" val="1494486708"/>
                  </a:ext>
                </a:extLst>
              </a:tr>
              <a:tr h="3727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17.8.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>
                          <a:effectLst/>
                        </a:rPr>
                        <a:t>1.8 Количество объектов электросетевого хозяйства, систем наружного и архитектурно-художественного освещения, на которых реализованы мероприятия по устройству и капитальному ремонту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ед.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0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0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extLst>
                  <a:ext uri="{0D108BD9-81ED-4DB2-BD59-A6C34878D82A}">
                    <a16:rowId xmlns:a16="http://schemas.microsoft.com/office/drawing/2014/main" val="2441647547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17.9.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>
                          <a:effectLst/>
                        </a:rPr>
                        <a:t>1.9 Количество благоустроенных дворовых территорий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ед.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14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14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extLst>
                  <a:ext uri="{0D108BD9-81ED-4DB2-BD59-A6C34878D82A}">
                    <a16:rowId xmlns:a16="http://schemas.microsoft.com/office/drawing/2014/main" val="578383505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17.10.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>
                          <a:effectLst/>
                        </a:rPr>
                        <a:t>1.10 Соответствие нормативу обеспеченности парками культуры и отдыха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%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100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100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extLst>
                  <a:ext uri="{0D108BD9-81ED-4DB2-BD59-A6C34878D82A}">
                    <a16:rowId xmlns:a16="http://schemas.microsoft.com/office/drawing/2014/main" val="3772645844"/>
                  </a:ext>
                </a:extLst>
              </a:tr>
              <a:tr h="6194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17.11.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>
                          <a:effectLst/>
                        </a:rPr>
                        <a:t>1.11 Увеличение числа посетителей парков культуры и отдыха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%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105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50,68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Показатель не выполнен полностью по причине введения ограничительных мер, связанных с распространением новой коронавирусной инфекции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extLst>
                  <a:ext uri="{0D108BD9-81ED-4DB2-BD59-A6C34878D82A}">
                    <a16:rowId xmlns:a16="http://schemas.microsoft.com/office/drawing/2014/main" val="487888806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17.12.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>
                          <a:effectLst/>
                        </a:rPr>
                        <a:t>1.12 Приобретение дополнительного оборудования, техники для нужд благоустройства территорий 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ед.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0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2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выполнен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extLst>
                  <a:ext uri="{0D108BD9-81ED-4DB2-BD59-A6C34878D82A}">
                    <a16:rowId xmlns:a16="http://schemas.microsoft.com/office/drawing/2014/main" val="3016398877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17.13.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>
                          <a:effectLst/>
                        </a:rPr>
                        <a:t>1.13 Количество созданных и благоустроенных парков культуры и отдыха на территории Московской области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ед.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4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4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extLst>
                  <a:ext uri="{0D108BD9-81ED-4DB2-BD59-A6C34878D82A}">
                    <a16:rowId xmlns:a16="http://schemas.microsoft.com/office/drawing/2014/main" val="3419550212"/>
                  </a:ext>
                </a:extLst>
              </a:tr>
              <a:tr h="3727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17.14.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>
                          <a:effectLst/>
                        </a:rPr>
                        <a:t>1.14 Площадь устраненных дефектов асфальтового покрытия дворовых территорий, в том числе проездов на дворовых территорий, в том числе внутриквартальных проездов в рамках проведения ямочного ремонта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кв.м.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4337,99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4337,99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 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extLst>
                  <a:ext uri="{0D108BD9-81ED-4DB2-BD59-A6C34878D82A}">
                    <a16:rowId xmlns:a16="http://schemas.microsoft.com/office/drawing/2014/main" val="1635341780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17.15.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u="none" strike="noStrike">
                          <a:effectLst/>
                        </a:rPr>
                        <a:t>1.15 Количество установленных контейнерных площадок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ед.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17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>
                          <a:effectLst/>
                        </a:rPr>
                        <a:t>17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u="none" strike="noStrike" dirty="0">
                          <a:effectLst/>
                        </a:rPr>
                        <a:t> 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2" marR="2922" marT="2922" marB="0" anchor="ctr"/>
                </a:tc>
                <a:extLst>
                  <a:ext uri="{0D108BD9-81ED-4DB2-BD59-A6C34878D82A}">
                    <a16:rowId xmlns:a16="http://schemas.microsoft.com/office/drawing/2014/main" val="22150689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62491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61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B5BEF37F-97C5-4C5B-A809-CC6B884E6F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0298556"/>
              </p:ext>
            </p:extLst>
          </p:nvPr>
        </p:nvGraphicFramePr>
        <p:xfrm>
          <a:off x="276045" y="897148"/>
          <a:ext cx="11568023" cy="58264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8824">
                  <a:extLst>
                    <a:ext uri="{9D8B030D-6E8A-4147-A177-3AD203B41FA5}">
                      <a16:colId xmlns:a16="http://schemas.microsoft.com/office/drawing/2014/main" val="2138684943"/>
                    </a:ext>
                  </a:extLst>
                </a:gridCol>
                <a:gridCol w="3841829">
                  <a:extLst>
                    <a:ext uri="{9D8B030D-6E8A-4147-A177-3AD203B41FA5}">
                      <a16:colId xmlns:a16="http://schemas.microsoft.com/office/drawing/2014/main" val="2601999384"/>
                    </a:ext>
                  </a:extLst>
                </a:gridCol>
                <a:gridCol w="1446002">
                  <a:extLst>
                    <a:ext uri="{9D8B030D-6E8A-4147-A177-3AD203B41FA5}">
                      <a16:colId xmlns:a16="http://schemas.microsoft.com/office/drawing/2014/main" val="917292113"/>
                    </a:ext>
                  </a:extLst>
                </a:gridCol>
                <a:gridCol w="1219181">
                  <a:extLst>
                    <a:ext uri="{9D8B030D-6E8A-4147-A177-3AD203B41FA5}">
                      <a16:colId xmlns:a16="http://schemas.microsoft.com/office/drawing/2014/main" val="2531247294"/>
                    </a:ext>
                  </a:extLst>
                </a:gridCol>
                <a:gridCol w="1247533">
                  <a:extLst>
                    <a:ext uri="{9D8B030D-6E8A-4147-A177-3AD203B41FA5}">
                      <a16:colId xmlns:a16="http://schemas.microsoft.com/office/drawing/2014/main" val="110120380"/>
                    </a:ext>
                  </a:extLst>
                </a:gridCol>
                <a:gridCol w="1375121">
                  <a:extLst>
                    <a:ext uri="{9D8B030D-6E8A-4147-A177-3AD203B41FA5}">
                      <a16:colId xmlns:a16="http://schemas.microsoft.com/office/drawing/2014/main" val="563458401"/>
                    </a:ext>
                  </a:extLst>
                </a:gridCol>
                <a:gridCol w="1729533">
                  <a:extLst>
                    <a:ext uri="{9D8B030D-6E8A-4147-A177-3AD203B41FA5}">
                      <a16:colId xmlns:a16="http://schemas.microsoft.com/office/drawing/2014/main" val="3617422731"/>
                    </a:ext>
                  </a:extLst>
                </a:gridCol>
              </a:tblGrid>
              <a:tr h="4886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№ п/п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Тип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Единица измерения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extLst>
                  <a:ext uri="{0D108BD9-81ED-4DB2-BD59-A6C34878D82A}">
                    <a16:rowId xmlns:a16="http://schemas.microsoft.com/office/drawing/2014/main" val="2945194708"/>
                  </a:ext>
                </a:extLst>
              </a:tr>
              <a:tr h="1121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extLst>
                  <a:ext uri="{0D108BD9-81ED-4DB2-BD59-A6C34878D82A}">
                    <a16:rowId xmlns:a16="http://schemas.microsoft.com/office/drawing/2014/main" val="2991208149"/>
                  </a:ext>
                </a:extLst>
              </a:tr>
              <a:tr h="2221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Муниципальная программа «Формирование современной комфортной городской среды»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extLst>
                  <a:ext uri="{0D108BD9-81ED-4DB2-BD59-A6C34878D82A}">
                    <a16:rowId xmlns:a16="http://schemas.microsoft.com/office/drawing/2014/main" val="4107861076"/>
                  </a:ext>
                </a:extLst>
              </a:tr>
              <a:tr h="1659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</a:t>
                      </a:r>
                      <a:r>
                        <a:rPr lang="en-US" sz="900" u="none" strike="noStrike">
                          <a:effectLst/>
                        </a:rPr>
                        <a:t>II «</a:t>
                      </a:r>
                      <a:r>
                        <a:rPr lang="ru-RU" sz="900" u="none" strike="noStrike">
                          <a:effectLst/>
                        </a:rPr>
                        <a:t>Благоустройство территорий»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extLst>
                  <a:ext uri="{0D108BD9-81ED-4DB2-BD59-A6C34878D82A}">
                    <a16:rowId xmlns:a16="http://schemas.microsoft.com/office/drawing/2014/main" val="2039624377"/>
                  </a:ext>
                </a:extLst>
              </a:tr>
              <a:tr h="4808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2.1 Поддержание в надлежащем состоянии сетей наружного освещения (проведение ремонтных работ, установка столбов, замена светильников, ламп, монтаж электрооборудования)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км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169,63465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169,63465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extLst>
                  <a:ext uri="{0D108BD9-81ED-4DB2-BD59-A6C34878D82A}">
                    <a16:rowId xmlns:a16="http://schemas.microsoft.com/office/drawing/2014/main" val="709335178"/>
                  </a:ext>
                </a:extLst>
              </a:tr>
              <a:tr h="3085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2.2 Содержание объектов озеленения (газоны, кустарники, цветники)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кв.м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269,58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269,58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extLst>
                  <a:ext uri="{0D108BD9-81ED-4DB2-BD59-A6C34878D82A}">
                    <a16:rowId xmlns:a16="http://schemas.microsoft.com/office/drawing/2014/main" val="3668642657"/>
                  </a:ext>
                </a:extLst>
              </a:tr>
              <a:tr h="3085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2.3 Содержание в надлежащем состоянии скульптурных композиций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шт.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extLst>
                  <a:ext uri="{0D108BD9-81ED-4DB2-BD59-A6C34878D82A}">
                    <a16:rowId xmlns:a16="http://schemas.microsoft.com/office/drawing/2014/main" val="1398380307"/>
                  </a:ext>
                </a:extLst>
              </a:tr>
              <a:tr h="3085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17.4.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2.4 Содержание в чистоте территории города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тыс. кв.м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842,22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842,22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extLst>
                  <a:ext uri="{0D108BD9-81ED-4DB2-BD59-A6C34878D82A}">
                    <a16:rowId xmlns:a16="http://schemas.microsoft.com/office/drawing/2014/main" val="2389913031"/>
                  </a:ext>
                </a:extLst>
              </a:tr>
              <a:tr h="4886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17.5.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2.5 Обеспечение эксплуатационно-технического обслуживания объектов и помещений, а также содержание указанных объектов и помещений, оборудования и прилегающей территории в надлежащем состоянии (АУ «ДТ «Город», МБУ «ДЦБС», МБУ «ДКДЦ «Полет», ДК «Водник», ДК «Нефтяник»)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ед./тыс. кв.м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5/16,851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5/16,851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extLst>
                  <a:ext uri="{0D108BD9-81ED-4DB2-BD59-A6C34878D82A}">
                    <a16:rowId xmlns:a16="http://schemas.microsoft.com/office/drawing/2014/main" val="398338350"/>
                  </a:ext>
                </a:extLst>
              </a:tr>
              <a:tr h="3085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17.6.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2.6 Создание муниципальной производственной базы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extLst>
                  <a:ext uri="{0D108BD9-81ED-4DB2-BD59-A6C34878D82A}">
                    <a16:rowId xmlns:a16="http://schemas.microsoft.com/office/drawing/2014/main" val="3299173336"/>
                  </a:ext>
                </a:extLst>
              </a:tr>
              <a:tr h="5520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17.7.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2.7 Проведение инвентаризации уровня благоустройства ИЖС и земельных участков, предоставленных для их размещения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да/нет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не выполнен по причине введения ограничительных мер, связанных с распространением новой коронавирусной инфекции. Перенесен на 2021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extLst>
                  <a:ext uri="{0D108BD9-81ED-4DB2-BD59-A6C34878D82A}">
                    <a16:rowId xmlns:a16="http://schemas.microsoft.com/office/drawing/2014/main" val="2984641126"/>
                  </a:ext>
                </a:extLst>
              </a:tr>
              <a:tr h="3085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17.8.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2.8 Обслуживание и ремонт линий уличного освещения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км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240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240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extLst>
                  <a:ext uri="{0D108BD9-81ED-4DB2-BD59-A6C34878D82A}">
                    <a16:rowId xmlns:a16="http://schemas.microsoft.com/office/drawing/2014/main" val="2786079096"/>
                  </a:ext>
                </a:extLst>
              </a:tr>
              <a:tr h="4518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17.9.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2.9 Оплата счетов МОЭСК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месяц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extLst>
                  <a:ext uri="{0D108BD9-81ED-4DB2-BD59-A6C34878D82A}">
                    <a16:rowId xmlns:a16="http://schemas.microsoft.com/office/drawing/2014/main" val="2967831065"/>
                  </a:ext>
                </a:extLst>
              </a:tr>
              <a:tr h="4518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17.10.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2.10 Количество установленных малых архитектурных форм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ед.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147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147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extLst>
                  <a:ext uri="{0D108BD9-81ED-4DB2-BD59-A6C34878D82A}">
                    <a16:rowId xmlns:a16="http://schemas.microsoft.com/office/drawing/2014/main" val="2811208713"/>
                  </a:ext>
                </a:extLst>
              </a:tr>
              <a:tr h="4518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17.11.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2.11 Приобретение дополнительного оборудования, техники для нужд благоустройства территорий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ед.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92" marR="2392" marT="2392" marB="0" anchor="ctr"/>
                </a:tc>
                <a:extLst>
                  <a:ext uri="{0D108BD9-81ED-4DB2-BD59-A6C34878D82A}">
                    <a16:rowId xmlns:a16="http://schemas.microsoft.com/office/drawing/2014/main" val="168871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20534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62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1DB7220F-DED2-4DD5-B3C4-BE5DB5FC17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3726821"/>
              </p:ext>
            </p:extLst>
          </p:nvPr>
        </p:nvGraphicFramePr>
        <p:xfrm>
          <a:off x="319177" y="1095556"/>
          <a:ext cx="11542144" cy="52307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7240">
                  <a:extLst>
                    <a:ext uri="{9D8B030D-6E8A-4147-A177-3AD203B41FA5}">
                      <a16:colId xmlns:a16="http://schemas.microsoft.com/office/drawing/2014/main" val="766378405"/>
                    </a:ext>
                  </a:extLst>
                </a:gridCol>
                <a:gridCol w="3833237">
                  <a:extLst>
                    <a:ext uri="{9D8B030D-6E8A-4147-A177-3AD203B41FA5}">
                      <a16:colId xmlns:a16="http://schemas.microsoft.com/office/drawing/2014/main" val="4254782821"/>
                    </a:ext>
                  </a:extLst>
                </a:gridCol>
                <a:gridCol w="1442769">
                  <a:extLst>
                    <a:ext uri="{9D8B030D-6E8A-4147-A177-3AD203B41FA5}">
                      <a16:colId xmlns:a16="http://schemas.microsoft.com/office/drawing/2014/main" val="2793266063"/>
                    </a:ext>
                  </a:extLst>
                </a:gridCol>
                <a:gridCol w="1216451">
                  <a:extLst>
                    <a:ext uri="{9D8B030D-6E8A-4147-A177-3AD203B41FA5}">
                      <a16:colId xmlns:a16="http://schemas.microsoft.com/office/drawing/2014/main" val="564748188"/>
                    </a:ext>
                  </a:extLst>
                </a:gridCol>
                <a:gridCol w="1244740">
                  <a:extLst>
                    <a:ext uri="{9D8B030D-6E8A-4147-A177-3AD203B41FA5}">
                      <a16:colId xmlns:a16="http://schemas.microsoft.com/office/drawing/2014/main" val="2450123527"/>
                    </a:ext>
                  </a:extLst>
                </a:gridCol>
                <a:gridCol w="1372043">
                  <a:extLst>
                    <a:ext uri="{9D8B030D-6E8A-4147-A177-3AD203B41FA5}">
                      <a16:colId xmlns:a16="http://schemas.microsoft.com/office/drawing/2014/main" val="2053122795"/>
                    </a:ext>
                  </a:extLst>
                </a:gridCol>
                <a:gridCol w="1725664">
                  <a:extLst>
                    <a:ext uri="{9D8B030D-6E8A-4147-A177-3AD203B41FA5}">
                      <a16:colId xmlns:a16="http://schemas.microsoft.com/office/drawing/2014/main" val="2493369259"/>
                    </a:ext>
                  </a:extLst>
                </a:gridCol>
              </a:tblGrid>
              <a:tr h="10950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№ п/п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Тип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Единица измерения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extLst>
                  <a:ext uri="{0D108BD9-81ED-4DB2-BD59-A6C34878D82A}">
                    <a16:rowId xmlns:a16="http://schemas.microsoft.com/office/drawing/2014/main" val="2725933258"/>
                  </a:ext>
                </a:extLst>
              </a:tr>
              <a:tr h="1658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extLst>
                  <a:ext uri="{0D108BD9-81ED-4DB2-BD59-A6C34878D82A}">
                    <a16:rowId xmlns:a16="http://schemas.microsoft.com/office/drawing/2014/main" val="787985749"/>
                  </a:ext>
                </a:extLst>
              </a:tr>
              <a:tr h="3254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Муниципальная программа «Формирование современной комфортной городской среды»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extLst>
                  <a:ext uri="{0D108BD9-81ED-4DB2-BD59-A6C34878D82A}">
                    <a16:rowId xmlns:a16="http://schemas.microsoft.com/office/drawing/2014/main" val="4066519925"/>
                  </a:ext>
                </a:extLst>
              </a:tr>
              <a:tr h="5594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Подпрограмма III «Создание условий для обеспечения комфортного проживания жителей в многоквартирных домах Московской области»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extLst>
                  <a:ext uri="{0D108BD9-81ED-4DB2-BD59-A6C34878D82A}">
                    <a16:rowId xmlns:a16="http://schemas.microsoft.com/office/drawing/2014/main" val="1287653596"/>
                  </a:ext>
                </a:extLst>
              </a:tr>
              <a:tr h="4195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17.1.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3.1 Количество отремонтированных подъездов в МКД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extLst>
                  <a:ext uri="{0D108BD9-81ED-4DB2-BD59-A6C34878D82A}">
                    <a16:rowId xmlns:a16="http://schemas.microsoft.com/office/drawing/2014/main" val="2335780931"/>
                  </a:ext>
                </a:extLst>
              </a:tr>
              <a:tr h="4195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17.2.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3.2 Количество МКД, в которых проведен капитальный ремонт в рамках региональной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extLst>
                  <a:ext uri="{0D108BD9-81ED-4DB2-BD59-A6C34878D82A}">
                    <a16:rowId xmlns:a16="http://schemas.microsoft.com/office/drawing/2014/main" val="976403280"/>
                  </a:ext>
                </a:extLst>
              </a:tr>
              <a:tr h="5594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17.3.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3.3 Число замененного лифтового оборудования в многоквартирных домах, включенных в региональную программу по капитальному ремонту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Мероприятие приостановлено до 2021 года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extLst>
                  <a:ext uri="{0D108BD9-81ED-4DB2-BD59-A6C34878D82A}">
                    <a16:rowId xmlns:a16="http://schemas.microsoft.com/office/drawing/2014/main" val="1783546285"/>
                  </a:ext>
                </a:extLst>
              </a:tr>
              <a:tr h="8823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17.4.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3.4 Количество многоквартирных жилых домов, в которых выполнены мероприятия по восстановлению (замене) конструктивных элементов общего имущества многоквартирных домов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выполнены работы по проектно-изыскательским работам. Проект по ремонту плиты-перекрытия согласован в МОГЭ. Работы с 2021 года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extLst>
                  <a:ext uri="{0D108BD9-81ED-4DB2-BD59-A6C34878D82A}">
                    <a16:rowId xmlns:a16="http://schemas.microsoft.com/office/drawing/2014/main" val="2935328664"/>
                  </a:ext>
                </a:extLst>
              </a:tr>
              <a:tr h="8039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17.5.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3.5 Выполнение работ по дезенфекционной обработке планового количества площадей общего пользования в МКД в день в соответствующих муниципальных образований МО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кв.м.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482522,16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400522,16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Выполнены работы по дезинфекционной обработке 400 522,16 кв. м. Отказ в предоставлении субсидии ООО "Пик-Комфорт".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466" marR="5466" marT="5466" marB="0" anchor="ctr"/>
                </a:tc>
                <a:extLst>
                  <a:ext uri="{0D108BD9-81ED-4DB2-BD59-A6C34878D82A}">
                    <a16:rowId xmlns:a16="http://schemas.microsoft.com/office/drawing/2014/main" val="28401759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450352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51B3-C251-43C6-9192-689BD90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697"/>
            <a:ext cx="10515600" cy="312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/>
              <a:t>Результаты реализации муниципальных программ</a:t>
            </a:r>
            <a:br>
              <a:rPr lang="ru-RU" sz="2400" dirty="0"/>
            </a:br>
            <a:r>
              <a:rPr lang="ru-RU" sz="2400" dirty="0"/>
              <a:t> городского округа Долгопрудный за 2020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9D2392-587E-4EBA-8745-F2B3A8843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589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63</a:t>
            </a:fld>
            <a:endParaRPr lang="ru-RU"/>
          </a:p>
        </p:txBody>
      </p:sp>
      <p:pic>
        <p:nvPicPr>
          <p:cNvPr id="5" name="Объект 6">
            <a:extLst>
              <a:ext uri="{FF2B5EF4-FFF2-40B4-BE49-F238E27FC236}">
                <a16:creationId xmlns:a16="http://schemas.microsoft.com/office/drawing/2014/main" id="{BE7739E8-F2E8-434A-8F15-E756A150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C9673A4B-0AE3-4FE3-B2B2-94DE49C39A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2509260"/>
              </p:ext>
            </p:extLst>
          </p:nvPr>
        </p:nvGraphicFramePr>
        <p:xfrm>
          <a:off x="920750" y="2004219"/>
          <a:ext cx="10363200" cy="4000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5000">
                  <a:extLst>
                    <a:ext uri="{9D8B030D-6E8A-4147-A177-3AD203B41FA5}">
                      <a16:colId xmlns:a16="http://schemas.microsoft.com/office/drawing/2014/main" val="2133637990"/>
                    </a:ext>
                  </a:extLst>
                </a:gridCol>
                <a:gridCol w="3441700">
                  <a:extLst>
                    <a:ext uri="{9D8B030D-6E8A-4147-A177-3AD203B41FA5}">
                      <a16:colId xmlns:a16="http://schemas.microsoft.com/office/drawing/2014/main" val="338145936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924840361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1717724439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1961416530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2975542469"/>
                    </a:ext>
                  </a:extLst>
                </a:gridCol>
                <a:gridCol w="1549400">
                  <a:extLst>
                    <a:ext uri="{9D8B030D-6E8A-4147-A177-3AD203B41FA5}">
                      <a16:colId xmlns:a16="http://schemas.microsoft.com/office/drawing/2014/main" val="3298525189"/>
                    </a:ext>
                  </a:extLst>
                </a:gridCol>
              </a:tblGrid>
              <a:tr h="143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№ п/п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Наименование муниципальной программы/подпрограммы/показателя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Тип показателя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Единица измерения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Планируемое значение показателя на 2020 год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Достигнутое значение показателя за 2020 год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Объяснение причины невыполнения целевого показателя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4160177660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321906064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18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</a:rPr>
                        <a:t>Муниципальная программа «Строительство объектов социальной инфраструктуры»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275219446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</a:rPr>
                        <a:t>Подпрограмма III «Строительство (реконструкция) объектов образования»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241336553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18.1.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</a:rPr>
                        <a:t>Количество введенных в эксплуатацию объектов дошкольного образования за счет бюджетных средств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Единица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326717317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18.2.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</a:rPr>
                        <a:t>Количество введенных в эксплуатацию объектов дошкольного образования за счет внебюджетных источников 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Единица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2824072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18.3.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</a:rPr>
                        <a:t>Количество введенных в эксплуатацию объектов общего образования за счет бюджетных средств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Отраслевой приоритетный показатель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Единица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3292348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977530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AD9B412-48F2-4A84-89D8-04BD7B7059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2FAA489-1CE0-4C0C-9A6C-7C729AC97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EB6E89-BA87-4003-BD23-6BDF40F3EBED}" type="slidenum">
              <a:rPr lang="ru-RU" smtClean="0"/>
              <a:pPr/>
              <a:t>64</a:t>
            </a:fld>
            <a:endParaRPr lang="ru-RU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ED4622CF-814C-486A-A552-AFC5897A37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2616632"/>
              </p:ext>
            </p:extLst>
          </p:nvPr>
        </p:nvGraphicFramePr>
        <p:xfrm>
          <a:off x="153910" y="861471"/>
          <a:ext cx="11655653" cy="5769638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312487">
                  <a:extLst>
                    <a:ext uri="{9D8B030D-6E8A-4147-A177-3AD203B41FA5}">
                      <a16:colId xmlns:a16="http://schemas.microsoft.com/office/drawing/2014/main" val="3173738563"/>
                    </a:ext>
                  </a:extLst>
                </a:gridCol>
                <a:gridCol w="7500161">
                  <a:extLst>
                    <a:ext uri="{9D8B030D-6E8A-4147-A177-3AD203B41FA5}">
                      <a16:colId xmlns:a16="http://schemas.microsoft.com/office/drawing/2014/main" val="1175069003"/>
                    </a:ext>
                  </a:extLst>
                </a:gridCol>
                <a:gridCol w="1373782">
                  <a:extLst>
                    <a:ext uri="{9D8B030D-6E8A-4147-A177-3AD203B41FA5}">
                      <a16:colId xmlns:a16="http://schemas.microsoft.com/office/drawing/2014/main" val="3513692141"/>
                    </a:ext>
                  </a:extLst>
                </a:gridCol>
                <a:gridCol w="1364619">
                  <a:extLst>
                    <a:ext uri="{9D8B030D-6E8A-4147-A177-3AD203B41FA5}">
                      <a16:colId xmlns:a16="http://schemas.microsoft.com/office/drawing/2014/main" val="154824804"/>
                    </a:ext>
                  </a:extLst>
                </a:gridCol>
                <a:gridCol w="1104604">
                  <a:extLst>
                    <a:ext uri="{9D8B030D-6E8A-4147-A177-3AD203B41FA5}">
                      <a16:colId xmlns:a16="http://schemas.microsoft.com/office/drawing/2014/main" val="1531975723"/>
                    </a:ext>
                  </a:extLst>
                </a:gridCol>
              </a:tblGrid>
              <a:tr h="5064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Наименование мер социальной поддержки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Численность представителей целевой группы (чел.)</a:t>
                      </a:r>
                    </a:p>
                  </a:txBody>
                  <a:tcPr marL="2378" marR="2378" marT="2378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НПА</a:t>
                      </a:r>
                    </a:p>
                  </a:txBody>
                  <a:tcPr marL="2378" marR="2378" marT="2378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Исполнено за 2020 год (</a:t>
                      </a:r>
                      <a:r>
                        <a:rPr lang="ru-RU" sz="11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тыс.руб</a:t>
                      </a:r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.)</a:t>
                      </a:r>
                    </a:p>
                  </a:txBody>
                  <a:tcPr marL="2378" marR="2378" marT="2378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384114"/>
                  </a:ext>
                </a:extLst>
              </a:tr>
              <a:tr h="152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2378" marR="2378" marT="2378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Выплата стипендии студентам  и ординаторам, обучающимся по целевому направлению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18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 Совета депутатов городского округа Долгопрудный Московской области от 18.12.2019 № 35-нр              «О бюджете городского округа Долгопрудный на 2020 год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плановый период 2021 и 2022 годов»</a:t>
                      </a:r>
                    </a:p>
                    <a:p>
                      <a:pPr marL="0" algn="ctr" defTabSz="914400" rtl="0" eaLnBrk="1" fontAlgn="b" latinLnBrk="0" hangingPunct="1"/>
                      <a:endParaRPr lang="ru-RU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fontAlgn="b" latinLnBrk="0" hangingPunct="1"/>
                      <a:endParaRPr lang="ru-RU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382,8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347590"/>
                  </a:ext>
                </a:extLst>
              </a:tr>
              <a:tr h="2915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Мероприятие, посвященное Дню знаний для детей из многодетных, неполных, малоимущих семей, семей, оказавшихся в трудной жизненной ситуации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170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0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146,0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207927"/>
                  </a:ext>
                </a:extLst>
              </a:tr>
              <a:tr h="14688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Социальные новогодние елки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1903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0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737,6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431231"/>
                  </a:ext>
                </a:extLst>
              </a:tr>
              <a:tr h="14688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Мероприятие, посвященное Всемирному Дню борьбы с сахарным диабетом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58,6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1903099"/>
                  </a:ext>
                </a:extLst>
              </a:tr>
              <a:tr h="2915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Организация выплаты пенсии за выслугу лет лицам, замещающим муниципальные должности и должности муниципальной службы, в связи с выходом на пенсию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61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00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6 261,7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680481"/>
                  </a:ext>
                </a:extLst>
              </a:tr>
              <a:tr h="14688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Оказание единовременной социальной помощи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362,2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728466"/>
                  </a:ext>
                </a:extLst>
              </a:tr>
              <a:tr h="27676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Мероприятие, посвященное Международному дню пожилого человека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00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195,71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400611"/>
                  </a:ext>
                </a:extLst>
              </a:tr>
              <a:tr h="5807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Единовременные выплаты медицинским работникам медицинских организаций государственной системы здравоохранения Московской области, осуществляющим деятельность на территории городского округа Долгопрудный Московской области в период повышенной готовности для органов управления и сил Московской областной системы предупреждения и ликвидации чрезвычайных ситуаций и некоторых мер по предотвращению распространения COVID-19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196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0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2 235,0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869226"/>
                  </a:ext>
                </a:extLst>
              </a:tr>
              <a:tr h="5064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Компенсация льгот работникам образования, имеющим место жительства и работающим в микрорайонах Шереметьевский, Хлебниково, Павельцево, пользовавшихся льготой по оплате ЖКХ как житель сельской местности и утративших право на нее в связи с изменением статуса г. Долгопрудного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00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61,6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4095488"/>
                  </a:ext>
                </a:extLst>
              </a:tr>
              <a:tr h="5064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Компенсация льгот работникам здравоохранения, имеющим место жительства и работающим в микрорайонах Шереметьевский, Хлебниково, Павельцево, пользовавшихся льготой по оплате ЖКХ как житель сельской местности и утративших право на нее в связи с изменением статуса г. Долгопрудного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00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67,8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21074"/>
                  </a:ext>
                </a:extLst>
              </a:tr>
              <a:tr h="25420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Оказание поддержки участникам, инвалидам Великой Отечественной войны и приравненным к ним лицам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727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00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3 760,0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457694"/>
                  </a:ext>
                </a:extLst>
              </a:tr>
              <a:tr h="14688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Единовременная выплата при рождении третьего и последующих детей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00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160,0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5651675"/>
                  </a:ext>
                </a:extLst>
              </a:tr>
              <a:tr h="25420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Единовременные выплаты врачам-педиатрам участковым и  врачам-терапевтам участковым, трудоустроившимся в ГБУЗ МО "ДЦГБ" 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00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1 150,0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028790"/>
                  </a:ext>
                </a:extLst>
              </a:tr>
              <a:tr h="25420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Предоставление молодым семьям социальных выплат на приобретение жилья или строительство индивидуального жилого дома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00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8 808,0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480116"/>
                  </a:ext>
                </a:extLst>
              </a:tr>
              <a:tr h="2690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Компенсация социальных расходов медицинским работникам 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00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1 936,1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0827453"/>
                  </a:ext>
                </a:extLst>
              </a:tr>
              <a:tr h="25420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Расходы на выплаты лицам, удостоенным звания Почетного гражданина городского округа Долгопрудный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1 555,0</a:t>
                      </a:r>
                    </a:p>
                  </a:txBody>
                  <a:tcPr marL="8313" marR="8313" marT="8313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831773"/>
                  </a:ext>
                </a:extLst>
              </a:tr>
              <a:tr h="38032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Оказание государственной поддержки в решении жилищной проблемы детей-сирот и детей, оставшихся без попечения родителей, лиц из числа детей-сирот и детей, оставшихся без попечения родителей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00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17 160,5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187984"/>
                  </a:ext>
                </a:extLst>
              </a:tr>
              <a:tr h="28191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Дополнительные меры социальной поддержки доноров, безвозмездно сдающих кровь и (или) ее компоненты</a:t>
                      </a:r>
                    </a:p>
                    <a:p>
                      <a:pPr algn="l" fontAlgn="t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2378" marR="2378" marT="2378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77,5</a:t>
                      </a:r>
                    </a:p>
                  </a:txBody>
                  <a:tcPr marL="8313" marR="8313" marT="8313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92170"/>
                  </a:ext>
                </a:extLst>
              </a:tr>
            </a:tbl>
          </a:graphicData>
        </a:graphic>
      </p:graphicFrame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62BEBD5-D6C4-4373-8370-0E26C1FFC150}"/>
              </a:ext>
            </a:extLst>
          </p:cNvPr>
          <p:cNvSpPr txBox="1">
            <a:spLocks/>
          </p:cNvSpPr>
          <p:nvPr/>
        </p:nvSpPr>
        <p:spPr>
          <a:xfrm>
            <a:off x="1068457" y="162562"/>
            <a:ext cx="11051656" cy="5436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/>
              <a:t>Информация о расходах бюджета с учетом интересов целевых групп пользователей </a:t>
            </a:r>
            <a:br>
              <a:rPr lang="ru-RU" sz="2400" dirty="0"/>
            </a:br>
            <a:r>
              <a:rPr lang="ru-RU" sz="2400" dirty="0"/>
              <a:t>за 2020 год </a:t>
            </a:r>
          </a:p>
        </p:txBody>
      </p:sp>
      <p:pic>
        <p:nvPicPr>
          <p:cNvPr id="11" name="Объект 6">
            <a:extLst>
              <a:ext uri="{FF2B5EF4-FFF2-40B4-BE49-F238E27FC236}">
                <a16:creationId xmlns:a16="http://schemas.microsoft.com/office/drawing/2014/main" id="{C86E1457-E845-416C-A0BE-3D1C7A201C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791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F199F7B-3CC6-4CF3-9F23-A1FFA4D41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65</a:t>
            </a:fld>
            <a:endParaRPr lang="ru-RU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A4661FC3-99BD-4A51-A128-86CE10B5CF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4371231"/>
              </p:ext>
            </p:extLst>
          </p:nvPr>
        </p:nvGraphicFramePr>
        <p:xfrm>
          <a:off x="232913" y="905772"/>
          <a:ext cx="11608276" cy="54393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50519">
                  <a:extLst>
                    <a:ext uri="{9D8B030D-6E8A-4147-A177-3AD203B41FA5}">
                      <a16:colId xmlns:a16="http://schemas.microsoft.com/office/drawing/2014/main" val="1960297965"/>
                    </a:ext>
                  </a:extLst>
                </a:gridCol>
                <a:gridCol w="285476">
                  <a:extLst>
                    <a:ext uri="{9D8B030D-6E8A-4147-A177-3AD203B41FA5}">
                      <a16:colId xmlns:a16="http://schemas.microsoft.com/office/drawing/2014/main" val="3139758215"/>
                    </a:ext>
                  </a:extLst>
                </a:gridCol>
                <a:gridCol w="303178">
                  <a:extLst>
                    <a:ext uri="{9D8B030D-6E8A-4147-A177-3AD203B41FA5}">
                      <a16:colId xmlns:a16="http://schemas.microsoft.com/office/drawing/2014/main" val="2969328325"/>
                    </a:ext>
                  </a:extLst>
                </a:gridCol>
                <a:gridCol w="1036032">
                  <a:extLst>
                    <a:ext uri="{9D8B030D-6E8A-4147-A177-3AD203B41FA5}">
                      <a16:colId xmlns:a16="http://schemas.microsoft.com/office/drawing/2014/main" val="2676949354"/>
                    </a:ext>
                  </a:extLst>
                </a:gridCol>
                <a:gridCol w="1074823">
                  <a:extLst>
                    <a:ext uri="{9D8B030D-6E8A-4147-A177-3AD203B41FA5}">
                      <a16:colId xmlns:a16="http://schemas.microsoft.com/office/drawing/2014/main" val="1761874480"/>
                    </a:ext>
                  </a:extLst>
                </a:gridCol>
                <a:gridCol w="879511">
                  <a:extLst>
                    <a:ext uri="{9D8B030D-6E8A-4147-A177-3AD203B41FA5}">
                      <a16:colId xmlns:a16="http://schemas.microsoft.com/office/drawing/2014/main" val="337575133"/>
                    </a:ext>
                  </a:extLst>
                </a:gridCol>
                <a:gridCol w="1116207">
                  <a:extLst>
                    <a:ext uri="{9D8B030D-6E8A-4147-A177-3AD203B41FA5}">
                      <a16:colId xmlns:a16="http://schemas.microsoft.com/office/drawing/2014/main" val="3862397481"/>
                    </a:ext>
                  </a:extLst>
                </a:gridCol>
                <a:gridCol w="819203">
                  <a:extLst>
                    <a:ext uri="{9D8B030D-6E8A-4147-A177-3AD203B41FA5}">
                      <a16:colId xmlns:a16="http://schemas.microsoft.com/office/drawing/2014/main" val="2608601142"/>
                    </a:ext>
                  </a:extLst>
                </a:gridCol>
                <a:gridCol w="1243327">
                  <a:extLst>
                    <a:ext uri="{9D8B030D-6E8A-4147-A177-3AD203B41FA5}">
                      <a16:colId xmlns:a16="http://schemas.microsoft.com/office/drawing/2014/main" val="1147985511"/>
                    </a:ext>
                  </a:extLst>
                </a:gridCol>
              </a:tblGrid>
              <a:tr h="3623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Наименование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</a:rPr>
                        <a:t>Рз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</a:rPr>
                        <a:t>ПР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План 2020 год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в том числе межбюджетные трансферты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</a:rPr>
                        <a:t>Исполнено за 2020 год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в том числе межбюджетные трансферты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% исполнения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в том числе межбюджетные трансферты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ctr"/>
                </a:tc>
                <a:extLst>
                  <a:ext uri="{0D108BD9-81ED-4DB2-BD59-A6C34878D82A}">
                    <a16:rowId xmlns:a16="http://schemas.microsoft.com/office/drawing/2014/main" val="3341635826"/>
                  </a:ext>
                </a:extLst>
              </a:tr>
              <a:tr h="18627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Общегосударственные вопросы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01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462 154,2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26 735,4 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422 994,8 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24 528,0 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91,5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91,7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3979765031"/>
                  </a:ext>
                </a:extLst>
              </a:tr>
              <a:tr h="26806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Функционирование  высшего должностного лица субъекта РФ и муниципального образования</a:t>
                      </a:r>
                      <a:endParaRPr lang="ru-RU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02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5 667,2</a:t>
                      </a:r>
                      <a:endParaRPr lang="ru-RU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5 624,2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99,2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2651242474"/>
                  </a:ext>
                </a:extLst>
              </a:tr>
              <a:tr h="40188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03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6 274,6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339,8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5 998,8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339,8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95,6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100,0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3711626947"/>
                  </a:ext>
                </a:extLst>
              </a:tr>
              <a:tr h="40188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Функционирование Правительства Российской Федерации, высших   исполнительных органов государственной власти субъектов Российской Федерации, местных администраций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04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154 400,6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19 149,5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140 845,6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17 120,6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91,2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89,4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2849328668"/>
                  </a:ext>
                </a:extLst>
              </a:tr>
              <a:tr h="26806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  <a:endParaRPr lang="ru-RU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06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25 645,7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270,1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24 631,2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270,1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96,0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100,0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1695550406"/>
                  </a:ext>
                </a:extLst>
              </a:tr>
              <a:tr h="133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Резервные фонды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1 162,2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4148956296"/>
                  </a:ext>
                </a:extLst>
              </a:tr>
              <a:tr h="133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Другие общегосударственные вопросы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13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269 003,9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6 976,0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245 895,0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6 797,5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91,4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97,4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2829910523"/>
                  </a:ext>
                </a:extLst>
              </a:tr>
              <a:tr h="17337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Национальная оборона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02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7 967,0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7 867,0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7 856,5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7 767,1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98,6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98,7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687456152"/>
                  </a:ext>
                </a:extLst>
              </a:tr>
              <a:tr h="133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Мобилизационная и вневойсковая подготовка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02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03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7 867,0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7 867,0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7 767,1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7 767,1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98,7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98,7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2007046591"/>
                  </a:ext>
                </a:extLst>
              </a:tr>
              <a:tr h="133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Мобилизационная подготовка экономики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02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04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100,0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89,4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89,4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736919360"/>
                  </a:ext>
                </a:extLst>
              </a:tr>
              <a:tr h="28096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Национальная безопасность и правоохранительная деятельность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03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25 910,3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25 255,3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97,5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404908570"/>
                  </a:ext>
                </a:extLst>
              </a:tr>
              <a:tr h="26806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Защита населения и территории от чрезвычайных ситуаций природного и техногенного характера, гражданская оборона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03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09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22 448,8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21 921,6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97,7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3219717970"/>
                  </a:ext>
                </a:extLst>
              </a:tr>
              <a:tr h="133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Обеспечение пожарной безопасности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03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350,0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308,3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88,1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3004351571"/>
                  </a:ext>
                </a:extLst>
              </a:tr>
              <a:tr h="26806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Другие вопросы в области национальной безопасности и правоохранительной деятельности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03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14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3 111,5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3 025,4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97,2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3620667601"/>
                  </a:ext>
                </a:extLst>
              </a:tr>
              <a:tr h="133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Национальная экономика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04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310 825,5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106 877,2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295 208,3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103 949,1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95,0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97,3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2657093679"/>
                  </a:ext>
                </a:extLst>
              </a:tr>
              <a:tr h="133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Сельское хозяйство и рыболовство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04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05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2 500,5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2 002,0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2 137,1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1 638,6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85,5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81,8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1498469219"/>
                  </a:ext>
                </a:extLst>
              </a:tr>
              <a:tr h="133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Транспорт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04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08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59 477,0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58 847,0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58 556,9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57 971,4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98,5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98,5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4288479486"/>
                  </a:ext>
                </a:extLst>
              </a:tr>
              <a:tr h="133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Дорожное хозяйство (дорожные фонды)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04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09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141 082,1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43 225,2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128 771,8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42 081,3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91,3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97,4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3034726723"/>
                  </a:ext>
                </a:extLst>
              </a:tr>
              <a:tr h="133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Связь и информатика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04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11 730,9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1 707,0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11 351,5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1 707,0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96,8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100,0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3360756171"/>
                  </a:ext>
                </a:extLst>
              </a:tr>
              <a:tr h="133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Другие вопросы в области национальной экономики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04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96 035,0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1 096,0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94 391,0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550,8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98,3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50,3 </a:t>
                      </a:r>
                      <a:endParaRPr lang="ru-RU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0" marR="5820" marT="5820" marB="0" anchor="b"/>
                </a:tc>
                <a:extLst>
                  <a:ext uri="{0D108BD9-81ED-4DB2-BD59-A6C34878D82A}">
                    <a16:rowId xmlns:a16="http://schemas.microsoft.com/office/drawing/2014/main" val="3798095697"/>
                  </a:ext>
                </a:extLst>
              </a:tr>
            </a:tbl>
          </a:graphicData>
        </a:graphic>
      </p:graphicFrame>
      <p:sp>
        <p:nvSpPr>
          <p:cNvPr id="10" name="Прямоугольник 7">
            <a:extLst>
              <a:ext uri="{FF2B5EF4-FFF2-40B4-BE49-F238E27FC236}">
                <a16:creationId xmlns:a16="http://schemas.microsoft.com/office/drawing/2014/main" id="{FA127F59-1E17-4379-A19E-543F7F7B8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8330" y="644162"/>
            <a:ext cx="5452861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1100" dirty="0">
                <a:cs typeface="Times New Roman" pitchFamily="18" charset="0"/>
              </a:rPr>
              <a:t>Данные в таблице представлены в </a:t>
            </a:r>
            <a:r>
              <a:rPr lang="ru-RU" sz="1100" b="1" dirty="0">
                <a:cs typeface="Times New Roman" pitchFamily="18" charset="0"/>
              </a:rPr>
              <a:t>тыс. рублей</a:t>
            </a:r>
            <a:endParaRPr lang="ru-RU" sz="1100" b="1" dirty="0">
              <a:latin typeface="Calibri" pitchFamily="34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1156C46-1652-4ECD-BB9D-9958746BA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354" y="185558"/>
            <a:ext cx="10515600" cy="384738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Расходы бюджета городского округа Долгопрудный на 2020 год по разделам, подразделам классификации расходов бюджетов </a:t>
            </a:r>
          </a:p>
        </p:txBody>
      </p:sp>
      <p:pic>
        <p:nvPicPr>
          <p:cNvPr id="13" name="Объект 6">
            <a:extLst>
              <a:ext uri="{FF2B5EF4-FFF2-40B4-BE49-F238E27FC236}">
                <a16:creationId xmlns:a16="http://schemas.microsoft.com/office/drawing/2014/main" id="{7D5D857E-B305-481F-9EDA-2A98F9756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  <p:sp>
        <p:nvSpPr>
          <p:cNvPr id="7" name="Прямоугольник 7">
            <a:extLst>
              <a:ext uri="{FF2B5EF4-FFF2-40B4-BE49-F238E27FC236}">
                <a16:creationId xmlns:a16="http://schemas.microsoft.com/office/drawing/2014/main" id="{FF2D5614-5D40-4504-9CE1-906C0E713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8328" y="6419009"/>
            <a:ext cx="5452861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1100" dirty="0">
                <a:cs typeface="Times New Roman" pitchFamily="18" charset="0"/>
              </a:rPr>
              <a:t>Продолжение таблицы на следующем слайде</a:t>
            </a:r>
            <a:endParaRPr lang="ru-RU" sz="11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8460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643220-DF20-4A16-A89C-A2B4A3C37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101" y="173391"/>
            <a:ext cx="10515600" cy="384738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Расходы бюджета городского округа Долгопрудный на 2020 год по разделам, подразделам классификации расходов бюджетов 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67865B9F-6DFB-4D2D-9B4E-2175C08EFF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3278806"/>
              </p:ext>
            </p:extLst>
          </p:nvPr>
        </p:nvGraphicFramePr>
        <p:xfrm>
          <a:off x="207034" y="938745"/>
          <a:ext cx="11569459" cy="55534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42278">
                  <a:extLst>
                    <a:ext uri="{9D8B030D-6E8A-4147-A177-3AD203B41FA5}">
                      <a16:colId xmlns:a16="http://schemas.microsoft.com/office/drawing/2014/main" val="116786841"/>
                    </a:ext>
                  </a:extLst>
                </a:gridCol>
                <a:gridCol w="314959">
                  <a:extLst>
                    <a:ext uri="{9D8B030D-6E8A-4147-A177-3AD203B41FA5}">
                      <a16:colId xmlns:a16="http://schemas.microsoft.com/office/drawing/2014/main" val="2562869471"/>
                    </a:ext>
                  </a:extLst>
                </a:gridCol>
                <a:gridCol w="363746">
                  <a:extLst>
                    <a:ext uri="{9D8B030D-6E8A-4147-A177-3AD203B41FA5}">
                      <a16:colId xmlns:a16="http://schemas.microsoft.com/office/drawing/2014/main" val="3059862167"/>
                    </a:ext>
                  </a:extLst>
                </a:gridCol>
                <a:gridCol w="1032569">
                  <a:extLst>
                    <a:ext uri="{9D8B030D-6E8A-4147-A177-3AD203B41FA5}">
                      <a16:colId xmlns:a16="http://schemas.microsoft.com/office/drawing/2014/main" val="983052312"/>
                    </a:ext>
                  </a:extLst>
                </a:gridCol>
                <a:gridCol w="1047123">
                  <a:extLst>
                    <a:ext uri="{9D8B030D-6E8A-4147-A177-3AD203B41FA5}">
                      <a16:colId xmlns:a16="http://schemas.microsoft.com/office/drawing/2014/main" val="1779938144"/>
                    </a:ext>
                  </a:extLst>
                </a:gridCol>
                <a:gridCol w="900676">
                  <a:extLst>
                    <a:ext uri="{9D8B030D-6E8A-4147-A177-3AD203B41FA5}">
                      <a16:colId xmlns:a16="http://schemas.microsoft.com/office/drawing/2014/main" val="2236880754"/>
                    </a:ext>
                  </a:extLst>
                </a:gridCol>
                <a:gridCol w="1111022">
                  <a:extLst>
                    <a:ext uri="{9D8B030D-6E8A-4147-A177-3AD203B41FA5}">
                      <a16:colId xmlns:a16="http://schemas.microsoft.com/office/drawing/2014/main" val="2933172100"/>
                    </a:ext>
                  </a:extLst>
                </a:gridCol>
                <a:gridCol w="808194">
                  <a:extLst>
                    <a:ext uri="{9D8B030D-6E8A-4147-A177-3AD203B41FA5}">
                      <a16:colId xmlns:a16="http://schemas.microsoft.com/office/drawing/2014/main" val="969367826"/>
                    </a:ext>
                  </a:extLst>
                </a:gridCol>
                <a:gridCol w="1248892">
                  <a:extLst>
                    <a:ext uri="{9D8B030D-6E8A-4147-A177-3AD203B41FA5}">
                      <a16:colId xmlns:a16="http://schemas.microsoft.com/office/drawing/2014/main" val="2342139242"/>
                    </a:ext>
                  </a:extLst>
                </a:gridCol>
              </a:tblGrid>
              <a:tr h="3639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Наименование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err="1">
                          <a:effectLst/>
                        </a:rPr>
                        <a:t>Рз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>
                          <a:effectLst/>
                        </a:rPr>
                        <a:t>ПР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План 2020 год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в том числе межбюджетные трансферты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Исполнено за 2020 год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в том числе межбюджетные трансферты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% исполнения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</a:rPr>
                        <a:t>в том числе межбюджетные трансферты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ctr"/>
                </a:tc>
                <a:extLst>
                  <a:ext uri="{0D108BD9-81ED-4DB2-BD59-A6C34878D82A}">
                    <a16:rowId xmlns:a16="http://schemas.microsoft.com/office/drawing/2014/main" val="1085648369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Жилищно-коммунальное хозяйство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05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577 791,9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213 644,8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505 094,0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205 257,3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87,4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96,1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371643407"/>
                  </a:ext>
                </a:extLst>
              </a:tr>
              <a:tr h="1871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Жилищное хозяйство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05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35 052,9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722,6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32 215,6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600,0 </a:t>
                      </a:r>
                      <a:endParaRPr lang="ru-RU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91,9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83,0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1716108609"/>
                  </a:ext>
                </a:extLst>
              </a:tr>
              <a:tr h="16970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Коммунальное хозяйство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05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02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46 929,5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23 806,8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45 816,0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23 806,8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97,6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100,0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1374556691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Благоустройство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05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03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495 809,5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189 115,4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427 062,4 </a:t>
                      </a:r>
                      <a:endParaRPr lang="ru-RU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180 850,5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86,1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95,6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509010370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Охрана окружающей среды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06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445 233,3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382 237,0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411 336,2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377 554,0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92,4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98,8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3957157291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Другие вопросы в области охраны окружающей среды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06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05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445 233,3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382 237,0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411 336,2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377 554,0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92,4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98,8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551007492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Образование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07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2 590 174,1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1 821 540,7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2 558 697,4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1 797 013,4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98,8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98,7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1113624813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Дошкольное образование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07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1 231 010,6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823 264,0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1 229 419,4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822 592,6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99,9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99,9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1478886579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Общее образование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07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02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1 137 647,7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989 431,9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1 110 330,2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966 082,0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97,6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97,6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286035241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Дополнительное образование детей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07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03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151 817,6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151 817,6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100,0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265475903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Молодежная политика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07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07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24 857,4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316,0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24 500,8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316,0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98,6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100,0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787471318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Другие вопросы в области образования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07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09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44 840,8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8 528,8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42 629,4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8 022,8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95,1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94,1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214861591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Культура и кинематография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08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171 884,3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2 587,3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171 540,8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2 587,3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99,8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100,0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1643441931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Культура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08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141 144,9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2 467,5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140 963,5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2 467,5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99,9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100,0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1933495207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Другие вопросы в области культуры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08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04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30 739,4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119,8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30 577,3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119,8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99,5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100,0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1926463757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Здравоохранение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09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2 783,0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2 318,9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83,3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1676152457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Другие вопросы в области здравоохранения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09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09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2 783,0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2 318,9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83,3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2890235795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Социальная политика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119 689,2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96 016,1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117 956,5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94 943,8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98,6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98,9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893824318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Пенсионное обеспечение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6 309,6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6 261,7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99,2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1519889046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Социальное обеспечение населения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03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56 454,0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46 270,0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55 784,0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46 169,6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98,8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99,8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1873310340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Охрана семьи и детства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04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55 259,2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49 746,1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54 247,3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48 774,2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98,2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98,0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3169248399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Другие вопросы в области социальной политики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06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1 666,4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1 663,5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99,8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608001657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Физическая культура и спорт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102 465,8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102 401,6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99,9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2519670615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Физическая культура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95 424,8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95 376,8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99,9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3314993799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Массовый спорт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02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397,1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380,9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95,9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1366840042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Спорт высших достижений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 11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 03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6 643,9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6 643,9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100,0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3487398226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Средства массовой информации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12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21 476,3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21 026,8 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97,9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2988918022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Другие вопросы в области средств массовой информации</a:t>
                      </a:r>
                      <a:endParaRPr lang="ru-RU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04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21 476,3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21 026,8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97,9 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 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1460340348"/>
                  </a:ext>
                </a:extLst>
              </a:tr>
              <a:tr h="1344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</a:rPr>
                        <a:t>ВСЕГО РАСХОДОВ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00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00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4 838 354,9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2 657 505,5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4 641 687,1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2 613 600,0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95,9 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</a:rPr>
                        <a:t>98,3 </a:t>
                      </a:r>
                      <a:endParaRPr lang="ru-RU" sz="11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46" marR="5846" marT="5846" marB="0" anchor="b"/>
                </a:tc>
                <a:extLst>
                  <a:ext uri="{0D108BD9-81ED-4DB2-BD59-A6C34878D82A}">
                    <a16:rowId xmlns:a16="http://schemas.microsoft.com/office/drawing/2014/main" val="855247101"/>
                  </a:ext>
                </a:extLst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5369C29-7ABF-40EA-8CFA-66C4FE39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240"/>
            <a:ext cx="2743200" cy="365125"/>
          </a:xfrm>
        </p:spPr>
        <p:txBody>
          <a:bodyPr/>
          <a:lstStyle/>
          <a:p>
            <a:fld id="{F203300F-B5E5-4D9E-9381-383162CC59FB}" type="slidenum">
              <a:rPr lang="ru-RU" smtClean="0"/>
              <a:pPr/>
              <a:t>66</a:t>
            </a:fld>
            <a:endParaRPr lang="ru-RU" dirty="0"/>
          </a:p>
        </p:txBody>
      </p:sp>
      <p:sp>
        <p:nvSpPr>
          <p:cNvPr id="7" name="Прямоугольник 7">
            <a:extLst>
              <a:ext uri="{FF2B5EF4-FFF2-40B4-BE49-F238E27FC236}">
                <a16:creationId xmlns:a16="http://schemas.microsoft.com/office/drawing/2014/main" id="{08005788-750B-45B7-978A-6D32C88DD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3633" y="671450"/>
            <a:ext cx="5452861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1100" dirty="0">
                <a:cs typeface="Times New Roman" pitchFamily="18" charset="0"/>
              </a:rPr>
              <a:t>Данные в таблице представлены в </a:t>
            </a:r>
            <a:r>
              <a:rPr lang="ru-RU" sz="1100" b="1" dirty="0">
                <a:cs typeface="Times New Roman" pitchFamily="18" charset="0"/>
              </a:rPr>
              <a:t>тыс. рублей</a:t>
            </a:r>
            <a:endParaRPr lang="ru-RU" sz="1100" b="1" dirty="0">
              <a:latin typeface="Calibri" pitchFamily="34" charset="0"/>
            </a:endParaRPr>
          </a:p>
        </p:txBody>
      </p:sp>
      <p:pic>
        <p:nvPicPr>
          <p:cNvPr id="9" name="Объект 6">
            <a:extLst>
              <a:ext uri="{FF2B5EF4-FFF2-40B4-BE49-F238E27FC236}">
                <a16:creationId xmlns:a16="http://schemas.microsoft.com/office/drawing/2014/main" id="{5551F438-ED16-42C1-9437-74F99C92D3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41048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38000">
              <a:schemeClr val="accent4">
                <a:lumMod val="20000"/>
                <a:lumOff val="80000"/>
              </a:schemeClr>
            </a:gs>
            <a:gs pos="100000">
              <a:schemeClr val="accent5">
                <a:lumMod val="20000"/>
                <a:lumOff val="80000"/>
              </a:schemeClr>
            </a:gs>
            <a:gs pos="76000">
              <a:schemeClr val="accent2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extBox 6"/>
          <p:cNvSpPr txBox="1">
            <a:spLocks noChangeArrowheads="1"/>
          </p:cNvSpPr>
          <p:nvPr/>
        </p:nvSpPr>
        <p:spPr bwMode="auto">
          <a:xfrm>
            <a:off x="1004888" y="1241425"/>
            <a:ext cx="10169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haroni" pitchFamily="2" charset="-79"/>
              </a:rPr>
              <a:t>Финансовое управление администрации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haroni" pitchFamily="2" charset="-79"/>
              </a:rPr>
              <a:t>г.о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haroni" pitchFamily="2" charset="-79"/>
              </a:rPr>
              <a:t>. Долгопрудный</a:t>
            </a:r>
          </a:p>
        </p:txBody>
      </p:sp>
      <p:sp>
        <p:nvSpPr>
          <p:cNvPr id="30725" name="Прямоугольник 7"/>
          <p:cNvSpPr>
            <a:spLocks noChangeArrowheads="1"/>
          </p:cNvSpPr>
          <p:nvPr/>
        </p:nvSpPr>
        <p:spPr bwMode="auto">
          <a:xfrm>
            <a:off x="742204" y="1981892"/>
            <a:ext cx="110871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Адрес местонахождения: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Московская область,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г.о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Долгопрудный, Пацаева проспект, 17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Начальник Управления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Алексеева Марина Александровна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Контактные телефоны: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8(495) 408-81-57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            8(495) 408-40-15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e-mail: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dolgopfu@yandex.ru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Режим работы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понедельник – четверг с 09:00 до 18:00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пятница с 09:00 до 17:00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обед с 13:00 - 14:00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суббота и воскресенье – выходной 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D1C7248-3646-4B85-915B-9BFAE57C695F}"/>
              </a:ext>
            </a:extLst>
          </p:cNvPr>
          <p:cNvSpPr/>
          <p:nvPr/>
        </p:nvSpPr>
        <p:spPr>
          <a:xfrm>
            <a:off x="2540441" y="458977"/>
            <a:ext cx="7098418" cy="4801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Контактная информация для граждан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125ED0-8854-4748-968A-2BBFBFAF24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561" y="3153624"/>
            <a:ext cx="2876550" cy="19812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E562568-0EB3-4084-8484-B9E18D90E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6" y="1186702"/>
            <a:ext cx="11690350" cy="1224127"/>
          </a:xfr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На сегодняшний день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</a:rPr>
              <a:t>г.о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. Долгопрудный достиг стабильного темпа экономического развития. И в этом, в первую очередь, заслуга предприятий города. Значительно выросли поступления во все уровни бюджетов. Наблюдавшаяся на протяжении последних 19 лет положительная динамика развития предприятий города сохранена.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На объем отгруженных товаров по промышленных видам деятельности городского округа значительное влияние оказывают предприятия, выполняющие Госзаказ.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8792572-F4F8-4A45-A5B1-A06742D11FDE}"/>
              </a:ext>
            </a:extLst>
          </p:cNvPr>
          <p:cNvSpPr/>
          <p:nvPr/>
        </p:nvSpPr>
        <p:spPr>
          <a:xfrm>
            <a:off x="1165469" y="186633"/>
            <a:ext cx="1077570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Основные социально-экономические показатели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D0944678-486A-4507-BD57-5B2450278B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7475021"/>
              </p:ext>
            </p:extLst>
          </p:nvPr>
        </p:nvGraphicFramePr>
        <p:xfrm>
          <a:off x="604044" y="3675221"/>
          <a:ext cx="10915095" cy="1902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95B0191-419A-4BFA-A84B-25C395C29C98}"/>
              </a:ext>
            </a:extLst>
          </p:cNvPr>
          <p:cNvSpPr/>
          <p:nvPr/>
        </p:nvSpPr>
        <p:spPr>
          <a:xfrm>
            <a:off x="957263" y="2671887"/>
            <a:ext cx="111325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defRPr/>
            </a:pPr>
            <a:r>
              <a:rPr kumimoji="0" lang="ru-RU" sz="1600" b="0" i="0" u="none" strike="noStrike" kern="1200" cap="none" spc="0" normalizeH="0" baseline="0" noProof="0" dirty="0">
                <a:ln w="0">
                  <a:noFill/>
                </a:ln>
                <a:solidFill>
                  <a:srgbClr val="CEDBE6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ОБЪЕМ ОТГРУЖЕННЫХ ТОВАРОВ ПО ПРОМЫШЛЕННЫМ ВИДАМ </a:t>
            </a:r>
            <a:r>
              <a:rPr lang="ru-RU" sz="1600" dirty="0">
                <a:ln w="0">
                  <a:noFill/>
                </a:ln>
                <a:solidFill>
                  <a:srgbClr val="CEDBE6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ДЕЯТЕЛЬНОСТИ ПО КРУПНЫМ И СРЕДНИМ ОРГАНИЗАЦИЯМ</a:t>
            </a:r>
            <a:endParaRPr kumimoji="0" lang="ru-RU" sz="1600" b="0" i="0" u="none" strike="noStrike" kern="1200" cap="none" spc="0" normalizeH="0" baseline="0" noProof="0" dirty="0">
              <a:ln w="0">
                <a:noFill/>
              </a:ln>
              <a:solidFill>
                <a:srgbClr val="CEDBE6">
                  <a:lumMod val="50000"/>
                </a:srgb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128D3B-22A9-4863-A177-14C081451C29}"/>
              </a:ext>
            </a:extLst>
          </p:cNvPr>
          <p:cNvSpPr txBox="1"/>
          <p:nvPr/>
        </p:nvSpPr>
        <p:spPr bwMode="auto">
          <a:xfrm>
            <a:off x="285107" y="3429000"/>
            <a:ext cx="880362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fontAlgn="auto">
              <a:spcBef>
                <a:spcPct val="50000"/>
              </a:spcBef>
              <a:spcAft>
                <a:spcPts val="0"/>
              </a:spcAft>
              <a:defRPr sz="1000" b="0">
                <a:solidFill>
                  <a:srgbClr val="002060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Млрд. руб.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3BDF313-4047-4DE5-AE40-491AFDEFB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79975" y="6492875"/>
            <a:ext cx="1312025" cy="365125"/>
          </a:xfrm>
        </p:spPr>
        <p:txBody>
          <a:bodyPr/>
          <a:lstStyle/>
          <a:p>
            <a:fld id="{F203300F-B5E5-4D9E-9381-383162CC59FB}" type="slidenum">
              <a:rPr lang="ru-RU" smtClean="0">
                <a:solidFill>
                  <a:schemeClr val="accent6">
                    <a:lumMod val="50000"/>
                  </a:schemeClr>
                </a:solidFill>
              </a:rPr>
              <a:t>7</a:t>
            </a:fld>
            <a:endParaRPr lang="ru-RU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" name="Объект 6">
            <a:extLst>
              <a:ext uri="{FF2B5EF4-FFF2-40B4-BE49-F238E27FC236}">
                <a16:creationId xmlns:a16="http://schemas.microsoft.com/office/drawing/2014/main" id="{AC297F4D-3D32-40DA-B191-B0F1C593BC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9">
            <a:extLst>
              <a:ext uri="{FF2B5EF4-FFF2-40B4-BE49-F238E27FC236}">
                <a16:creationId xmlns:a16="http://schemas.microsoft.com/office/drawing/2014/main" id="{2227E365-9DC7-4996-806B-97B89B4CB2C8}"/>
              </a:ext>
            </a:extLst>
          </p:cNvPr>
          <p:cNvGraphicFramePr>
            <a:graphicFrameLocks/>
          </p:cNvGraphicFramePr>
          <p:nvPr/>
        </p:nvGraphicFramePr>
        <p:xfrm>
          <a:off x="645558" y="2396846"/>
          <a:ext cx="10900881" cy="1937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89B4619-2C62-44EB-8299-37DEE54B4810}"/>
              </a:ext>
            </a:extLst>
          </p:cNvPr>
          <p:cNvSpPr/>
          <p:nvPr/>
        </p:nvSpPr>
        <p:spPr>
          <a:xfrm>
            <a:off x="2219612" y="1188072"/>
            <a:ext cx="90638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 w="0">
                  <a:noFill/>
                </a:ln>
                <a:solidFill>
                  <a:srgbClr val="CEDBE6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ИНВЕСТИЦИИ В ОСНОВНОЙ КАПИТАЛ ЗА СЧЕТ ВСЕХ ИСТОЧНИКОВ ФИНАНСИРОВАНИЯ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AB7E22-9DE7-480A-8410-206DE272F005}"/>
              </a:ext>
            </a:extLst>
          </p:cNvPr>
          <p:cNvSpPr txBox="1"/>
          <p:nvPr/>
        </p:nvSpPr>
        <p:spPr bwMode="auto">
          <a:xfrm>
            <a:off x="523787" y="1978984"/>
            <a:ext cx="1117964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Млрд. руб.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E05EAE5-9036-473A-AF46-8160F9FE1C99}"/>
              </a:ext>
            </a:extLst>
          </p:cNvPr>
          <p:cNvSpPr/>
          <p:nvPr/>
        </p:nvSpPr>
        <p:spPr>
          <a:xfrm>
            <a:off x="839673" y="110865"/>
            <a:ext cx="10784404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Основные социально-экономические показатели</a:t>
            </a:r>
          </a:p>
        </p:txBody>
      </p:sp>
      <p:pic>
        <p:nvPicPr>
          <p:cNvPr id="9" name="Объект 6">
            <a:extLst>
              <a:ext uri="{FF2B5EF4-FFF2-40B4-BE49-F238E27FC236}">
                <a16:creationId xmlns:a16="http://schemas.microsoft.com/office/drawing/2014/main" id="{2595F2B5-47B8-412C-A00B-09C5C84145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93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Прямоугольник 2"/>
          <p:cNvSpPr>
            <a:spLocks noChangeArrowheads="1"/>
          </p:cNvSpPr>
          <p:nvPr/>
        </p:nvSpPr>
        <p:spPr bwMode="auto">
          <a:xfrm>
            <a:off x="861259" y="132579"/>
            <a:ext cx="10839488" cy="756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400" spc="-50" dirty="0">
                <a:latin typeface="+mj-lt"/>
                <a:ea typeface="+mj-ea"/>
                <a:cs typeface="+mj-cs"/>
              </a:rPr>
              <a:t>Наиболее крупные инвестиционные проекты 2020 года в производственной и научной сферах</a:t>
            </a:r>
          </a:p>
        </p:txBody>
      </p:sp>
      <p:pic>
        <p:nvPicPr>
          <p:cNvPr id="25604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370" y="3113447"/>
            <a:ext cx="1738449" cy="109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Прямоугольник 8"/>
          <p:cNvSpPr>
            <a:spLocks noChangeArrowheads="1"/>
          </p:cNvSpPr>
          <p:nvPr/>
        </p:nvSpPr>
        <p:spPr bwMode="auto">
          <a:xfrm>
            <a:off x="2573338" y="3174967"/>
            <a:ext cx="9367837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6980"/>
            <a:r>
              <a:rPr lang="ru-RU" sz="1300" b="1" dirty="0"/>
              <a:t>Реконструкция цеха инженерной инфраструктуры Опытного завода НИОПИК для размещения производства активных фармацевтических субстанций жизненно необходимых и важнейших лекарственных препаратов</a:t>
            </a:r>
          </a:p>
          <a:p>
            <a:pPr indent="6980"/>
            <a:r>
              <a:rPr lang="ru-RU" sz="1300" dirty="0"/>
              <a:t>Федеральный бюджет </a:t>
            </a:r>
          </a:p>
          <a:p>
            <a:r>
              <a:rPr lang="ru-RU" sz="1300" dirty="0"/>
              <a:t>Количество создаваемых рабочих мест: 109</a:t>
            </a:r>
          </a:p>
          <a:p>
            <a:r>
              <a:rPr lang="ru-RU" sz="1300" dirty="0"/>
              <a:t>Сроки реализации: 2017-2022 </a:t>
            </a:r>
          </a:p>
        </p:txBody>
      </p:sp>
      <p:sp>
        <p:nvSpPr>
          <p:cNvPr id="25608" name="TextBox 13"/>
          <p:cNvSpPr txBox="1">
            <a:spLocks noChangeArrowheads="1"/>
          </p:cNvSpPr>
          <p:nvPr/>
        </p:nvSpPr>
        <p:spPr bwMode="auto">
          <a:xfrm>
            <a:off x="2573338" y="5628415"/>
            <a:ext cx="9367837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300" b="1" dirty="0"/>
              <a:t>Развитие инфраструктуры МФТИ </a:t>
            </a:r>
          </a:p>
          <a:p>
            <a:r>
              <a:rPr lang="ru-RU" sz="1300" dirty="0"/>
              <a:t>Строительство учебно-лабораторных корпусов, общежитий для аспирантов и молодых сотрудников, для иногородних студентов</a:t>
            </a:r>
          </a:p>
          <a:p>
            <a:r>
              <a:rPr lang="ru-RU" sz="1300" dirty="0"/>
              <a:t>Федеральный бюджет </a:t>
            </a:r>
          </a:p>
          <a:p>
            <a:r>
              <a:rPr lang="ru-RU" sz="1300" dirty="0"/>
              <a:t>Сроки реализации: 2019-2023</a:t>
            </a:r>
          </a:p>
        </p:txBody>
      </p:sp>
      <p:pic>
        <p:nvPicPr>
          <p:cNvPr id="25609" name="Рисунок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4370" y="5625786"/>
            <a:ext cx="1739497" cy="111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Прямая соединительная линия 17"/>
          <p:cNvCxnSpPr/>
          <p:nvPr/>
        </p:nvCxnSpPr>
        <p:spPr>
          <a:xfrm flipV="1">
            <a:off x="366610" y="2097288"/>
            <a:ext cx="8986617" cy="317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573338" y="3093723"/>
            <a:ext cx="9127409" cy="13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323637" y="4267574"/>
            <a:ext cx="90725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573338" y="5476156"/>
            <a:ext cx="91662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 rot="16200000" flipH="1">
            <a:off x="670955" y="792669"/>
            <a:ext cx="978494" cy="1571663"/>
          </a:xfrm>
          <a:prstGeom prst="rect">
            <a:avLst/>
          </a:prstGeom>
          <a:blipFill dpi="0" rotWithShape="0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40" b="-332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968" dirty="0">
                <a:latin typeface="Tahoma" panose="020B0604030504040204" pitchFamily="34" charset="0"/>
              </a:rPr>
              <a:t>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93155" y="1103025"/>
            <a:ext cx="739457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980">
              <a:defRPr/>
            </a:pPr>
            <a:r>
              <a:rPr lang="ru-RU" sz="1300" b="1" dirty="0"/>
              <a:t>Производственно-складской комплекс сантехнического оборудования </a:t>
            </a:r>
          </a:p>
          <a:p>
            <a:pPr indent="4233">
              <a:defRPr/>
            </a:pPr>
            <a:r>
              <a:rPr lang="ru-RU" sz="1300" dirty="0"/>
              <a:t>Инвестор - индивидуальный предприниматель Терехин С.В.</a:t>
            </a:r>
          </a:p>
          <a:p>
            <a:r>
              <a:rPr lang="ru-RU" sz="1300" dirty="0"/>
              <a:t>Количество создаваемых рабочих мест: 550</a:t>
            </a:r>
          </a:p>
          <a:p>
            <a:r>
              <a:rPr lang="ru-RU" sz="1300" dirty="0"/>
              <a:t>Сроки реализации: 2018-2020</a:t>
            </a:r>
          </a:p>
        </p:txBody>
      </p:sp>
      <p:sp>
        <p:nvSpPr>
          <p:cNvPr id="23" name="Блок-схема: ручной ввод 17"/>
          <p:cNvSpPr/>
          <p:nvPr/>
        </p:nvSpPr>
        <p:spPr>
          <a:xfrm rot="16200000">
            <a:off x="10326350" y="1650400"/>
            <a:ext cx="1100810" cy="1647984"/>
          </a:xfrm>
          <a:prstGeom prst="rect">
            <a:avLst/>
          </a:prstGeom>
          <a:blipFill dpi="0" rotWithShape="0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660" t="-22484" b="-1465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ru-RU" sz="2968" dirty="0">
              <a:latin typeface="Tahoma" panose="020B060403050404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750319" y="2182094"/>
            <a:ext cx="575715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980"/>
            <a:r>
              <a:rPr lang="ru-RU" sz="1300" b="1" dirty="0"/>
              <a:t>Производственно-логистический комплекс класса А</a:t>
            </a:r>
          </a:p>
          <a:p>
            <a:r>
              <a:rPr lang="ru-RU" sz="1300" dirty="0"/>
              <a:t>Инвестор - индивидуальные предприниматели Гончаров М.И., Сбытов Д.Ю.</a:t>
            </a:r>
          </a:p>
          <a:p>
            <a:r>
              <a:rPr lang="ru-RU" sz="1300" dirty="0"/>
              <a:t>Количество создаваемых рабочих мест: 60</a:t>
            </a:r>
          </a:p>
          <a:p>
            <a:r>
              <a:rPr lang="ru-RU" sz="1300" dirty="0"/>
              <a:t>Сроки реализации: 2017-2020</a:t>
            </a:r>
          </a:p>
        </p:txBody>
      </p:sp>
      <p:sp>
        <p:nvSpPr>
          <p:cNvPr id="26" name="Прямоугольник 25"/>
          <p:cNvSpPr/>
          <p:nvPr/>
        </p:nvSpPr>
        <p:spPr>
          <a:xfrm rot="16200000" flipH="1">
            <a:off x="10352172" y="4005143"/>
            <a:ext cx="1049168" cy="1647985"/>
          </a:xfrm>
          <a:prstGeom prst="rect">
            <a:avLst/>
          </a:prstGeom>
          <a:blipFill dpi="0" rotWithShape="0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968" dirty="0">
                <a:latin typeface="Tahoma" panose="020B0604030504040204" pitchFamily="34" charset="0"/>
              </a:rPr>
              <a:t>  </a:t>
            </a:r>
          </a:p>
        </p:txBody>
      </p:sp>
      <p:sp>
        <p:nvSpPr>
          <p:cNvPr id="30" name="Прямоугольник 8"/>
          <p:cNvSpPr>
            <a:spLocks noChangeArrowheads="1"/>
          </p:cNvSpPr>
          <p:nvPr/>
        </p:nvSpPr>
        <p:spPr bwMode="auto">
          <a:xfrm>
            <a:off x="3750319" y="4390010"/>
            <a:ext cx="9367837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6980"/>
            <a:r>
              <a:rPr lang="ru-RU" sz="1300" b="1" dirty="0"/>
              <a:t>Научно-производственный центр «лаборатория импульсной техники»</a:t>
            </a:r>
          </a:p>
          <a:p>
            <a:pPr indent="6980"/>
            <a:r>
              <a:rPr lang="ru-RU" sz="1300" dirty="0"/>
              <a:t>Инвестор – ООО «ТД ЛИТ»</a:t>
            </a:r>
            <a:endParaRPr lang="ru-RU" sz="1300" b="1" dirty="0"/>
          </a:p>
          <a:p>
            <a:r>
              <a:rPr lang="ru-RU" sz="1300" dirty="0"/>
              <a:t>Количество создаваемых рабочих мест: 250</a:t>
            </a:r>
          </a:p>
          <a:p>
            <a:r>
              <a:rPr lang="ru-RU" sz="1300" dirty="0"/>
              <a:t>Сроки реализации: 2019-2021 </a:t>
            </a:r>
          </a:p>
        </p:txBody>
      </p:sp>
      <p:pic>
        <p:nvPicPr>
          <p:cNvPr id="24" name="Объект 6">
            <a:extLst>
              <a:ext uri="{FF2B5EF4-FFF2-40B4-BE49-F238E27FC236}">
                <a16:creationId xmlns:a16="http://schemas.microsoft.com/office/drawing/2014/main" id="{FC963157-43A9-49D8-B6A4-D77BC557BC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0" y="170694"/>
            <a:ext cx="760490" cy="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40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Сектор</Template>
  <TotalTime>6001</TotalTime>
  <Words>17916</Words>
  <Application>Microsoft Office PowerPoint</Application>
  <PresentationFormat>Широкоэкранный</PresentationFormat>
  <Paragraphs>4988</Paragraphs>
  <Slides>67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67</vt:i4>
      </vt:variant>
    </vt:vector>
  </HeadingPairs>
  <TitlesOfParts>
    <vt:vector size="77" baseType="lpstr">
      <vt:lpstr>Arial</vt:lpstr>
      <vt:lpstr>Arial Cyr</vt:lpstr>
      <vt:lpstr>Calibri</vt:lpstr>
      <vt:lpstr>Calibri Light</vt:lpstr>
      <vt:lpstr>Century Gothic</vt:lpstr>
      <vt:lpstr>Tahoma</vt:lpstr>
      <vt:lpstr>Wingdings</vt:lpstr>
      <vt:lpstr>Wingdings 2</vt:lpstr>
      <vt:lpstr>HDOfficeLightV0</vt:lpstr>
      <vt:lpstr>1_HDOfficeLightV0</vt:lpstr>
      <vt:lpstr>БЮДЖЕТ ДЛЯ ГРАЖДАН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параметры исполнения бюджета городского округа Долгопрудный за 2020 год </vt:lpstr>
      <vt:lpstr>Анализ исполнения доходной части бюджета городского округа Долгопрудный в 2020 году </vt:lpstr>
      <vt:lpstr>Объем и структура налоговых и неналоговых доходов</vt:lpstr>
      <vt:lpstr>Безвозмездные поступления от других бюджетов бюджетной системы Российской Федерации  в 2020 году </vt:lpstr>
      <vt:lpstr>Информация о межбюджетных трансфертах в 2020 году</vt:lpstr>
      <vt:lpstr>Презентация PowerPoint</vt:lpstr>
      <vt:lpstr>Презентация PowerPoint</vt:lpstr>
      <vt:lpstr>Презентация PowerPoint</vt:lpstr>
      <vt:lpstr>Информация о ставках налогов</vt:lpstr>
      <vt:lpstr>Реестр налоговых льгот по земельному налогу, установленных решением Совета депутатов г.Долгопрудного от 22.06.2012  № 95-нр «О земельном налоге на территории городского округа Долгопрудный»</vt:lpstr>
      <vt:lpstr>Реестр налоговых льгот по земельному налогу, установленных решением Совета депутатов г.Долгопрудного от 22.06.2012  № 95-нр «О земельном налоге на территории городского округа Долгопрудный»</vt:lpstr>
      <vt:lpstr> Реестр налоговых льгот по налогу на имущество физических лиц, установленных решением Совета депутатов г.Долгопрудного от 19.11.2014  № 24-нр «О налоге на имущество физических лиц на территории городского округа Долгопрудный Московской области»</vt:lpstr>
      <vt:lpstr>Презентация PowerPoint</vt:lpstr>
      <vt:lpstr>Расходная часть бюджета городского округа Долгопрудный за 2020 год </vt:lpstr>
      <vt:lpstr>Финансирование муниципальных программ в 2020 году </vt:lpstr>
      <vt:lpstr>Реализация национальных проектов в рамках муниципальных программ в 2020 году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Результаты реализации муниципальных программ  городского округа Долгопрудный за 2020 год</vt:lpstr>
      <vt:lpstr>Презентация PowerPoint</vt:lpstr>
      <vt:lpstr>Расходы бюджета городского округа Долгопрудный на 2020 год по разделам, подразделам классификации расходов бюджетов </vt:lpstr>
      <vt:lpstr>Расходы бюджета городского округа Долгопрудный на 2020 год по разделам, подразделам классификации расходов бюджетов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городского округа Долгопрудный за 2018 год</dc:title>
  <dc:creator>KEW3</dc:creator>
  <cp:lastModifiedBy>BAD</cp:lastModifiedBy>
  <cp:revision>431</cp:revision>
  <dcterms:created xsi:type="dcterms:W3CDTF">2019-05-23T09:02:05Z</dcterms:created>
  <dcterms:modified xsi:type="dcterms:W3CDTF">2021-07-13T14:32:34Z</dcterms:modified>
</cp:coreProperties>
</file>