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0"/>
  </p:notesMasterIdLst>
  <p:sldIdLst>
    <p:sldId id="287" r:id="rId3"/>
    <p:sldId id="298" r:id="rId4"/>
    <p:sldId id="307" r:id="rId5"/>
    <p:sldId id="308" r:id="rId6"/>
    <p:sldId id="320" r:id="rId7"/>
    <p:sldId id="309" r:id="rId8"/>
    <p:sldId id="321" r:id="rId9"/>
    <p:sldId id="311" r:id="rId10"/>
    <p:sldId id="345" r:id="rId11"/>
    <p:sldId id="346" r:id="rId12"/>
    <p:sldId id="347" r:id="rId13"/>
    <p:sldId id="257" r:id="rId14"/>
    <p:sldId id="259" r:id="rId15"/>
    <p:sldId id="260" r:id="rId16"/>
    <p:sldId id="261" r:id="rId17"/>
    <p:sldId id="299" r:id="rId18"/>
    <p:sldId id="301" r:id="rId19"/>
    <p:sldId id="300" r:id="rId20"/>
    <p:sldId id="302" r:id="rId21"/>
    <p:sldId id="303" r:id="rId22"/>
    <p:sldId id="314" r:id="rId23"/>
    <p:sldId id="294" r:id="rId24"/>
    <p:sldId id="315" r:id="rId25"/>
    <p:sldId id="316" r:id="rId26"/>
    <p:sldId id="262" r:id="rId27"/>
    <p:sldId id="264" r:id="rId28"/>
    <p:sldId id="288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19" r:id="rId66"/>
    <p:sldId id="317" r:id="rId67"/>
    <p:sldId id="318" r:id="rId68"/>
    <p:sldId id="31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W3" initials="K" lastIdx="1" clrIdx="0">
    <p:extLst>
      <p:ext uri="{19B8F6BF-5375-455C-9EA6-DF929625EA0E}">
        <p15:presenceInfo xmlns:p15="http://schemas.microsoft.com/office/powerpoint/2012/main" userId="KEW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FFFFF7"/>
    <a:srgbClr val="FFE7E7"/>
    <a:srgbClr val="E6FCFE"/>
    <a:srgbClr val="DFDCA1"/>
    <a:srgbClr val="C9A6E4"/>
    <a:srgbClr val="FF15C2"/>
    <a:srgbClr val="F8FBCF"/>
    <a:srgbClr val="FFAFEA"/>
    <a:srgbClr val="E2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794" autoAdjust="0"/>
  </p:normalViewPr>
  <p:slideViewPr>
    <p:cSldViewPr snapToGrid="0" showGuides="1">
      <p:cViewPr varScale="1">
        <p:scale>
          <a:sx n="97" d="100"/>
          <a:sy n="97" d="100"/>
        </p:scale>
        <p:origin x="471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37084915850702E-3"/>
          <c:y val="0.12528359329290173"/>
          <c:w val="0.92612942790493913"/>
          <c:h val="0.7413755184843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AF-4B55-A16D-4CC8017C2B05}"/>
                </c:ext>
              </c:extLst>
            </c:dLbl>
            <c:dLbl>
              <c:idx val="4"/>
              <c:layout>
                <c:manualLayout>
                  <c:x val="-3.2371627350546478E-3"/>
                  <c:y val="1.20469290751130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0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20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32.6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20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96642159424831"/>
                      <c:h val="0.206605162993883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33-465A-A8D5-B75389F2ABE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9D4-49EE-88F3-CAD2C3CA2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19.399999999999999</c:v>
                </c:pt>
                <c:pt idx="1">
                  <c:v>23.9</c:v>
                </c:pt>
                <c:pt idx="2">
                  <c:v>26.1</c:v>
                </c:pt>
                <c:pt idx="3">
                  <c:v>27.3</c:v>
                </c:pt>
                <c:pt idx="4">
                  <c:v>32.6</c:v>
                </c:pt>
                <c:pt idx="5" formatCode="0.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3-465A-A8D5-B75389F2A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696112"/>
        <c:axId val="176696672"/>
      </c:barChart>
      <c:catAx>
        <c:axId val="17669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76696672"/>
        <c:crosses val="autoZero"/>
        <c:auto val="1"/>
        <c:lblAlgn val="ctr"/>
        <c:lblOffset val="100"/>
        <c:noMultiLvlLbl val="0"/>
      </c:catAx>
      <c:valAx>
        <c:axId val="176696672"/>
        <c:scaling>
          <c:orientation val="minMax"/>
          <c:min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7669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5614491181478"/>
          <c:y val="0.19782174613720871"/>
          <c:w val="0.64788613537322082"/>
          <c:h val="0.821962581340784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contrasting" dir="t"/>
            </a:scene3d>
            <a:sp3d prstMaterial="powder"/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powder"/>
            </c:spPr>
            <c:extLst>
              <c:ext xmlns:c16="http://schemas.microsoft.com/office/drawing/2014/chart" uri="{C3380CC4-5D6E-409C-BE32-E72D297353CC}">
                <c16:uniqueId val="{00000001-68ED-416B-BF40-8CD76F67BD5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powder"/>
            </c:spPr>
            <c:extLst>
              <c:ext xmlns:c16="http://schemas.microsoft.com/office/drawing/2014/chart" uri="{C3380CC4-5D6E-409C-BE32-E72D297353CC}">
                <c16:uniqueId val="{00000003-68ED-416B-BF40-8CD76F67BD5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powder"/>
            </c:spPr>
            <c:extLst>
              <c:ext xmlns:c16="http://schemas.microsoft.com/office/drawing/2014/chart" uri="{C3380CC4-5D6E-409C-BE32-E72D297353CC}">
                <c16:uniqueId val="{00000002-68ED-416B-BF40-8CD76F67BD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contrasting" dir="t"/>
              </a:scene3d>
              <a:sp3d prstMaterial="powder"/>
            </c:spPr>
            <c:extLst>
              <c:ext xmlns:c16="http://schemas.microsoft.com/office/drawing/2014/chart" uri="{C3380CC4-5D6E-409C-BE32-E72D297353CC}">
                <c16:uniqueId val="{00000006-4E79-4710-814D-FC5D9E3405A1}"/>
              </c:ext>
            </c:extLst>
          </c:dPt>
          <c:dLbls>
            <c:dLbl>
              <c:idx val="0"/>
              <c:layout>
                <c:manualLayout>
                  <c:x val="1.3583705837245278E-2"/>
                  <c:y val="1.11228460742196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Субсидии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30,4%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6F6F74">
                      <a:alpha val="93000"/>
                    </a:srgbClr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00245010941327"/>
                      <c:h val="0.16936714542190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ED-416B-BF40-8CD76F67BD5C}"/>
                </c:ext>
              </c:extLst>
            </c:dLbl>
            <c:dLbl>
              <c:idx val="1"/>
              <c:layout>
                <c:manualLayout>
                  <c:x val="1.4739558980305608E-3"/>
                  <c:y val="1.0929614498367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ru-RU" sz="1330" b="1" i="0" u="none" strike="noStrike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1" i="0" u="none" strike="noStrike" kern="1200" spc="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Субвенции
68,5%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ru-RU" sz="1330" b="1" i="0" u="none" strike="noStrike" kern="1200" spc="0" baseline="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76722090261283"/>
                      <c:h val="0.13794883303411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ED-416B-BF40-8CD76F67BD5C}"/>
                </c:ext>
              </c:extLst>
            </c:dLbl>
            <c:dLbl>
              <c:idx val="2"/>
              <c:layout>
                <c:manualLayout>
                  <c:x val="-7.6148951689827368E-2"/>
                  <c:y val="-3.65053223822785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Иные МБТ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
0,9%</a:t>
                    </a:r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ED-416B-BF40-8CD76F67BD5C}"/>
                </c:ext>
              </c:extLst>
            </c:dLbl>
            <c:dLbl>
              <c:idx val="3"/>
              <c:layout>
                <c:manualLayout>
                  <c:x val="0.15201900237529697"/>
                  <c:y val="-1.79533213644524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Дотации</a:t>
                    </a:r>
                    <a:r>
                      <a:rPr lang="ru-RU" baseline="0" dirty="0"/>
                      <a:t>
0,2%</a:t>
                    </a:r>
                    <a:endParaRPr lang="ru-RU" dirty="0"/>
                  </a:p>
                </c:rich>
              </c:tx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>
                  <a:glow rad="114300">
                    <a:schemeClr val="accent2">
                      <a:satMod val="175000"/>
                      <a:alpha val="35000"/>
                    </a:schemeClr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79-4710-814D-FC5D9E3405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796158.2</c:v>
                </c:pt>
                <c:pt idx="1">
                  <c:v>1795677.4</c:v>
                </c:pt>
                <c:pt idx="2">
                  <c:v>23806.799999999999</c:v>
                </c:pt>
                <c:pt idx="3">
                  <c:v>3965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D-416B-BF40-8CD76F67BD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бюджета</a:t>
            </a:r>
          </a:p>
        </c:rich>
      </c:tx>
      <c:layout>
        <c:manualLayout>
          <c:xMode val="edge"/>
          <c:yMode val="edge"/>
          <c:x val="0.35209011661845402"/>
          <c:y val="3.77463450565787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(№35-нр от 18.12.2019)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02928052839425E-2"/>
                  <c:y val="7.958187749428670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5 239 797,0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1-4CAD-8B40-C7CB936971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2020 года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02928052839503E-2"/>
                  <c:y val="4.81265899471378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1600" b="0" i="0" u="none" strike="noStrike" kern="12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4 838 354,9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lang="ru-RU" sz="1600" b="0" i="0" u="none" strike="noStrike" kern="1200" baseline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ru-RU" sz="1200" b="0" i="0" u="none" strike="noStrike" kern="120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1-4CAD-8B40-C7CB936971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Исполнено в 2020 году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423424422715309E-3"/>
                  <c:y val="7.958187749428611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4 641 687,1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1-4CAD-8B40-C7CB936971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1-4CAD-8B40-C7CB936971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226048"/>
        <c:axId val="154260608"/>
      </c:barChart>
      <c:catAx>
        <c:axId val="15422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4260608"/>
        <c:crosses val="autoZero"/>
        <c:auto val="1"/>
        <c:lblAlgn val="ctr"/>
        <c:lblOffset val="100"/>
        <c:noMultiLvlLbl val="0"/>
      </c:catAx>
      <c:valAx>
        <c:axId val="154260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one"/>
        <c:crossAx val="1542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Динамика расходов</a:t>
            </a:r>
          </a:p>
        </c:rich>
      </c:tx>
      <c:layout>
        <c:manualLayout>
          <c:xMode val="edge"/>
          <c:yMode val="edge"/>
          <c:x val="0.44968225065616779"/>
          <c:y val="2.5487754338186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5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tint val="65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tint val="65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66-444A-9295-8DF119A50FD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66-444A-9295-8DF119A50FD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65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65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6-444A-9295-8DF119A50F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3 612 334,7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66-444A-9295-8DF119A50F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 i="0" u="none" strike="noStrike" kern="1200" baseline="0" dirty="0">
                        <a:solidFill>
                          <a:schemeClr val="tx1"/>
                        </a:solidFill>
                      </a:rPr>
                      <a:t>5 113 011,2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66-444A-9295-8DF119A50F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4 838 354,9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66-444A-9295-8DF119A50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расходы в 2018 году</c:v>
                </c:pt>
                <c:pt idx="1">
                  <c:v>расходы в 2019 году</c:v>
                </c:pt>
                <c:pt idx="2">
                  <c:v>расходы в 2020 году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3612334.7</c:v>
                </c:pt>
                <c:pt idx="1">
                  <c:v>5113011.2</c:v>
                </c:pt>
                <c:pt idx="2">
                  <c:v>4838354.9000000004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6-444A-9295-8DF119A50F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4630784"/>
        <c:axId val="154632576"/>
      </c:barChart>
      <c:catAx>
        <c:axId val="15463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4632576"/>
        <c:crosses val="autoZero"/>
        <c:auto val="1"/>
        <c:lblAlgn val="ctr"/>
        <c:lblOffset val="100"/>
        <c:noMultiLvlLbl val="0"/>
      </c:catAx>
      <c:valAx>
        <c:axId val="154632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5463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890269423665462"/>
          <c:y val="0.3993558622241058"/>
          <c:w val="0.40031594316480762"/>
          <c:h val="0.475320850136962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5F5-4112-B596-C5CFCED30A3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F5-4112-B596-C5CFCED30A3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5F5-4112-B596-C5CFCED30A3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9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9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9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F5-4112-B596-C5CFCED30A3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7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7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5F5-4112-B596-C5CFCED30A3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F5-4112-B596-C5CFCED30A3F}"/>
              </c:ext>
            </c:extLst>
          </c:dPt>
          <c:dLbls>
            <c:dLbl>
              <c:idx val="0"/>
              <c:layout>
                <c:manualLayout>
                  <c:x val="7.3808908144422772E-2"/>
                  <c:y val="-4.0465719004136209E-3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5F5-4112-B596-C5CFCED30A3F}"/>
                </c:ext>
              </c:extLst>
            </c:dLbl>
            <c:dLbl>
              <c:idx val="1"/>
              <c:layout>
                <c:manualLayout>
                  <c:x val="0.14439693685051738"/>
                  <c:y val="-4.4512290904549015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5F5-4112-B596-C5CFCED30A3F}"/>
                </c:ext>
              </c:extLst>
            </c:dLbl>
            <c:dLbl>
              <c:idx val="2"/>
              <c:layout>
                <c:manualLayout>
                  <c:x val="-7.3185270549396761E-2"/>
                  <c:y val="3.2372575203308378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9281698650213"/>
                      <c:h val="0.17602587766798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5F5-4112-B596-C5CFCED30A3F}"/>
                </c:ext>
              </c:extLst>
            </c:dLbl>
            <c:dLbl>
              <c:idx val="3"/>
              <c:layout>
                <c:manualLayout>
                  <c:x val="-5.3925981283013812E-2"/>
                  <c:y val="-4.0465719004135524E-3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5F5-4112-B596-C5CFCED30A3F}"/>
                </c:ext>
              </c:extLst>
            </c:dLbl>
            <c:dLbl>
              <c:idx val="4"/>
              <c:layout>
                <c:manualLayout>
                  <c:x val="-8.2814940859013655E-2"/>
                  <c:y val="-3.2372575203308412E-2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5F5-4112-B596-C5CFCED30A3F}"/>
                </c:ext>
              </c:extLst>
            </c:dLbl>
            <c:dLbl>
              <c:idx val="5"/>
              <c:layout>
                <c:manualLayout>
                  <c:x val="0.1945737245513682"/>
                  <c:y val="-0.10245649218294711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102123"/>
                        <a:gd name="adj2" fmla="val 49202"/>
                        <a:gd name="adj3" fmla="val 136285"/>
                        <a:gd name="adj4" fmla="val 40474"/>
                      </a:avLst>
                    </a:prstGeom>
                  </c15:spPr>
                  <c15:layout>
                    <c:manualLayout>
                      <c:w val="0.38904744515806561"/>
                      <c:h val="0.25309427333605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F5-4112-B596-C5CFCED30A3F}"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Наука и образование</c:v>
                </c:pt>
                <c:pt idx="1">
                  <c:v>Производство</c:v>
                </c:pt>
                <c:pt idx="2">
                  <c:v>Здравоохранение</c:v>
                </c:pt>
                <c:pt idx="3">
                  <c:v>Строительство, торговля</c:v>
                </c:pt>
                <c:pt idx="4">
                  <c:v>Транспорт, связь, финансы и недвижимость</c:v>
                </c:pt>
                <c:pt idx="5">
                  <c:v>Госуправление, обеспечение военной безопасности, соцобеспечение</c:v>
                </c:pt>
              </c:strCache>
            </c:strRef>
          </c:cat>
          <c:val>
            <c:numRef>
              <c:f>Лист1!$B$2:$B$7</c:f>
              <c:numCache>
                <c:formatCode>#,#00%</c:formatCode>
                <c:ptCount val="6"/>
                <c:pt idx="0">
                  <c:v>0.34</c:v>
                </c:pt>
                <c:pt idx="1">
                  <c:v>0.25</c:v>
                </c:pt>
                <c:pt idx="2">
                  <c:v>0.08</c:v>
                </c:pt>
                <c:pt idx="3">
                  <c:v>0.15</c:v>
                </c:pt>
                <c:pt idx="4">
                  <c:v>0.15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5-4112-B596-C5CFCED30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00011268594175E-2"/>
          <c:y val="5.6529280525202487E-2"/>
          <c:w val="0.8381877022653726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49E-41C2-92A7-78B2607364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49E-41C2-92A7-78B260736422}"/>
              </c:ext>
            </c:extLst>
          </c:dPt>
          <c:dPt>
            <c:idx val="2"/>
            <c:bubble3D val="0"/>
            <c:spPr>
              <a:solidFill>
                <a:srgbClr val="5B9BD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49E-41C2-92A7-78B2607364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9E-41C2-92A7-78B2607364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2255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9E-41C2-92A7-78B2607364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3406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9E-41C2-92A7-78B260736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КРУПНЫЕ/СРЕДНие</c:v>
                </c:pt>
                <c:pt idx="1">
                  <c:v>малые</c:v>
                </c:pt>
                <c:pt idx="2">
                  <c:v>Индивидуальные предприниматели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221</c:v>
                </c:pt>
                <c:pt idx="1">
                  <c:v>2255</c:v>
                </c:pt>
                <c:pt idx="2">
                  <c:v>3406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9E-41C2-92A7-78B260736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55462198600893E-2"/>
          <c:y val="0.16561083838467652"/>
          <c:w val="0.95175164156132463"/>
          <c:h val="0.688192984988616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г.Долгопрудному</c:v>
                </c:pt>
              </c:strCache>
            </c:strRef>
          </c:tx>
          <c:spPr>
            <a:ln w="38017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C000"/>
              </a:solidFill>
              <a:ln w="9504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824237344970002E-2"/>
                  <c:y val="-6.7632850241545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94-475E-938D-4D3B5FF6C0BF}"/>
                </c:ext>
              </c:extLst>
            </c:dLbl>
            <c:dLbl>
              <c:idx val="1"/>
              <c:layout>
                <c:manualLayout>
                  <c:x val="-3.758688783749508E-2"/>
                  <c:y val="-6.7632850241545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dirty="0"/>
                      <a:t>60,6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94-475E-938D-4D3B5FF6C0BF}"/>
                </c:ext>
              </c:extLst>
            </c:dLbl>
            <c:dLbl>
              <c:idx val="2"/>
              <c:layout>
                <c:manualLayout>
                  <c:x val="-2.5466688120179479E-2"/>
                  <c:y val="-8.2004889280536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7" b="0" i="0" u="none" strike="noStrike" kern="1200" baseline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597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67,8</a:t>
                    </a:r>
                    <a:endParaRPr lang="en-US" sz="1600" b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94-475E-938D-4D3B5FF6C0BF}"/>
                </c:ext>
              </c:extLst>
            </c:dLbl>
            <c:dLbl>
              <c:idx val="3"/>
              <c:layout>
                <c:manualLayout>
                  <c:x val="-2.6750336497556756E-2"/>
                  <c:y val="-6.13704198527530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597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597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74,6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94-475E-938D-4D3B5FF6C0BF}"/>
                </c:ext>
              </c:extLst>
            </c:dLbl>
            <c:dLbl>
              <c:idx val="4"/>
              <c:layout>
                <c:manualLayout>
                  <c:x val="-2.4277358296762981E-2"/>
                  <c:y val="-5.05415162454873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US" sz="1597" b="0" i="0" u="none" strike="noStrike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en-US" sz="1597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82,0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C6-4340-8B0E-D149E59392DB}"/>
                </c:ext>
              </c:extLst>
            </c:dLbl>
            <c:dLbl>
              <c:idx val="5"/>
              <c:layout>
                <c:manualLayout>
                  <c:x val="-3.9043131484559623E-2"/>
                  <c:y val="-1.80505415162455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2800" b="1" i="0" u="none" strike="noStrike" kern="1200" baseline="0">
                        <a:solidFill>
                          <a:srgbClr val="3494BA">
                            <a:lumMod val="50000"/>
                          </a:srgb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dirty="0"/>
                      <a:t>83,1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ru-RU" sz="2800" b="1" i="0" u="none" strike="noStrike" kern="1200" baseline="0">
                        <a:solidFill>
                          <a:srgbClr val="3494BA">
                            <a:lumMod val="50000"/>
                          </a:srgb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2000" b="1" i="0" u="none" strike="noStrike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тыс. рублей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7F-40F9-996B-65E8F6AA7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57.3</c:v>
                </c:pt>
                <c:pt idx="1">
                  <c:v>60.61</c:v>
                </c:pt>
                <c:pt idx="2">
                  <c:v>67.8</c:v>
                </c:pt>
                <c:pt idx="3">
                  <c:v>74.599999999999994</c:v>
                </c:pt>
                <c:pt idx="4">
                  <c:v>82</c:v>
                </c:pt>
                <c:pt idx="5">
                  <c:v>83.1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494-475E-938D-4D3B5FF6C0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Московской области</c:v>
                </c:pt>
              </c:strCache>
            </c:strRef>
          </c:tx>
          <c:spPr>
            <a:ln w="38017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04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76373813608693E-2"/>
                  <c:y val="5.5641970495533495E-2"/>
                </c:manualLayout>
              </c:layout>
              <c:tx>
                <c:rich>
                  <a:bodyPr/>
                  <a:lstStyle/>
                  <a:p>
                    <a:r>
                      <a:rPr lang="en-US" sz="1597" b="0" dirty="0">
                        <a:latin typeface="Arial" pitchFamily="34" charset="0"/>
                        <a:cs typeface="Arial" pitchFamily="34" charset="0"/>
                      </a:rPr>
                      <a:t>44</a:t>
                    </a:r>
                    <a:r>
                      <a:rPr lang="en-US" dirty="0"/>
                      <a:t>,0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94-475E-938D-4D3B5FF6C0BF}"/>
                </c:ext>
              </c:extLst>
            </c:dLbl>
            <c:dLbl>
              <c:idx val="1"/>
              <c:layout>
                <c:manualLayout>
                  <c:x val="-3.6639680522286694E-2"/>
                  <c:y val="7.13569235700425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47,0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94-475E-938D-4D3B5FF6C0BF}"/>
                </c:ext>
              </c:extLst>
            </c:dLbl>
            <c:dLbl>
              <c:idx val="2"/>
              <c:layout>
                <c:manualLayout>
                  <c:x val="-3.5199017899155569E-2"/>
                  <c:y val="6.29172117722344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52,4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94-475E-938D-4D3B5FF6C0BF}"/>
                </c:ext>
              </c:extLst>
            </c:dLbl>
            <c:dLbl>
              <c:idx val="3"/>
              <c:layout>
                <c:manualLayout>
                  <c:x val="-2.5335897463518012E-2"/>
                  <c:y val="4.3335796924301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57,7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94-475E-938D-4D3B5FF6C0BF}"/>
                </c:ext>
              </c:extLst>
            </c:dLbl>
            <c:dLbl>
              <c:idx val="4"/>
              <c:layout>
                <c:manualLayout>
                  <c:x val="-1.673696311050377E-2"/>
                  <c:y val="5.05415162454872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C6-4340-8B0E-D149E59392DB}"/>
                </c:ext>
              </c:extLst>
            </c:dLbl>
            <c:dLbl>
              <c:idx val="5"/>
              <c:layout>
                <c:manualLayout>
                  <c:x val="-2.8586155546053961E-2"/>
                  <c:y val="6.13718411552345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7F-40F9-996B-65E8F6AA7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44</c:v>
                </c:pt>
                <c:pt idx="1">
                  <c:v>47.01</c:v>
                </c:pt>
                <c:pt idx="2">
                  <c:v>52.4</c:v>
                </c:pt>
                <c:pt idx="3">
                  <c:v>57.7</c:v>
                </c:pt>
                <c:pt idx="4">
                  <c:v>61.5</c:v>
                </c:pt>
                <c:pt idx="5">
                  <c:v>63.9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494-475E-938D-4D3B5FF6C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812592"/>
        <c:axId val="179813152"/>
      </c:lineChart>
      <c:catAx>
        <c:axId val="179812592"/>
        <c:scaling>
          <c:orientation val="minMax"/>
        </c:scaling>
        <c:delete val="0"/>
        <c:axPos val="b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4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0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/>
          </a:p>
        </c:txPr>
        <c:crossAx val="179813152"/>
        <c:crosses val="autoZero"/>
        <c:auto val="1"/>
        <c:lblAlgn val="ctr"/>
        <c:lblOffset val="100"/>
        <c:noMultiLvlLbl val="0"/>
      </c:catAx>
      <c:valAx>
        <c:axId val="179813152"/>
        <c:scaling>
          <c:orientation val="minMax"/>
          <c:min val="30"/>
        </c:scaling>
        <c:delete val="0"/>
        <c:axPos val="l"/>
        <c:majorGridlines>
          <c:spPr>
            <a:ln w="950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04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12592"/>
        <c:crosses val="autoZero"/>
        <c:crossBetween val="between"/>
        <c:minorUnit val="10"/>
      </c:valAx>
      <c:spPr>
        <a:noFill/>
        <a:ln w="25344">
          <a:noFill/>
        </a:ln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70516185476819E-2"/>
          <c:y val="2.0890748031496063E-2"/>
          <c:w val="0.94290726159230098"/>
          <c:h val="0.834598917322834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490636132805076E-2"/>
                  <c:y val="-8.062228157472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22-4B2C-B7D8-66806A3D1CB6}"/>
                </c:ext>
              </c:extLst>
            </c:dLbl>
            <c:dLbl>
              <c:idx val="1"/>
              <c:layout>
                <c:manualLayout>
                  <c:x val="-3.3259902914266892E-2"/>
                  <c:y val="-9.9713591750769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5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2-4B2C-B7D8-66806A3D1CB6}"/>
                </c:ext>
              </c:extLst>
            </c:dLbl>
            <c:dLbl>
              <c:idx val="2"/>
              <c:layout>
                <c:manualLayout>
                  <c:x val="-2.434958193217741E-2"/>
                  <c:y val="-6.99437433016789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7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2-4B2C-B7D8-66806A3D1CB6}"/>
                </c:ext>
              </c:extLst>
            </c:dLbl>
            <c:dLbl>
              <c:idx val="3"/>
              <c:layout>
                <c:manualLayout>
                  <c:x val="-2.9166701350014718E-2"/>
                  <c:y val="-9.7596002422774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2-4B2C-B7D8-66806A3D1CB6}"/>
                </c:ext>
              </c:extLst>
            </c:dLbl>
            <c:dLbl>
              <c:idx val="4"/>
              <c:layout>
                <c:manualLayout>
                  <c:x val="-2.3611122672227102E-2"/>
                  <c:y val="-7.5961235614778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22-4B2C-B7D8-66806A3D1CB6}"/>
                </c:ext>
              </c:extLst>
            </c:dLbl>
            <c:dLbl>
              <c:idx val="5"/>
              <c:layout>
                <c:manualLayout>
                  <c:x val="-2.0833333333333332E-2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2-4B2C-B7D8-66806A3D1CB6}"/>
                </c:ext>
              </c:extLst>
            </c:dLbl>
            <c:dLbl>
              <c:idx val="6"/>
              <c:layout>
                <c:manualLayout>
                  <c:x val="-3.1944444444444442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22-4B2C-B7D8-66806A3D1CB6}"/>
                </c:ext>
              </c:extLst>
            </c:dLbl>
            <c:dLbl>
              <c:idx val="7"/>
              <c:layout>
                <c:manualLayout>
                  <c:x val="-4.3055555555555555E-2"/>
                  <c:y val="-5.93749999999999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E3BC3D-5DBF-4155-AC61-35481D5E4436}" type="VALUE">
                      <a:rPr lang="en-US" sz="1500" b="1" smtClean="0">
                        <a:solidFill>
                          <a:srgbClr val="C00000"/>
                        </a:solidFill>
                      </a:rPr>
                      <a:pPr>
                        <a:defRPr sz="1500" b="1">
                          <a:solidFill>
                            <a:srgbClr val="C00000"/>
                          </a:solidFill>
                        </a:defRPr>
                      </a:pPr>
                      <a:t>[ЗНАЧЕНИЕ]</a:t>
                    </a:fld>
                    <a:r>
                      <a:rPr lang="en-US" sz="1500" b="1" dirty="0">
                        <a:solidFill>
                          <a:srgbClr val="C00000"/>
                        </a:solidFill>
                      </a:rPr>
                      <a:t>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22-4B2C-B7D8-66806A3D1CB6}"/>
                </c:ext>
              </c:extLst>
            </c:dLbl>
            <c:dLbl>
              <c:idx val="8"/>
              <c:layout>
                <c:manualLayout>
                  <c:x val="-2.0833333333333436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22-4B2C-B7D8-66806A3D1CB6}"/>
                </c:ext>
              </c:extLst>
            </c:dLbl>
            <c:dLbl>
              <c:idx val="9"/>
              <c:layout>
                <c:manualLayout>
                  <c:x val="-2.2222222222222223E-2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22-4B2C-B7D8-66806A3D1CB6}"/>
                </c:ext>
              </c:extLst>
            </c:dLbl>
            <c:dLbl>
              <c:idx val="10"/>
              <c:layout>
                <c:manualLayout>
                  <c:x val="-2.7777777777777676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22-4B2C-B7D8-66806A3D1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
</c:v>
                </c:pt>
                <c:pt idx="1">
                  <c:v>2019</c:v>
                </c:pt>
                <c:pt idx="2">
                  <c:v>2020</c:v>
                </c:pt>
                <c:pt idx="3">
                  <c:v>2021 (оценка)</c:v>
                </c:pt>
                <c:pt idx="4">
                  <c:v>2022 (прогноз)</c:v>
                </c:pt>
                <c:pt idx="5">
                  <c:v>2023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23.2</c:v>
                </c:pt>
                <c:pt idx="1">
                  <c:v>36.4</c:v>
                </c:pt>
                <c:pt idx="2">
                  <c:v>37.4</c:v>
                </c:pt>
                <c:pt idx="3">
                  <c:v>31.5</c:v>
                </c:pt>
                <c:pt idx="4">
                  <c:v>33.1</c:v>
                </c:pt>
                <c:pt idx="5">
                  <c:v>35.1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22-4B2C-B7D8-66806A3D1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815392"/>
        <c:axId val="179815952"/>
      </c:lineChart>
      <c:catAx>
        <c:axId val="1798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15952"/>
        <c:crosses val="autoZero"/>
        <c:auto val="1"/>
        <c:lblAlgn val="ctr"/>
        <c:lblOffset val="100"/>
        <c:noMultiLvlLbl val="0"/>
      </c:catAx>
      <c:valAx>
        <c:axId val="179815952"/>
        <c:scaling>
          <c:orientation val="minMax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1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76200" cap="rnd" cmpd="sng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1.3980521390885747E-2"/>
                  <c:y val="-0.1245272814347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8-4521-9B08-35EB706A1A05}"/>
                </c:ext>
              </c:extLst>
            </c:dLbl>
            <c:dLbl>
              <c:idx val="1"/>
              <c:layout>
                <c:manualLayout>
                  <c:x val="-2.9103060569141196E-2"/>
                  <c:y val="-0.20335826287280775"/>
                </c:manualLayout>
              </c:layout>
              <c:tx>
                <c:rich>
                  <a:bodyPr/>
                  <a:lstStyle/>
                  <a:p>
                    <a:fld id="{014B7440-6975-455B-872D-C8D22C70C484}" type="VALUE">
                      <a:rPr lang="en-US" sz="2400" smtClean="0">
                        <a:solidFill>
                          <a:srgbClr val="C0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28-4521-9B08-35EB706A1A05}"/>
                </c:ext>
              </c:extLst>
            </c:dLbl>
            <c:dLbl>
              <c:idx val="2"/>
              <c:layout>
                <c:manualLayout>
                  <c:x val="2.0573566485130881E-3"/>
                  <c:y val="-0.15443447171119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8-4521-9B08-35EB706A1A05}"/>
                </c:ext>
              </c:extLst>
            </c:dLbl>
            <c:dLbl>
              <c:idx val="3"/>
              <c:layout>
                <c:manualLayout>
                  <c:x val="-1.0064691101572518E-2"/>
                  <c:y val="-0.11769247283416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28-4521-9B08-35EB706A1A05}"/>
                </c:ext>
              </c:extLst>
            </c:dLbl>
            <c:dLbl>
              <c:idx val="4"/>
              <c:layout>
                <c:manualLayout>
                  <c:x val="-1.9385038695496262E-2"/>
                  <c:y val="-9.258471777256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28-4521-9B08-35EB706A1A05}"/>
                </c:ext>
              </c:extLst>
            </c:dLbl>
            <c:dLbl>
              <c:idx val="7"/>
              <c:layout>
                <c:manualLayout>
                  <c:x val="-2.8756290438533429E-2"/>
                  <c:y val="-3.11984356563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28-4521-9B08-35EB706A1A05}"/>
                </c:ext>
              </c:extLst>
            </c:dLbl>
            <c:dLbl>
              <c:idx val="10"/>
              <c:layout>
                <c:manualLayout>
                  <c:x val="-6.0388209920920199E-2"/>
                  <c:y val="7.10326587718814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28-4521-9B08-35EB706A1A05}"/>
                </c:ext>
              </c:extLst>
            </c:dLbl>
            <c:dLbl>
              <c:idx val="11"/>
              <c:layout>
                <c:manualLayout>
                  <c:x val="-7.2379809461273464E-3"/>
                  <c:y val="-4.394841052379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28-4521-9B08-35EB706A1A05}"/>
                </c:ext>
              </c:extLst>
            </c:dLbl>
            <c:dLbl>
              <c:idx val="12"/>
              <c:layout>
                <c:manualLayout>
                  <c:x val="-5.7512580877066861E-3"/>
                  <c:y val="-4.5597713651649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28-4521-9B08-35EB706A1A05}"/>
                </c:ext>
              </c:extLst>
            </c:dLbl>
            <c:dLbl>
              <c:idx val="13"/>
              <c:layout>
                <c:manualLayout>
                  <c:x val="-2.8756290438534484E-3"/>
                  <c:y val="-2.879855599051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28-4521-9B08-35EB706A1A05}"/>
                </c:ext>
              </c:extLst>
            </c:dLbl>
            <c:dLbl>
              <c:idx val="14"/>
              <c:layout>
                <c:manualLayout>
                  <c:x val="-1.669907865792003E-2"/>
                  <c:y val="-1.1954353710592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28-4521-9B08-35EB706A1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15.2</c:v>
                </c:pt>
                <c:pt idx="1">
                  <c:v>18</c:v>
                </c:pt>
                <c:pt idx="2" formatCode="General">
                  <c:v>18.899999999999999</c:v>
                </c:pt>
                <c:pt idx="3" formatCode="General">
                  <c:v>20</c:v>
                </c:pt>
                <c:pt idx="4">
                  <c:v>21.2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D28-4521-9B08-35EB706A1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818192"/>
        <c:axId val="179818752"/>
      </c:lineChart>
      <c:catAx>
        <c:axId val="17981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18752"/>
        <c:crosses val="autoZero"/>
        <c:auto val="1"/>
        <c:lblAlgn val="ctr"/>
        <c:lblOffset val="100"/>
        <c:noMultiLvlLbl val="0"/>
      </c:catAx>
      <c:valAx>
        <c:axId val="179818752"/>
        <c:scaling>
          <c:orientation val="minMax"/>
          <c:min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181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85252565578254E-2"/>
          <c:y val="5.0200063241581397E-2"/>
          <c:w val="0.87235303774538808"/>
          <c:h val="0.905749705703896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F-4E65-94D2-ACDEBF4D3D15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F-4E65-94D2-ACDEBF4D3D15}"/>
              </c:ext>
            </c:extLst>
          </c:dPt>
          <c:dLbls>
            <c:dLbl>
              <c:idx val="0"/>
              <c:layout>
                <c:manualLayout>
                  <c:x val="0.11907327416750484"/>
                  <c:y val="-0.10307136434022975"/>
                </c:manualLayout>
              </c:layout>
              <c:tx>
                <c:rich>
                  <a:bodyPr/>
                  <a:lstStyle/>
                  <a:p>
                    <a:fld id="{7ADF665C-CCBC-4AA0-9B77-DB8A42F961F2}" type="VALUE">
                      <a:rPr lang="en-US" sz="1400">
                        <a:latin typeface="Tahoma" panose="020B060403050404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2F-4E65-94D2-ACDEBF4D3D15}"/>
                </c:ext>
              </c:extLst>
            </c:dLbl>
            <c:dLbl>
              <c:idx val="1"/>
              <c:layout>
                <c:manualLayout>
                  <c:x val="-0.39670543330509023"/>
                  <c:y val="0.136327705258100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78F694-B98F-4722-8143-1B13C9ABE198}" type="VALUE">
                      <a:rPr lang="en-US" sz="1400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84436151860459"/>
                      <c:h val="0.378768067227817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2F-4E65-94D2-ACDEBF4D3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F-4E65-94D2-ACDEBF4D3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92006813202523E-2"/>
          <c:y val="2.0016026056404436E-2"/>
          <c:w val="0.87235303774538808"/>
          <c:h val="0.905749705703896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4-4E9C-86BE-5A8384E93DE2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4-4E9C-86BE-5A8384E93DE2}"/>
              </c:ext>
            </c:extLst>
          </c:dPt>
          <c:dLbls>
            <c:dLbl>
              <c:idx val="0"/>
              <c:layout>
                <c:manualLayout>
                  <c:x val="-4.2008391963741934E-3"/>
                  <c:y val="-0.324695882005779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992B136-7D67-4BF3-9AF1-89911362C443}" type="VALUE">
                      <a:rPr lang="en-US" sz="1000">
                        <a:latin typeface="Tahoma" panose="020B0604030504040204" pitchFamily="34" charset="0"/>
                      </a:rPr>
                      <a:pPr>
                        <a:defRPr sz="11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721548798226776"/>
                      <c:h val="0.294580534793803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24-4E9C-86BE-5A8384E93DE2}"/>
                </c:ext>
              </c:extLst>
            </c:dLbl>
            <c:dLbl>
              <c:idx val="1"/>
              <c:layout>
                <c:manualLayout>
                  <c:x val="0.134439558058116"/>
                  <c:y val="8.66853936871667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0978F694-B98F-4722-8143-1B13C9ABE198}" type="VALUE">
                      <a:rPr lang="en-US" sz="1050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5546307906358272"/>
                      <c:h val="0.378768067227817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24-4E9C-86BE-5A8384E93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8592</c:v>
                </c:pt>
                <c:pt idx="1">
                  <c:v>15136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24-4E9C-86BE-5A8384E93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58312290060782"/>
          <c:y val="0.2655269440931568"/>
          <c:w val="1"/>
          <c:h val="0.553904734027923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/>
              <a:lightRig rig="balanced" dir="t"/>
            </a:scene3d>
            <a:sp3d prstMaterial="powder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4F-4C84-A307-D6DD0CB1740F}"/>
              </c:ext>
            </c:extLst>
          </c:dPt>
          <c:dPt>
            <c:idx val="1"/>
            <c:bubble3D val="0"/>
            <c:spPr>
              <a:solidFill>
                <a:srgbClr val="BDA3F1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4F-4C84-A307-D6DD0CB1740F}"/>
              </c:ext>
            </c:extLst>
          </c:dPt>
          <c:dPt>
            <c:idx val="2"/>
            <c:bubble3D val="0"/>
            <c:spPr>
              <a:solidFill>
                <a:srgbClr val="92D050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4F-4C84-A307-D6DD0CB1740F}"/>
              </c:ext>
            </c:extLst>
          </c:dPt>
          <c:dPt>
            <c:idx val="3"/>
            <c:bubble3D val="0"/>
            <c:spPr>
              <a:solidFill>
                <a:srgbClr val="66CCFF">
                  <a:alpha val="89804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4F-4C84-A307-D6DD0CB1740F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4F-4C84-A307-D6DD0CB1740F}"/>
              </c:ext>
            </c:extLst>
          </c:dPt>
          <c:dPt>
            <c:idx val="5"/>
            <c:bubble3D val="0"/>
            <c:spPr>
              <a:solidFill>
                <a:srgbClr val="FFFF99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4F-4C84-A307-D6DD0CB174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7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34F-4C84-A307-D6DD0CB1740F}"/>
              </c:ext>
            </c:extLst>
          </c:dPt>
          <c:dPt>
            <c:idx val="7"/>
            <c:bubble3D val="0"/>
            <c:spPr>
              <a:solidFill>
                <a:srgbClr val="00B050">
                  <a:alpha val="90000"/>
                </a:srgb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balanced" dir="t"/>
              </a:scene3d>
              <a:sp3d prstMaterial="powder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34F-4C84-A307-D6DD0CB1740F}"/>
              </c:ext>
            </c:extLst>
          </c:dPt>
          <c:dLbls>
            <c:dLbl>
              <c:idx val="0"/>
              <c:layout>
                <c:manualLayout>
                  <c:x val="4.2645712654086294E-2"/>
                  <c:y val="-4.7060524728186432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Налог на доходы физических лиц </a:t>
                    </a:r>
                    <a:r>
                      <a:rPr lang="ru-RU" sz="1330" b="0" i="0" u="none" strike="noStrike" baseline="0" dirty="0">
                        <a:effectLst/>
                      </a:rPr>
                      <a:t> 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29,8%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4F-4C84-A307-D6DD0CB1740F}"/>
                </c:ext>
              </c:extLst>
            </c:dLbl>
            <c:dLbl>
              <c:idx val="1"/>
              <c:layout>
                <c:manualLayout>
                  <c:x val="2.8443925662585998E-2"/>
                  <c:y val="-1.98923166630065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Н</a:t>
                    </a:r>
                    <a:r>
                      <a:rPr lang="ru-RU" sz="1330" b="0" i="0" u="none" strike="noStrike" baseline="0" dirty="0">
                        <a:effectLst/>
                      </a:rPr>
                      <a:t>алоги на товары (работы, услуги), реализуемые на территории РФ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0,4%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4F-4C84-A307-D6DD0CB1740F}"/>
                </c:ext>
              </c:extLst>
            </c:dLbl>
            <c:dLbl>
              <c:idx val="2"/>
              <c:layout>
                <c:manualLayout>
                  <c:x val="0.11830400221446592"/>
                  <c:y val="2.39676724627218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Н</a:t>
                    </a:r>
                    <a:r>
                      <a:rPr lang="ru-RU" sz="1330" b="0" i="0" u="none" strike="noStrike" baseline="0" dirty="0">
                        <a:effectLst/>
                      </a:rPr>
                      <a:t>алоги на совокупный доход </a:t>
                    </a:r>
                    <a:endParaRPr lang="ru-RU" baseline="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18,7%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4F-4C84-A307-D6DD0CB1740F}"/>
                </c:ext>
              </c:extLst>
            </c:dLbl>
            <c:dLbl>
              <c:idx val="3"/>
              <c:layout>
                <c:manualLayout>
                  <c:x val="0.10488991914854794"/>
                  <c:y val="1.66189728954484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ru-RU" sz="133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Налог на имущество физических лиц </a:t>
                    </a:r>
                  </a:p>
                  <a:p>
                    <a:pPr algn="ctr" rtl="0">
                      <a:defRPr lang="ru-RU" dirty="0">
                        <a:solidFill>
                          <a:schemeClr val="tx1"/>
                        </a:solidFill>
                      </a:defRPr>
                    </a:pPr>
                    <a:r>
                      <a:rPr lang="ru-RU" sz="133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rPr>
                      <a:t>4,3%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ru-RU" sz="1330" b="0" i="0" u="none" strike="noStrike" kern="1200" baseline="0" dirty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4F-4C84-A307-D6DD0CB1740F}"/>
                </c:ext>
              </c:extLst>
            </c:dLbl>
            <c:dLbl>
              <c:idx val="4"/>
              <c:layout>
                <c:manualLayout>
                  <c:x val="0.10569017163113863"/>
                  <c:y val="7.758740658234933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 </a:t>
                    </a:r>
                    <a:r>
                      <a:rPr lang="ru-RU" b="1" dirty="0"/>
                      <a:t>13,7%</a:t>
                    </a:r>
                  </a:p>
                </c:rich>
              </c:tx>
              <c:spPr>
                <a:solidFill>
                  <a:srgbClr val="FFFFFF">
                    <a:alpha val="90000"/>
                  </a:srgbClr>
                </a:solidFill>
                <a:ln w="12700" cap="flat" cmpd="sng" algn="ctr">
                  <a:solidFill>
                    <a:srgbClr val="6F6F74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rgbClr val="6F6F74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58976660566475"/>
                      <c:h val="8.8556024767992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34F-4C84-A307-D6DD0CB1740F}"/>
                </c:ext>
              </c:extLst>
            </c:dLbl>
            <c:dLbl>
              <c:idx val="5"/>
              <c:layout>
                <c:manualLayout>
                  <c:x val="-4.5013967980469076E-2"/>
                  <c:y val="-4.842126135680678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И</a:t>
                    </a:r>
                    <a:r>
                      <a:rPr lang="ru-RU" sz="1200" b="0" i="0" u="none" strike="noStrike" baseline="0" dirty="0">
                        <a:effectLst/>
                      </a:rPr>
                      <a:t>ные доходы (госпошлина, сборы, платежи при пользовании природными ресурсами, доходы от оказания  платных услуг и компенсации затрат государства, штрафы, санкции, возмещение ущерба, прочие неналоговые доходы) </a:t>
                    </a:r>
                    <a:endParaRPr lang="ru-RU" sz="12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</a:rPr>
                      <a:t>5,1%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4F-4C84-A307-D6DD0CB1740F}"/>
                </c:ext>
              </c:extLst>
            </c:dLbl>
            <c:dLbl>
              <c:idx val="6"/>
              <c:layout>
                <c:manualLayout>
                  <c:x val="-9.9929669283954775E-3"/>
                  <c:y val="-0.2306391331348936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Д</a:t>
                    </a:r>
                    <a:r>
                      <a:rPr lang="ru-RU" sz="1330" b="0" i="0" u="none" strike="noStrike" baseline="0" dirty="0">
                        <a:effectLst/>
                      </a:rPr>
                      <a:t>оходы от использования имущества, находящегося в государственной и муниципальной собственности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18,1%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34F-4C84-A307-D6DD0CB1740F}"/>
                </c:ext>
              </c:extLst>
            </c:dLbl>
            <c:dLbl>
              <c:idx val="7"/>
              <c:layout>
                <c:manualLayout>
                  <c:x val="0.17871983639085634"/>
                  <c:y val="-4.7714901539620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30" b="0" i="0" u="none" strike="noStrike" baseline="0" dirty="0">
                        <a:solidFill>
                          <a:schemeClr val="tx1"/>
                        </a:solidFill>
                        <a:effectLst/>
                      </a:rPr>
                      <a:t>Д</a:t>
                    </a:r>
                    <a:r>
                      <a:rPr lang="ru-RU" sz="1330" b="0" i="0" u="none" strike="noStrike" baseline="0" dirty="0">
                        <a:effectLst/>
                      </a:rPr>
                      <a:t>оходы от продажи материальных и нематериальных активов 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</a:rPr>
                      <a:t>13,4%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glow rad="635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34F-4C84-A307-D6DD0CB1740F}"/>
                </c:ext>
              </c:extLst>
            </c:dLbl>
            <c:spPr>
              <a:solidFill>
                <a:srgbClr val="FFFFFF">
                  <a:alpha val="90000"/>
                </a:srgbClr>
              </a:solidFill>
              <a:ln w="12700" cap="flat" cmpd="sng" algn="ctr">
                <a:solidFill>
                  <a:srgbClr val="6F6F74"/>
                </a:solidFill>
                <a:round/>
              </a:ln>
              <a:effectLst>
                <a:glow rad="635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8100" dir="2700000" algn="tl" rotWithShape="0">
                  <a:srgbClr val="6F6F7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налоги на товары (работы, услуги), 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иные доходы (акцизы, госпошлина, экология, доходы от оказания  платных услуг и компенсации затрат государства, штрафы, прочие неналоговые доходы)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#,#00%</c:formatCode>
                <c:ptCount val="8"/>
                <c:pt idx="0">
                  <c:v>0.29799999999999999</c:v>
                </c:pt>
                <c:pt idx="1">
                  <c:v>4.0000000000000001E-3</c:v>
                </c:pt>
                <c:pt idx="2">
                  <c:v>0.18684981940001616</c:v>
                </c:pt>
                <c:pt idx="3">
                  <c:v>4.2999999999999997E-2</c:v>
                </c:pt>
                <c:pt idx="4">
                  <c:v>0.13700000000000001</c:v>
                </c:pt>
                <c:pt idx="5">
                  <c:v>5.0999999999999997E-2</c:v>
                </c:pt>
                <c:pt idx="6">
                  <c:v>0.18099999999999999</c:v>
                </c:pt>
                <c:pt idx="7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34F-4C84-A307-D6DD0CB1740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0.60636</cdr:x>
      <cdr:y>0.66679</cdr:y>
    </cdr:from>
    <cdr:to>
      <cdr:x>0.74502</cdr:x>
      <cdr:y>0.95814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8461" y="2092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lnSpc>
              <a:spcPct val="114000"/>
            </a:lnSpc>
          </a:pPr>
          <a:endParaRPr lang="ru-RU" sz="1350" b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0.55897</cdr:x>
      <cdr:y>0.3466</cdr:y>
    </cdr:from>
    <cdr:to>
      <cdr:x>0.5821</cdr:x>
      <cdr:y>0.4828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CEAF5177-FECE-4FAE-B3DA-DD427BAA7B06}"/>
            </a:ext>
          </a:extLst>
        </cdr:cNvPr>
        <cdr:cNvCxnSpPr/>
      </cdr:nvCxnSpPr>
      <cdr:spPr>
        <a:xfrm xmlns:a="http://schemas.openxmlformats.org/drawingml/2006/main" flipV="1">
          <a:off x="3246877" y="1087791"/>
          <a:ext cx="134345" cy="4274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0.66935</cdr:x>
      <cdr:y>0.43826</cdr:y>
    </cdr:from>
    <cdr:to>
      <cdr:x>0.78621</cdr:x>
      <cdr:y>0.5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5D97A720-2505-486A-996A-A30B40A091B5}"/>
            </a:ext>
          </a:extLst>
        </cdr:cNvPr>
        <cdr:cNvCxnSpPr/>
      </cdr:nvCxnSpPr>
      <cdr:spPr>
        <a:xfrm xmlns:a="http://schemas.openxmlformats.org/drawingml/2006/main" flipV="1">
          <a:off x="4413860" y="1375464"/>
          <a:ext cx="770562" cy="1937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0.68026</cdr:x>
      <cdr:y>0.68706</cdr:y>
    </cdr:from>
    <cdr:to>
      <cdr:x>0.78153</cdr:x>
      <cdr:y>0.76562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C9E5E5C4-E096-4B4E-8A1A-C2861B390033}"/>
            </a:ext>
          </a:extLst>
        </cdr:cNvPr>
        <cdr:cNvCxnSpPr/>
      </cdr:nvCxnSpPr>
      <cdr:spPr>
        <a:xfrm xmlns:a="http://schemas.openxmlformats.org/drawingml/2006/main">
          <a:off x="4485779" y="2156300"/>
          <a:ext cx="667820" cy="2465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0.37644</cdr:x>
      <cdr:y>0.35969</cdr:y>
    </cdr:from>
    <cdr:to>
      <cdr:x>0.4855</cdr:x>
      <cdr:y>0.47439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196E6FFC-0E70-4BCD-8012-B8A08416AA82}"/>
            </a:ext>
          </a:extLst>
        </cdr:cNvPr>
        <cdr:cNvCxnSpPr/>
      </cdr:nvCxnSpPr>
      <cdr:spPr>
        <a:xfrm xmlns:a="http://schemas.openxmlformats.org/drawingml/2006/main" flipH="1" flipV="1">
          <a:off x="2482319" y="1128884"/>
          <a:ext cx="719191" cy="3599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0.3297</cdr:x>
      <cdr:y>0.57431</cdr:y>
    </cdr:from>
    <cdr:to>
      <cdr:x>0.43712</cdr:x>
      <cdr:y>0.64667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730069F3-1CF7-41BF-91AD-A68BE2C3525C}"/>
            </a:ext>
          </a:extLst>
        </cdr:cNvPr>
        <cdr:cNvCxnSpPr/>
      </cdr:nvCxnSpPr>
      <cdr:spPr>
        <a:xfrm xmlns:a="http://schemas.openxmlformats.org/drawingml/2006/main" flipH="1">
          <a:off x="1915090" y="1802463"/>
          <a:ext cx="623966" cy="2270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0.35012</cdr:x>
      <cdr:y>0.64792</cdr:y>
    </cdr:from>
    <cdr:to>
      <cdr:x>0.46415</cdr:x>
      <cdr:y>0.8374</cdr:y>
    </cdr:to>
    <cdr:cxnSp macro="">
      <cdr:nvCxnSpPr>
        <cdr:cNvPr id="19" name="Прямая соединительная линия 18">
          <a:extLst xmlns:a="http://schemas.openxmlformats.org/drawingml/2006/main">
            <a:ext uri="{FF2B5EF4-FFF2-40B4-BE49-F238E27FC236}">
              <a16:creationId xmlns:a16="http://schemas.microsoft.com/office/drawing/2014/main" id="{54AD091C-2FF3-4C71-8D81-5DEC543AC415}"/>
            </a:ext>
          </a:extLst>
        </cdr:cNvPr>
        <cdr:cNvCxnSpPr/>
      </cdr:nvCxnSpPr>
      <cdr:spPr>
        <a:xfrm xmlns:a="http://schemas.openxmlformats.org/drawingml/2006/main" flipH="1">
          <a:off x="2033713" y="2033464"/>
          <a:ext cx="662389" cy="5946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0.25352</cdr:x>
      <cdr:y>0.34735</cdr:y>
    </cdr:from>
    <cdr:to>
      <cdr:x>0.59155</cdr:x>
      <cdr:y>0.74223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8043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0.30766</cdr:x>
      <cdr:y>0.36819</cdr:y>
    </cdr:from>
    <cdr:to>
      <cdr:x>0.63194</cdr:x>
      <cdr:y>0.5706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8003" y="1110230"/>
          <a:ext cx="1210060" cy="610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000" b="1" dirty="0">
              <a:solidFill>
                <a:srgbClr val="002060"/>
              </a:solidFill>
            </a:rPr>
            <a:t>5882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1293-4FCA-4AD3-86ED-C848877EABFD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5F166-93A5-4CC5-8347-3D9402BC99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0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0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D02AA-6BE0-46F3-AAC7-325D3997850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7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D02AA-6BE0-46F3-AAC7-325D39978500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0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5F166-93A5-4CC5-8347-3D9402BC997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2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D17B2-16C7-49C3-9124-25664BB2AC8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4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D17B2-16C7-49C3-9124-25664BB2AC8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5F166-93A5-4CC5-8347-3D9402BC997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4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EC3A-FBCE-4D09-9CF9-1D8FBD7A15E0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8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CC38-015C-4F43-8706-620FE37D7842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5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4C83-BE07-4C41-ACFB-CC988ABF0BC0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9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4AC-E3E1-4102-9466-66A6B0BF1A56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1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5525-CB00-469E-A279-D5135CCBABB0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1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7409-0CA1-44A0-816E-B198E0DD1582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6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2233-BD58-4F7D-ADDC-7E7C9DCA668F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16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11A0-DDC9-4DCA-8829-396F5AE273BF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30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0BB2-1ABF-4F2E-A12B-FD8E3FF834E3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4EA0-4932-42C4-A0AD-36386EF0A97C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8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325B-F7C8-42D8-9BD7-821935BA6C43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C932-C278-44E7-82F5-8AD6554BCED6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13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9C49-2BAB-47AB-B4D7-C77D157EC9AB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9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136D-8316-4F74-BAED-D522A74771CC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75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494A-E35F-4FD8-835D-C0684D1B51B9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82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B87E-43ED-40B6-AA27-BF844C168454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C5F9-5BB7-4484-A96C-8EC1C35F77E4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8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9765-582A-4A43-8254-5F18F8D39831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4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A772-7FDF-4624-BA7D-C617B502B7C2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C12E-DC96-4208-B14A-6984D64FAAAF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4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C78-24BE-4493-827E-D2F715B81690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3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99A7-03A9-4EF6-B6BC-87ABF16062FD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4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27D281-E65D-46E7-B649-5D3E95262978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7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6D46C4-0CD7-42AF-9E2C-D7E512F0C9FC}" type="datetime1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300F-B5E5-4D9E-9381-383162CC5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3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dolgopfu@yandex.ru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avatars.mds.yandex.net/get-altay/248099/2a0000015dcbe04b76d21821f42e46ad8372/XXL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" y="2309544"/>
            <a:ext cx="12192000" cy="2909454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48351-F5BC-4F1E-800F-131992995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720158"/>
            <a:ext cx="9144000" cy="1229979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759254-AFC3-473A-B817-AA56D949EDEB}"/>
              </a:ext>
            </a:extLst>
          </p:cNvPr>
          <p:cNvSpPr/>
          <p:nvPr/>
        </p:nvSpPr>
        <p:spPr>
          <a:xfrm>
            <a:off x="847181" y="4316354"/>
            <a:ext cx="10815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/>
              <a:t>ГОДОВОЙ ОТЧЕТ ОБ ИСПОЛНЕНИИ </a:t>
            </a:r>
          </a:p>
          <a:p>
            <a:pPr algn="ctr"/>
            <a:r>
              <a:rPr lang="ru-RU" sz="3600" i="1" dirty="0"/>
              <a:t>БЮДЖЕТА ЗА 2020 ГОД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D78713-1721-44AD-A1A8-C273254DB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26998"/>
            <a:ext cx="28765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33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1101687" y="182568"/>
            <a:ext cx="1083948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spc="-50" dirty="0">
                <a:latin typeface="+mj-lt"/>
                <a:ea typeface="+mj-ea"/>
                <a:cs typeface="+mj-cs"/>
              </a:rPr>
              <a:t>Перспективные инвестиционные проекты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82138" y="1069164"/>
            <a:ext cx="2477193" cy="2322429"/>
            <a:chOff x="9727206" y="622449"/>
            <a:chExt cx="10459443" cy="9531201"/>
          </a:xfrm>
        </p:grpSpPr>
        <p:sp>
          <p:nvSpPr>
            <p:cNvPr id="24" name="Блок-схема: ручной ввод 17"/>
            <p:cNvSpPr/>
            <p:nvPr/>
          </p:nvSpPr>
          <p:spPr>
            <a:xfrm rot="16200000">
              <a:off x="10296125" y="263125"/>
              <a:ext cx="9321606" cy="10459443"/>
            </a:xfrm>
            <a:prstGeom prst="rect">
              <a:avLst/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ru-RU" sz="2968" dirty="0">
                <a:latin typeface="Tahoma" panose="020B0604030504040204" pitchFamily="34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0778208" y="622449"/>
              <a:ext cx="9404471" cy="9286317"/>
              <a:chOff x="9778850" y="1033376"/>
              <a:chExt cx="10328748" cy="10320359"/>
            </a:xfrm>
          </p:grpSpPr>
          <p:sp>
            <p:nvSpPr>
              <p:cNvPr id="28" name="Блок-схема: ручной ввод 27"/>
              <p:cNvSpPr/>
              <p:nvPr/>
            </p:nvSpPr>
            <p:spPr>
              <a:xfrm rot="16200000" flipH="1">
                <a:off x="9919648" y="1165785"/>
                <a:ext cx="10320359" cy="10055541"/>
              </a:xfrm>
              <a:prstGeom prst="flowChartManualInp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968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10778754" y="3470541"/>
                <a:ext cx="4140911" cy="7397948"/>
              </a:xfrm>
              <a:custGeom>
                <a:avLst/>
                <a:gdLst>
                  <a:gd name="connsiteX0" fmla="*/ 737754 w 2462645"/>
                  <a:gd name="connsiteY0" fmla="*/ 2982191 h 4426528"/>
                  <a:gd name="connsiteX1" fmla="*/ 509154 w 2462645"/>
                  <a:gd name="connsiteY1" fmla="*/ 3044537 h 4426528"/>
                  <a:gd name="connsiteX2" fmla="*/ 1007918 w 2462645"/>
                  <a:gd name="connsiteY2" fmla="*/ 4426528 h 4426528"/>
                  <a:gd name="connsiteX3" fmla="*/ 1787236 w 2462645"/>
                  <a:gd name="connsiteY3" fmla="*/ 4229100 h 4426528"/>
                  <a:gd name="connsiteX4" fmla="*/ 1776845 w 2462645"/>
                  <a:gd name="connsiteY4" fmla="*/ 4073237 h 4426528"/>
                  <a:gd name="connsiteX5" fmla="*/ 2161309 w 2462645"/>
                  <a:gd name="connsiteY5" fmla="*/ 4062846 h 4426528"/>
                  <a:gd name="connsiteX6" fmla="*/ 2150918 w 2462645"/>
                  <a:gd name="connsiteY6" fmla="*/ 4322618 h 4426528"/>
                  <a:gd name="connsiteX7" fmla="*/ 2369127 w 2462645"/>
                  <a:gd name="connsiteY7" fmla="*/ 4281055 h 4426528"/>
                  <a:gd name="connsiteX8" fmla="*/ 2462645 w 2462645"/>
                  <a:gd name="connsiteY8" fmla="*/ 2078182 h 4426528"/>
                  <a:gd name="connsiteX9" fmla="*/ 2369127 w 2462645"/>
                  <a:gd name="connsiteY9" fmla="*/ 2078182 h 4426528"/>
                  <a:gd name="connsiteX10" fmla="*/ 2306781 w 2462645"/>
                  <a:gd name="connsiteY10" fmla="*/ 2400300 h 4426528"/>
                  <a:gd name="connsiteX11" fmla="*/ 2223654 w 2462645"/>
                  <a:gd name="connsiteY11" fmla="*/ 2514600 h 4426528"/>
                  <a:gd name="connsiteX12" fmla="*/ 2057400 w 2462645"/>
                  <a:gd name="connsiteY12" fmla="*/ 2545773 h 4426528"/>
                  <a:gd name="connsiteX13" fmla="*/ 1932709 w 2462645"/>
                  <a:gd name="connsiteY13" fmla="*/ 2473037 h 4426528"/>
                  <a:gd name="connsiteX14" fmla="*/ 1870363 w 2462645"/>
                  <a:gd name="connsiteY14" fmla="*/ 2421082 h 4426528"/>
                  <a:gd name="connsiteX15" fmla="*/ 1839191 w 2462645"/>
                  <a:gd name="connsiteY15" fmla="*/ 1932709 h 4426528"/>
                  <a:gd name="connsiteX16" fmla="*/ 1672936 w 2462645"/>
                  <a:gd name="connsiteY16" fmla="*/ 1922318 h 4426528"/>
                  <a:gd name="connsiteX17" fmla="*/ 1226127 w 2462645"/>
                  <a:gd name="connsiteY17" fmla="*/ 758537 h 4426528"/>
                  <a:gd name="connsiteX18" fmla="*/ 1143000 w 2462645"/>
                  <a:gd name="connsiteY18" fmla="*/ 779318 h 4426528"/>
                  <a:gd name="connsiteX19" fmla="*/ 820881 w 2462645"/>
                  <a:gd name="connsiteY19" fmla="*/ 0 h 4426528"/>
                  <a:gd name="connsiteX20" fmla="*/ 322118 w 2462645"/>
                  <a:gd name="connsiteY20" fmla="*/ 187037 h 4426528"/>
                  <a:gd name="connsiteX21" fmla="*/ 41563 w 2462645"/>
                  <a:gd name="connsiteY21" fmla="*/ 654628 h 4426528"/>
                  <a:gd name="connsiteX22" fmla="*/ 83127 w 2462645"/>
                  <a:gd name="connsiteY22" fmla="*/ 872837 h 4426528"/>
                  <a:gd name="connsiteX23" fmla="*/ 0 w 2462645"/>
                  <a:gd name="connsiteY23" fmla="*/ 893618 h 4426528"/>
                  <a:gd name="connsiteX24" fmla="*/ 31172 w 2462645"/>
                  <a:gd name="connsiteY24" fmla="*/ 1080655 h 4426528"/>
                  <a:gd name="connsiteX25" fmla="*/ 238991 w 2462645"/>
                  <a:gd name="connsiteY25" fmla="*/ 1049482 h 4426528"/>
                  <a:gd name="connsiteX26" fmla="*/ 529936 w 2462645"/>
                  <a:gd name="connsiteY26" fmla="*/ 1911928 h 4426528"/>
                  <a:gd name="connsiteX27" fmla="*/ 633845 w 2462645"/>
                  <a:gd name="connsiteY27" fmla="*/ 1911928 h 4426528"/>
                  <a:gd name="connsiteX28" fmla="*/ 737754 w 2462645"/>
                  <a:gd name="connsiteY28" fmla="*/ 2223655 h 4426528"/>
                  <a:gd name="connsiteX29" fmla="*/ 602672 w 2462645"/>
                  <a:gd name="connsiteY29" fmla="*/ 2265218 h 4426528"/>
                  <a:gd name="connsiteX30" fmla="*/ 426027 w 2462645"/>
                  <a:gd name="connsiteY30" fmla="*/ 1963882 h 4426528"/>
                  <a:gd name="connsiteX31" fmla="*/ 374072 w 2462645"/>
                  <a:gd name="connsiteY31" fmla="*/ 1974273 h 4426528"/>
                  <a:gd name="connsiteX32" fmla="*/ 737754 w 2462645"/>
                  <a:gd name="connsiteY32" fmla="*/ 2982191 h 442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462645" h="4426528">
                    <a:moveTo>
                      <a:pt x="737754" y="2982191"/>
                    </a:moveTo>
                    <a:lnTo>
                      <a:pt x="509154" y="3044537"/>
                    </a:lnTo>
                    <a:lnTo>
                      <a:pt x="1007918" y="4426528"/>
                    </a:lnTo>
                    <a:lnTo>
                      <a:pt x="1787236" y="4229100"/>
                    </a:lnTo>
                    <a:lnTo>
                      <a:pt x="1776845" y="4073237"/>
                    </a:lnTo>
                    <a:lnTo>
                      <a:pt x="2161309" y="4062846"/>
                    </a:lnTo>
                    <a:lnTo>
                      <a:pt x="2150918" y="4322618"/>
                    </a:lnTo>
                    <a:lnTo>
                      <a:pt x="2369127" y="4281055"/>
                    </a:lnTo>
                    <a:lnTo>
                      <a:pt x="2462645" y="2078182"/>
                    </a:lnTo>
                    <a:lnTo>
                      <a:pt x="2369127" y="2078182"/>
                    </a:lnTo>
                    <a:lnTo>
                      <a:pt x="2306781" y="2400300"/>
                    </a:lnTo>
                    <a:lnTo>
                      <a:pt x="2223654" y="2514600"/>
                    </a:lnTo>
                    <a:lnTo>
                      <a:pt x="2057400" y="2545773"/>
                    </a:lnTo>
                    <a:lnTo>
                      <a:pt x="1932709" y="2473037"/>
                    </a:lnTo>
                    <a:lnTo>
                      <a:pt x="1870363" y="2421082"/>
                    </a:lnTo>
                    <a:lnTo>
                      <a:pt x="1839191" y="1932709"/>
                    </a:lnTo>
                    <a:lnTo>
                      <a:pt x="1672936" y="1922318"/>
                    </a:lnTo>
                    <a:lnTo>
                      <a:pt x="1226127" y="758537"/>
                    </a:lnTo>
                    <a:lnTo>
                      <a:pt x="1143000" y="779318"/>
                    </a:lnTo>
                    <a:lnTo>
                      <a:pt x="820881" y="0"/>
                    </a:lnTo>
                    <a:lnTo>
                      <a:pt x="322118" y="187037"/>
                    </a:lnTo>
                    <a:lnTo>
                      <a:pt x="41563" y="654628"/>
                    </a:lnTo>
                    <a:lnTo>
                      <a:pt x="83127" y="872837"/>
                    </a:lnTo>
                    <a:lnTo>
                      <a:pt x="0" y="893618"/>
                    </a:lnTo>
                    <a:lnTo>
                      <a:pt x="31172" y="1080655"/>
                    </a:lnTo>
                    <a:lnTo>
                      <a:pt x="238991" y="1049482"/>
                    </a:lnTo>
                    <a:lnTo>
                      <a:pt x="529936" y="1911928"/>
                    </a:lnTo>
                    <a:lnTo>
                      <a:pt x="633845" y="1911928"/>
                    </a:lnTo>
                    <a:lnTo>
                      <a:pt x="737754" y="2223655"/>
                    </a:lnTo>
                    <a:lnTo>
                      <a:pt x="602672" y="2265218"/>
                    </a:lnTo>
                    <a:lnTo>
                      <a:pt x="426027" y="1963882"/>
                    </a:lnTo>
                    <a:lnTo>
                      <a:pt x="374072" y="1974273"/>
                    </a:lnTo>
                    <a:lnTo>
                      <a:pt x="737754" y="2982191"/>
                    </a:lnTo>
                    <a:close/>
                  </a:path>
                </a:pathLst>
              </a:custGeom>
              <a:solidFill>
                <a:srgbClr val="FFFF00">
                  <a:alpha val="51000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968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9778850" y="2002484"/>
                <a:ext cx="4354803" cy="610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989"/>
                  </a:spcAft>
                </a:pPr>
                <a:endParaRPr lang="ru-RU" sz="2968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cxnSp>
        <p:nvCxnSpPr>
          <p:cNvPr id="33" name="Прямая соединительная линия 32"/>
          <p:cNvCxnSpPr/>
          <p:nvPr/>
        </p:nvCxnSpPr>
        <p:spPr>
          <a:xfrm>
            <a:off x="3482180" y="2414524"/>
            <a:ext cx="6960072" cy="2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82180" y="1281643"/>
            <a:ext cx="739457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0"/>
            <a:r>
              <a:rPr lang="ru-RU" sz="1400" b="1" dirty="0">
                <a:solidFill>
                  <a:srgbClr val="4E4F5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МОЛОКОПЕРЕРАБАТЫВАЮЩЕЕ ПРЕДПРИЯТИЕ</a:t>
            </a:r>
          </a:p>
          <a:p>
            <a:pPr indent="4233">
              <a:defRPr/>
            </a:pPr>
            <a:r>
              <a:rPr lang="ru-RU" sz="1300" dirty="0"/>
              <a:t>Инвестор – ООО «Чистая Линия»</a:t>
            </a:r>
          </a:p>
          <a:p>
            <a:r>
              <a:rPr lang="ru-RU" sz="1300" dirty="0"/>
              <a:t>Количество создаваемых рабочих мест: 800</a:t>
            </a:r>
          </a:p>
          <a:p>
            <a:r>
              <a:rPr lang="ru-RU" sz="1300" dirty="0"/>
              <a:t>Сроки реализации: 2021-2024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9044246" y="3225531"/>
            <a:ext cx="2682621" cy="2231155"/>
            <a:chOff x="8528050" y="1141024"/>
            <a:chExt cx="11611298" cy="10261321"/>
          </a:xfrm>
        </p:grpSpPr>
        <p:sp>
          <p:nvSpPr>
            <p:cNvPr id="38" name="Прямоугольник 24"/>
            <p:cNvSpPr/>
            <p:nvPr/>
          </p:nvSpPr>
          <p:spPr>
            <a:xfrm rot="5400000" flipH="1">
              <a:off x="9203038" y="466036"/>
              <a:ext cx="10261321" cy="11611298"/>
            </a:xfrm>
            <a:prstGeom prst="rect">
              <a:avLst/>
            </a:pr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926" r="-2974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968" dirty="0">
                  <a:latin typeface="Tahoma" panose="020B0604030504040204" pitchFamily="34" charset="0"/>
                </a:rPr>
                <a:t>  </a:t>
              </a: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3328650" y="5289264"/>
              <a:ext cx="1365210" cy="1278883"/>
            </a:xfrm>
            <a:custGeom>
              <a:avLst/>
              <a:gdLst>
                <a:gd name="connsiteX0" fmla="*/ 0 w 820882"/>
                <a:gd name="connsiteY0" fmla="*/ 0 h 997527"/>
                <a:gd name="connsiteX1" fmla="*/ 467591 w 820882"/>
                <a:gd name="connsiteY1" fmla="*/ 228600 h 997527"/>
                <a:gd name="connsiteX2" fmla="*/ 768928 w 820882"/>
                <a:gd name="connsiteY2" fmla="*/ 218209 h 997527"/>
                <a:gd name="connsiteX3" fmla="*/ 820882 w 820882"/>
                <a:gd name="connsiteY3" fmla="*/ 997527 h 997527"/>
                <a:gd name="connsiteX4" fmla="*/ 103909 w 820882"/>
                <a:gd name="connsiteY4" fmla="*/ 997527 h 997527"/>
                <a:gd name="connsiteX5" fmla="*/ 0 w 820882"/>
                <a:gd name="connsiteY5" fmla="*/ 0 h 99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0882" h="997527">
                  <a:moveTo>
                    <a:pt x="0" y="0"/>
                  </a:moveTo>
                  <a:lnTo>
                    <a:pt x="467591" y="228600"/>
                  </a:lnTo>
                  <a:lnTo>
                    <a:pt x="768928" y="218209"/>
                  </a:lnTo>
                  <a:lnTo>
                    <a:pt x="820882" y="997527"/>
                  </a:lnTo>
                  <a:lnTo>
                    <a:pt x="103909" y="997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1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 dirty="0">
                <a:latin typeface="Tahoma" panose="020B0604030504040204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>
            <a:off x="1500680" y="5084479"/>
            <a:ext cx="6960072" cy="2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500680" y="3951598"/>
            <a:ext cx="739457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0"/>
            <a:r>
              <a:rPr lang="ru-RU" sz="1400" b="1" dirty="0">
                <a:solidFill>
                  <a:srgbClr val="4E4F5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ПРОИЗВОДСТВО ФАРМАЦЕВТИЧЕСКИХ СУБСТАНЦИЙ </a:t>
            </a:r>
          </a:p>
          <a:p>
            <a:pPr indent="4233">
              <a:defRPr/>
            </a:pPr>
            <a:r>
              <a:rPr lang="ru-RU" sz="1300" dirty="0"/>
              <a:t>Инвестор – ООО «</a:t>
            </a:r>
            <a:r>
              <a:rPr lang="ru-RU" sz="1300" dirty="0" err="1"/>
              <a:t>Глобалхимфарм</a:t>
            </a:r>
            <a:r>
              <a:rPr lang="ru-RU" sz="1300" dirty="0"/>
              <a:t>»</a:t>
            </a:r>
          </a:p>
          <a:p>
            <a:r>
              <a:rPr lang="ru-RU" sz="1300" dirty="0"/>
              <a:t>Количество создаваемых рабочих мест: 120</a:t>
            </a:r>
          </a:p>
          <a:p>
            <a:r>
              <a:rPr lang="ru-RU" sz="1300" dirty="0"/>
              <a:t>Сроки реализации: 2021-2024</a:t>
            </a:r>
          </a:p>
        </p:txBody>
      </p:sp>
      <p:pic>
        <p:nvPicPr>
          <p:cNvPr id="17" name="Объект 6">
            <a:extLst>
              <a:ext uri="{FF2B5EF4-FFF2-40B4-BE49-F238E27FC236}">
                <a16:creationId xmlns:a16="http://schemas.microsoft.com/office/drawing/2014/main" id="{89A49551-DCAD-4647-B5AD-D1D8FD759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49676" y="1314858"/>
            <a:ext cx="438194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ИНДУСТРИАЛЬНЫЙ ПАРК В ХИМИЧЕСКОЙ ОТРАСЛИ </a:t>
            </a:r>
          </a:p>
          <a:p>
            <a:r>
              <a:rPr lang="ru-RU" sz="16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площадь </a:t>
            </a:r>
            <a:r>
              <a:rPr lang="ru-RU" sz="40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17,2 га</a:t>
            </a:r>
          </a:p>
          <a:p>
            <a:r>
              <a:rPr lang="ru-RU" sz="16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СЗЗ – 300 м</a:t>
            </a:r>
            <a:endParaRPr lang="ru-RU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5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6384"/>
            <a:r>
              <a:rPr lang="ru-RU" sz="105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Открытые площадки:</a:t>
            </a:r>
          </a:p>
          <a:p>
            <a:pPr marL="586384"/>
            <a:r>
              <a:rPr lang="ru-RU" sz="105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</a:t>
            </a:r>
            <a:r>
              <a:rPr lang="ru-RU" sz="105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6,7 га</a:t>
            </a:r>
          </a:p>
          <a:p>
            <a:pPr marL="586384"/>
            <a:r>
              <a:rPr lang="ru-RU" sz="105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 резидентами</a:t>
            </a:r>
          </a:p>
          <a:p>
            <a:pPr marL="586384"/>
            <a:r>
              <a:rPr lang="ru-RU" sz="105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Свободно</a:t>
            </a:r>
          </a:p>
          <a:p>
            <a:endParaRPr lang="ru-RU" sz="160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endParaRPr lang="ru-RU" sz="1050" b="1" dirty="0">
              <a:solidFill>
                <a:srgbClr val="4E4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82195"/>
            <a:r>
              <a:rPr lang="ru-RU" sz="105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Помещения:</a:t>
            </a:r>
          </a:p>
          <a:p>
            <a:pPr marL="882195"/>
            <a:r>
              <a:rPr lang="ru-RU" sz="105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Всего</a:t>
            </a:r>
            <a:r>
              <a:rPr lang="ru-RU" sz="105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23 728 кв м</a:t>
            </a:r>
          </a:p>
          <a:p>
            <a:pPr marL="882195"/>
            <a:r>
              <a:rPr lang="ru-RU" sz="105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 резидентами </a:t>
            </a:r>
          </a:p>
          <a:p>
            <a:pPr marL="882195"/>
            <a:r>
              <a:rPr lang="ru-RU" sz="1050" dirty="0">
                <a:solidFill>
                  <a:srgbClr val="4E4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Свободно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636738" y="3258114"/>
          <a:ext cx="1589769" cy="123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Блок-схема: ручной ввод 17"/>
          <p:cNvSpPr/>
          <p:nvPr/>
        </p:nvSpPr>
        <p:spPr>
          <a:xfrm rot="5400000">
            <a:off x="852297" y="1320411"/>
            <a:ext cx="4261590" cy="4655301"/>
          </a:xfrm>
          <a:prstGeom prst="rect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ru-RU" sz="2968" dirty="0">
              <a:latin typeface="Tahoma" panose="020B0604030504040204" pitchFamily="34" charset="0"/>
            </a:endParaRPr>
          </a:p>
        </p:txBody>
      </p:sp>
      <p:sp>
        <p:nvSpPr>
          <p:cNvPr id="8" name="Блок-схема: ручной ввод 7"/>
          <p:cNvSpPr/>
          <p:nvPr/>
        </p:nvSpPr>
        <p:spPr>
          <a:xfrm rot="16200000" flipH="1">
            <a:off x="9919648" y="1165785"/>
            <a:ext cx="10320359" cy="10055541"/>
          </a:xfrm>
          <a:prstGeom prst="flowChartManualInp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968" dirty="0">
              <a:latin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689973" y="1980659"/>
            <a:ext cx="2542611" cy="70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ru-RU" sz="3958" dirty="0">
              <a:ln w="0"/>
              <a:solidFill>
                <a:srgbClr val="4E4F54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67765" y="2181839"/>
            <a:ext cx="790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9292093" y="4945150"/>
          <a:ext cx="1338185" cy="157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09664" y="5394933"/>
            <a:ext cx="11643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 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61186" y="5778857"/>
            <a:ext cx="937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 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036537" y="4027863"/>
            <a:ext cx="1924649" cy="12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09904" y="4238242"/>
            <a:ext cx="2757861" cy="18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31622" y="3542951"/>
            <a:ext cx="790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</a:p>
        </p:txBody>
      </p:sp>
      <p:sp>
        <p:nvSpPr>
          <p:cNvPr id="24" name="Прямоугольник 2"/>
          <p:cNvSpPr>
            <a:spLocks noChangeArrowheads="1"/>
          </p:cNvSpPr>
          <p:nvPr/>
        </p:nvSpPr>
        <p:spPr bwMode="auto">
          <a:xfrm>
            <a:off x="1101687" y="182568"/>
            <a:ext cx="10839488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400" spc="-50" dirty="0">
                <a:latin typeface="+mj-lt"/>
                <a:ea typeface="+mj-ea"/>
                <a:cs typeface="+mj-cs"/>
              </a:rPr>
              <a:t>Перспективные инвестиционные проекты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31621" y="4116783"/>
            <a:ext cx="790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353687" y="5716945"/>
            <a:ext cx="1278964" cy="9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3" idx="1"/>
          </p:cNvCxnSpPr>
          <p:nvPr/>
        </p:nvCxnSpPr>
        <p:spPr>
          <a:xfrm flipV="1">
            <a:off x="7705368" y="5909662"/>
            <a:ext cx="225581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Объект 6">
            <a:extLst>
              <a:ext uri="{FF2B5EF4-FFF2-40B4-BE49-F238E27FC236}">
                <a16:creationId xmlns:a16="http://schemas.microsoft.com/office/drawing/2014/main" id="{CFFFD8CE-B789-4C27-B570-162D171D0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2EA36-1BF3-407E-A744-F615F6D3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347"/>
            <a:ext cx="10515600" cy="1073741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параметры исполнения бюджета городского округа Долгопрудный за 2020 год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6C6BA-EE92-48BE-B128-913A4A2B1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6" y="5607170"/>
            <a:ext cx="11661822" cy="1092394"/>
          </a:xfrm>
          <a:gradFill flip="none" rotWithShape="1">
            <a:gsLst>
              <a:gs pos="14000">
                <a:srgbClr val="5E9EFF">
                  <a:alpha val="6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года сложился профицит бюджета, который составил 48,6 млн. рублей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заимствования в </a:t>
            </a:r>
            <a:r>
              <a:rPr lang="ru-RU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 не привлекались, муниципальные гарантии не предоставлялись.</a:t>
            </a:r>
          </a:p>
          <a:p>
            <a:pPr marL="0" indent="0" algn="ctr">
              <a:buNone/>
            </a:pPr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 в 2018-2020 гг. отсутствовал.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C5054A-9DCF-4C6C-B532-D67824CC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6F7F59-BFCE-43EB-8468-DCDDB17B579E}"/>
              </a:ext>
            </a:extLst>
          </p:cNvPr>
          <p:cNvSpPr/>
          <p:nvPr/>
        </p:nvSpPr>
        <p:spPr>
          <a:xfrm>
            <a:off x="284162" y="1153306"/>
            <a:ext cx="11769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Бюджет городского округа Долгопрудный на 2020 год был утвержден решением Совета депутатов </a:t>
            </a:r>
          </a:p>
          <a:p>
            <a:pPr algn="ctr"/>
            <a:r>
              <a:rPr lang="ru-RU" sz="2000" dirty="0"/>
              <a:t>городского округа Долгопрудный Московской области 18 декабря 2019 года № 35 - </a:t>
            </a:r>
            <a:r>
              <a:rPr lang="ru-RU" sz="2000" dirty="0" err="1"/>
              <a:t>нр</a:t>
            </a:r>
            <a:r>
              <a:rPr lang="ru-RU" sz="2000" dirty="0"/>
              <a:t>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9B7FA9-B487-4703-8345-D85D72226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068500"/>
              </p:ext>
            </p:extLst>
          </p:nvPr>
        </p:nvGraphicFramePr>
        <p:xfrm>
          <a:off x="271416" y="2064327"/>
          <a:ext cx="11649169" cy="3461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7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0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2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13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 бюджета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плановых назначений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 бюджет (№35-нр от 18.12.2019)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план 2020 года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(№35-нр от 18.12.2019)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2020 год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абсолютные значения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абсолютные значения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07806"/>
                  </a:ext>
                </a:extLst>
              </a:tr>
              <a:tr h="574833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5 239 797,0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4 582 985,3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4 690 326,4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- 549 470,6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89,5%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107 341,1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102,3%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5 239 797,0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4 838 354,9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4 641 687,1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- 598 109,9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88,6%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- 196 667,8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95,9%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«-» / </a:t>
                      </a:r>
                      <a:r>
                        <a:rPr lang="ru-RU" sz="1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Профицит</a:t>
                      </a:r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«+»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БЕЗДЕФИЦИТНЫЙ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- 255 369,6 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48 639,3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13" marR="8313" marT="831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C12548DC-438E-4905-AB84-21DF84FD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1763713"/>
            <a:ext cx="11649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dirty="0">
                <a:cs typeface="Times New Roman" pitchFamily="18" charset="0"/>
              </a:rPr>
              <a:t>Данные в таблице представлены в </a:t>
            </a:r>
            <a:r>
              <a:rPr lang="ru-RU" sz="1200" b="1" dirty="0">
                <a:cs typeface="Times New Roman" pitchFamily="18" charset="0"/>
              </a:rPr>
              <a:t>тыс. рублей</a:t>
            </a:r>
            <a:endParaRPr lang="ru-RU" sz="1200" b="1" dirty="0">
              <a:latin typeface="Calibri" pitchFamily="34" charset="0"/>
            </a:endParaRPr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id="{DBC78035-D3AF-42D1-9B22-D1B18D5E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576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1F1EB-C2B6-4219-9751-5611B85D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840"/>
            <a:ext cx="10515600" cy="132556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Анализ исполнения доходной части бюджета городского округа Долгопрудный в 2020 году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01453C-7719-4AE5-A4C3-982FFD56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A89D65D-174C-4AC4-BA83-842295F27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547506"/>
              </p:ext>
            </p:extLst>
          </p:nvPr>
        </p:nvGraphicFramePr>
        <p:xfrm>
          <a:off x="150946" y="1889185"/>
          <a:ext cx="11762133" cy="375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127">
                  <a:extLst>
                    <a:ext uri="{9D8B030D-6E8A-4147-A177-3AD203B41FA5}">
                      <a16:colId xmlns:a16="http://schemas.microsoft.com/office/drawing/2014/main" val="2571648537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3858932657"/>
                    </a:ext>
                  </a:extLst>
                </a:gridCol>
                <a:gridCol w="1385454">
                  <a:extLst>
                    <a:ext uri="{9D8B030D-6E8A-4147-A177-3AD203B41FA5}">
                      <a16:colId xmlns:a16="http://schemas.microsoft.com/office/drawing/2014/main" val="3868912674"/>
                    </a:ext>
                  </a:extLst>
                </a:gridCol>
                <a:gridCol w="1450903">
                  <a:extLst>
                    <a:ext uri="{9D8B030D-6E8A-4147-A177-3AD203B41FA5}">
                      <a16:colId xmlns:a16="http://schemas.microsoft.com/office/drawing/2014/main" val="3671672434"/>
                    </a:ext>
                  </a:extLst>
                </a:gridCol>
                <a:gridCol w="919305">
                  <a:extLst>
                    <a:ext uri="{9D8B030D-6E8A-4147-A177-3AD203B41FA5}">
                      <a16:colId xmlns:a16="http://schemas.microsoft.com/office/drawing/2014/main" val="2030527759"/>
                    </a:ext>
                  </a:extLst>
                </a:gridCol>
                <a:gridCol w="1585657">
                  <a:extLst>
                    <a:ext uri="{9D8B030D-6E8A-4147-A177-3AD203B41FA5}">
                      <a16:colId xmlns:a16="http://schemas.microsoft.com/office/drawing/2014/main" val="3454931591"/>
                    </a:ext>
                  </a:extLst>
                </a:gridCol>
                <a:gridCol w="1492370">
                  <a:extLst>
                    <a:ext uri="{9D8B030D-6E8A-4147-A177-3AD203B41FA5}">
                      <a16:colId xmlns:a16="http://schemas.microsoft.com/office/drawing/2014/main" val="627762089"/>
                    </a:ext>
                  </a:extLst>
                </a:gridCol>
                <a:gridCol w="923026">
                  <a:extLst>
                    <a:ext uri="{9D8B030D-6E8A-4147-A177-3AD203B41FA5}">
                      <a16:colId xmlns:a16="http://schemas.microsoft.com/office/drawing/2014/main" val="372827338"/>
                    </a:ext>
                  </a:extLst>
                </a:gridCol>
              </a:tblGrid>
              <a:tr h="12600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план 2020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в 2020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Отклонения от плана в 2020 году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в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исполнения 2020 г.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исполнения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rgbClr val="E6FCF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г.</a:t>
                      </a:r>
                      <a:endParaRPr lang="ru-RU" sz="1800" b="1" i="0" u="none" strike="noStrike" dirty="0">
                        <a:solidFill>
                          <a:srgbClr val="E6FCF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27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358829"/>
                  </a:ext>
                </a:extLst>
              </a:tr>
              <a:tr h="652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абсолютные значения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абсолютные значения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4272542452"/>
                  </a:ext>
                </a:extLst>
              </a:tr>
              <a:tr h="4523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(всего)</a:t>
                      </a:r>
                      <a:endParaRPr lang="ru-RU" sz="17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4 582 985,3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4 690 326,4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107 341,1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2,3%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5 197 588,8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- 507 262,4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-9,8%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532398838"/>
                  </a:ext>
                </a:extLst>
              </a:tr>
              <a:tr h="7704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налоговые и неналоговые доходы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1 939 426,2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2 079 244,6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139 818,4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7,2%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2 105 703,4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- 26 458,8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-1,3%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854546507"/>
                  </a:ext>
                </a:extLst>
              </a:tr>
              <a:tr h="6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2 643 559,1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2 611 081,8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-32 477,3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-1,2%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3 091 885,4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- 480 803,6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-15,6%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86839548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16D8CB0D-527B-4EE2-9D20-9888F552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" y="1569402"/>
            <a:ext cx="11649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dirty="0">
                <a:cs typeface="Times New Roman" pitchFamily="18" charset="0"/>
              </a:rPr>
              <a:t>Данные в таблице представлены в </a:t>
            </a:r>
            <a:r>
              <a:rPr lang="ru-RU" sz="1600" b="1" dirty="0">
                <a:cs typeface="Times New Roman" pitchFamily="18" charset="0"/>
              </a:rPr>
              <a:t>тыс. рублей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633B9807-91E4-4681-95FE-0DE8CBB4A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61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8EBFE-308D-46D0-80A1-17B99914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057" y="33094"/>
            <a:ext cx="10746118" cy="59883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Объем и структура налоговых и неналоговых доходов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CEE4C4E-1221-4F49-9E5D-F723387242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958062"/>
              </p:ext>
            </p:extLst>
          </p:nvPr>
        </p:nvGraphicFramePr>
        <p:xfrm>
          <a:off x="81482" y="1228296"/>
          <a:ext cx="5266373" cy="53800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50364">
                  <a:extLst>
                    <a:ext uri="{9D8B030D-6E8A-4147-A177-3AD203B41FA5}">
                      <a16:colId xmlns:a16="http://schemas.microsoft.com/office/drawing/2014/main" val="1356449266"/>
                    </a:ext>
                  </a:extLst>
                </a:gridCol>
                <a:gridCol w="2116009">
                  <a:extLst>
                    <a:ext uri="{9D8B030D-6E8A-4147-A177-3AD203B41FA5}">
                      <a16:colId xmlns:a16="http://schemas.microsoft.com/office/drawing/2014/main" val="2662348567"/>
                    </a:ext>
                  </a:extLst>
                </a:gridCol>
              </a:tblGrid>
              <a:tr h="4182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по состоянию на 01.01.2021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90875"/>
                  </a:ext>
                </a:extLst>
              </a:tr>
              <a:tr h="290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619 806,4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734313003"/>
                  </a:ext>
                </a:extLst>
              </a:tr>
              <a:tr h="4614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8 693,9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865583453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388 598,7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39272936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89 179,1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704456791"/>
                  </a:ext>
                </a:extLst>
              </a:tr>
              <a:tr h="27145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земельный налог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284 985,9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4079447208"/>
                  </a:ext>
                </a:extLst>
              </a:tr>
              <a:tr h="841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иные доходы (госпошлина, сборы, платежи при пользовании природными ресурсами, доходы от оказания  платных услуг и компенсации затрат государства, штрафы, санкции, возмещение ущерба, прочие неналоговые доходы)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106 719,5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702278608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376 688,4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934127899"/>
                  </a:ext>
                </a:extLst>
              </a:tr>
              <a:tr h="505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204 572,7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145638196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35FA3A3-9787-4C9B-B7B2-6F58EF01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372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651E74A-7939-414E-B055-2D86B9C54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6261756"/>
              </p:ext>
            </p:extLst>
          </p:nvPr>
        </p:nvGraphicFramePr>
        <p:xfrm>
          <a:off x="5389418" y="631925"/>
          <a:ext cx="6927272" cy="619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685848EC-999A-41F5-8D07-75E1D743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33" y="900546"/>
            <a:ext cx="5110885" cy="3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Times New Roman" pitchFamily="18" charset="0"/>
              </a:rPr>
              <a:t>Данные в таблице представлены в </a:t>
            </a:r>
            <a:r>
              <a:rPr lang="ru-RU" sz="1400" b="1" dirty="0">
                <a:cs typeface="Times New Roman" pitchFamily="18" charset="0"/>
              </a:rPr>
              <a:t>тыс. рублей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C4295509-93B4-44F1-B069-F5E0B9CE1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529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E35BD-ACEC-41AC-89BC-4DEE681B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661353"/>
            <a:ext cx="10515600" cy="78232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Безвозмездные поступления от других бюджетов бюджетной системы Российской Федерации </a:t>
            </a:r>
            <a:br>
              <a:rPr lang="ru-RU" sz="3600" dirty="0"/>
            </a:br>
            <a:r>
              <a:rPr lang="ru-RU" sz="3600" dirty="0"/>
              <a:t>в 2020 году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A1417-5374-4E75-936D-BA55E8DE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85" y="1916112"/>
            <a:ext cx="5845175" cy="450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 от других бюджетов бюджетной системы  Российской Федерации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получены в сумме 2 619 607,4 тыс. рублей, в том числе: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субвенции – 1 795 677,4 тыс. рублей (98,9% от плана);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субсидии – 796 158,2 тыс. рублей  (98,1% от плана);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 –      23 806,8 тыс. рублей (95,8% от плана);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дотации – 3 965,0 тыс. рублей.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FBE93-DC6A-4773-B3FE-620B6DDC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70F9568-EBFF-4798-B101-A4CE56BAF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421309"/>
              </p:ext>
            </p:extLst>
          </p:nvPr>
        </p:nvGraphicFramePr>
        <p:xfrm>
          <a:off x="5349240" y="1016317"/>
          <a:ext cx="6683375" cy="565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Объект 6">
            <a:extLst>
              <a:ext uri="{FF2B5EF4-FFF2-40B4-BE49-F238E27FC236}">
                <a16:creationId xmlns:a16="http://schemas.microsoft.com/office/drawing/2014/main" id="{C38F9EA6-C2E0-4B41-8A21-42055FCE4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688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8ABA3-5FC4-474E-897A-0FBA13C3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6" y="127962"/>
            <a:ext cx="10826413" cy="33643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Информация о межбюджетных трансфертах в 2020 году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D0EA11-38EC-45A4-AA75-B5641FA3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2060" y="652157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A5EF2B9-3BF1-45CF-941B-1D0D39C3C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64465"/>
              </p:ext>
            </p:extLst>
          </p:nvPr>
        </p:nvGraphicFramePr>
        <p:xfrm>
          <a:off x="243676" y="595222"/>
          <a:ext cx="11680164" cy="6029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0138">
                  <a:extLst>
                    <a:ext uri="{9D8B030D-6E8A-4147-A177-3AD203B41FA5}">
                      <a16:colId xmlns:a16="http://schemas.microsoft.com/office/drawing/2014/main" val="536101537"/>
                    </a:ext>
                  </a:extLst>
                </a:gridCol>
                <a:gridCol w="893802">
                  <a:extLst>
                    <a:ext uri="{9D8B030D-6E8A-4147-A177-3AD203B41FA5}">
                      <a16:colId xmlns:a16="http://schemas.microsoft.com/office/drawing/2014/main" val="2594326414"/>
                    </a:ext>
                  </a:extLst>
                </a:gridCol>
                <a:gridCol w="980579">
                  <a:extLst>
                    <a:ext uri="{9D8B030D-6E8A-4147-A177-3AD203B41FA5}">
                      <a16:colId xmlns:a16="http://schemas.microsoft.com/office/drawing/2014/main" val="1916915950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1469207226"/>
                    </a:ext>
                  </a:extLst>
                </a:gridCol>
              </a:tblGrid>
              <a:tr h="2880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effectLst/>
                        </a:rPr>
                        <a:t>Наименование доходов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План                           на 2020 год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Исполнено                за 2020 год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%                исполнения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ctr"/>
                </a:tc>
                <a:extLst>
                  <a:ext uri="{0D108BD9-81ED-4DB2-BD59-A6C34878D82A}">
                    <a16:rowId xmlns:a16="http://schemas.microsoft.com/office/drawing/2014/main" val="3091655170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effectLst/>
                        </a:rPr>
                        <a:t>Субсидии от других бюджетов бюджетной системы, в том числе: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811 923,2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796 158,2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u="none" strike="noStrike" dirty="0">
                          <a:effectLst/>
                        </a:rPr>
                        <a:t>98,1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013840789"/>
                  </a:ext>
                </a:extLst>
              </a:tr>
              <a:tr h="25943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 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42 507,0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36 578,2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86,1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4068210654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ликвидацию несанкционированных свалок в границах городов и наиболее опасных объектов накопленного экологического вреда окружающей среде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340 410,3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340 410,3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975791610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>
                          <a:effectLst/>
                        </a:rPr>
                        <a:t> на реализацию мероприятий по обеспечению жильем молодых семей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5 056,1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5 054,7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744250062"/>
                  </a:ext>
                </a:extLst>
              </a:tr>
              <a:tr h="25943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капитальные вложения в общеобразовательные организации в целях обеспечения односменного режима обучения  (пристройка к зданию АОУ гимназия № 13 по адресу: Московская область, </a:t>
                      </a:r>
                      <a:r>
                        <a:rPr lang="ru-RU" sz="1000" u="none" strike="noStrike" dirty="0" err="1">
                          <a:effectLst/>
                        </a:rPr>
                        <a:t>г.о</a:t>
                      </a:r>
                      <a:r>
                        <a:rPr lang="ru-RU" sz="1000" u="none" strike="noStrike" dirty="0">
                          <a:effectLst/>
                        </a:rPr>
                        <a:t>. Долгопрудный, ул. Молодежная, д. 10А (ПИР и строительство))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9 990,0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1619102335"/>
                  </a:ext>
                </a:extLst>
              </a:tr>
              <a:tr h="25943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капитальные вложения в общеобразовательные организации в целях обеспечения односменного режима обучения (пристройка на 300 мест к зданию АОУ "СОШ № 14" по адресу: Московская область, </a:t>
                      </a:r>
                      <a:r>
                        <a:rPr lang="ru-RU" sz="1000" u="none" strike="noStrike" dirty="0" err="1">
                          <a:effectLst/>
                        </a:rPr>
                        <a:t>г.о</a:t>
                      </a:r>
                      <a:r>
                        <a:rPr lang="ru-RU" sz="1000" u="none" strike="noStrike" dirty="0">
                          <a:effectLst/>
                        </a:rPr>
                        <a:t>. Долгопрудный, ул. Новый бульвар, д, 21, корп. 3 (ПИР и строительство))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8 039,9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7 977,0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4183788075"/>
                  </a:ext>
                </a:extLst>
              </a:tr>
              <a:tr h="38801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организацию деятельности многофункциональных центров предоставления государственных и муниципальных услуг, действующих на территории Московской области, по обеспечению консультирования работниками МФЦ граждан в рамках Единой системы приема и обработки сообщений по вопросам деятельности  исполнительных органов государственной власти Московской области, органов местного самоуправления муниципальных образований Московской области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821,0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817,8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99,6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238213342"/>
                  </a:ext>
                </a:extLst>
              </a:tr>
              <a:tr h="38801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дооснащение материально-техническими средствами - приобретение программно-технических комплексов для оформления паспортов гражданина Российской Федерации, удостоверяющих личность гражданина Российской Федерации за пределами территории Российской Федерации, в многофункциональных центрах предоставления государственных и муниципальных услуг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1 452,0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1 296,9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89,3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1511347847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>
                          <a:effectLst/>
                        </a:rPr>
                        <a:t>на организацию деятельности многофункциональных центров предоставления государственных и муниципальных услуг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4 695,0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4 682,8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195010141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рекультивацию полигона ТБО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41 826,7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37 143,8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88,8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504202824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ремонт дворовых территорий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6 005,1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5 503,1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91,6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087435640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>
                          <a:effectLst/>
                        </a:rPr>
                        <a:t>на предоставление доступа к электронным сервисам цифровой инфраструктуры в сфере жилищно-коммунального хозяйства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1 707,0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1 707,0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1771194197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>
                          <a:effectLst/>
                        </a:rPr>
                        <a:t>на организацию транспортного обслуживания населения по муниципальным маршрутам регулярных перевозок по регулярным тарифам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58 847,0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58 847,0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117146787"/>
                  </a:ext>
                </a:extLst>
              </a:tr>
              <a:tr h="15623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реализацию программ формирования современной городской среды (в части благоустройства общественных территорий) 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161 288,0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180 850,5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112,1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986584988"/>
                  </a:ext>
                </a:extLst>
              </a:tr>
              <a:tr h="259431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соблюдение требований законодательства в области обеспечения санитарно-эпидемиологического благополучия населения, в частности по обеззараживанию (дезинфекции) мест общего пользования многоквартирных жилых домов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722,6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83,0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243662301"/>
                  </a:ext>
                </a:extLst>
              </a:tr>
              <a:tr h="15623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 на реализацию мероприятий государственной программы Российской Федерации "Доступная среда"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2 687,0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2 673,0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735584881"/>
                  </a:ext>
                </a:extLst>
              </a:tr>
              <a:tr h="25943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42 446,0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41 173,0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97,0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324421134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>
                          <a:effectLst/>
                        </a:rPr>
                        <a:t>на мероприятия по организации отдыха детей в каникулярное время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316,0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316,0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1970917705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26 929,0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14 842,4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55,1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398214140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>
                          <a:effectLst/>
                        </a:rPr>
                        <a:t>на мероприятия по проведению капитального ремонта в муниципальных общеобразовательных организациях в Московской области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29 089,0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29 088,3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68901948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мероприятия по проведению капитального ремонта в муниципальных дошкольных образовательных организациях в Московской области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20 983,0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20 982,9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1235905215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оснащение планшетными компьютерами общеобразовательных организаций в Московской области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1 038,0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1 034,3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99,6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4188300355"/>
                  </a:ext>
                </a:extLst>
              </a:tr>
              <a:tr h="3734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мероприятия по созданию в муниципальных образовательных организациях: дошкольных, общеобразовательных,  дополнительного образования детей, в том числе в организациях, осуществляющих образовательную деятельность по адаптированным основным общеобразовательным программам, условий для получения детьми-инвалидами качественного образования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2 600,0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2 111,7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81,2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310504616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000" u="none" strike="noStrike" dirty="0">
                          <a:effectLst/>
                        </a:rPr>
                        <a:t>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2 467,5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2 467,5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230220645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A5B3D7-D8B9-4F60-B23D-42C033438D22}"/>
              </a:ext>
            </a:extLst>
          </p:cNvPr>
          <p:cNvSpPr/>
          <p:nvPr/>
        </p:nvSpPr>
        <p:spPr>
          <a:xfrm>
            <a:off x="11214992" y="333587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тыс. руб.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76542E4-7F26-4D26-A318-78A07835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8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E398C9C-83F5-42AA-BB41-3E8481677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165225"/>
              </p:ext>
            </p:extLst>
          </p:nvPr>
        </p:nvGraphicFramePr>
        <p:xfrm>
          <a:off x="122905" y="491777"/>
          <a:ext cx="11800935" cy="621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2975">
                  <a:extLst>
                    <a:ext uri="{9D8B030D-6E8A-4147-A177-3AD203B41FA5}">
                      <a16:colId xmlns:a16="http://schemas.microsoft.com/office/drawing/2014/main" val="2248754805"/>
                    </a:ext>
                  </a:extLst>
                </a:gridCol>
                <a:gridCol w="718839">
                  <a:extLst>
                    <a:ext uri="{9D8B030D-6E8A-4147-A177-3AD203B41FA5}">
                      <a16:colId xmlns:a16="http://schemas.microsoft.com/office/drawing/2014/main" val="1420018074"/>
                    </a:ext>
                  </a:extLst>
                </a:gridCol>
                <a:gridCol w="727397">
                  <a:extLst>
                    <a:ext uri="{9D8B030D-6E8A-4147-A177-3AD203B41FA5}">
                      <a16:colId xmlns:a16="http://schemas.microsoft.com/office/drawing/2014/main" val="1134892666"/>
                    </a:ext>
                  </a:extLst>
                </a:gridCol>
                <a:gridCol w="701724">
                  <a:extLst>
                    <a:ext uri="{9D8B030D-6E8A-4147-A177-3AD203B41FA5}">
                      <a16:colId xmlns:a16="http://schemas.microsoft.com/office/drawing/2014/main" val="2980944674"/>
                    </a:ext>
                  </a:extLst>
                </a:gridCol>
              </a:tblGrid>
              <a:tr h="2981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Наименование доходов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План                           на 2020 год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Исполнено                за 2020 год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%                исполнения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ctr"/>
                </a:tc>
                <a:extLst>
                  <a:ext uri="{0D108BD9-81ED-4DB2-BD59-A6C34878D82A}">
                    <a16:rowId xmlns:a16="http://schemas.microsoft.com/office/drawing/2014/main" val="2973539316"/>
                  </a:ext>
                </a:extLst>
              </a:tr>
              <a:tr h="150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Субвенции от других бюджетов бюджетной системы, в том числе: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1 815 318,0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1 795 677,4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98,9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242141223"/>
                  </a:ext>
                </a:extLst>
              </a:tr>
              <a:tr h="175346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осуществление полномочий по первичному воинскому учету на территориях, где отсутствуют военные комиссариаты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7 867,0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7 867,0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1313822620"/>
                  </a:ext>
                </a:extLst>
              </a:tr>
              <a:tr h="150142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 предоставление гражданам субсидий на оплату жилого помещения и коммунальных услуг 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50 533,0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50 432,8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99,8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3560254663"/>
                  </a:ext>
                </a:extLst>
              </a:tr>
              <a:tr h="15835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обеспечение переданных государственных полномочий в сфере образования и организации деятельности комиссий по делам несовершеннолетних и защите их прав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5 412,0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5 412,0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82534879"/>
                  </a:ext>
                </a:extLst>
              </a:tr>
              <a:tr h="24662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обеспечение переданных государственных полномочий по  временному хранению , комплектованию, учету и использованию архивных документов, относящихся к собственности Московской области и временно  хранящихся в муниципальных архивах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1 721,0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1 721,0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1970784663"/>
                  </a:ext>
                </a:extLst>
              </a:tr>
              <a:tr h="49114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238,0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3787727775"/>
                  </a:ext>
                </a:extLst>
              </a:tr>
              <a:tr h="15835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осуществление государственных полномочий  Московской области  в области земельных отношений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3 058,0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3 058,0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1455145310"/>
                  </a:ext>
                </a:extLst>
              </a:tr>
              <a:tr h="15835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2 002,0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2 002,0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3402537269"/>
                  </a:ext>
                </a:extLst>
              </a:tr>
              <a:tr h="42786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 осуществление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948,0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948,0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064725566"/>
                  </a:ext>
                </a:extLst>
              </a:tr>
              <a:tr h="24662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858,0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858,0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556184462"/>
                  </a:ext>
                </a:extLst>
              </a:tr>
              <a:tr h="20933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15 602,0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15 600,7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20442678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3687413997"/>
                  </a:ext>
                </a:extLst>
              </a:tr>
              <a:tr h="186911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>
                          <a:effectLst/>
                        </a:rPr>
                        <a:t>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8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632,0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632,0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860065241"/>
                  </a:ext>
                </a:extLst>
              </a:tr>
              <a:tr h="436360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обеспечение 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 общего образования  в муниципальных общеобразовательных  организациях в Московской области, обеспечение дополнительного образования  в муниципальных общеобразовательных организациях в Московской области, включая   расходы на оплату труда, приобретение учебников и учебных пособий, 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785 858,0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780 895,7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99,4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988762242"/>
                  </a:ext>
                </a:extLst>
              </a:tr>
              <a:tr h="38231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финансовое обеспечение получения гражданами дошкольного, начального общего, основного общего, среднего  общего образования в частных 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87 086,0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83 012,5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95,3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3510414106"/>
                  </a:ext>
                </a:extLst>
              </a:tr>
              <a:tr h="368884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699 056,0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698 613,9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99,9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929314383"/>
                  </a:ext>
                </a:extLst>
              </a:tr>
              <a:tr h="265733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финансовое обеспечение получения гражданами дошкольного образования в частных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65 959,0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61 876,7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93,8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317638369"/>
                  </a:ext>
                </a:extLst>
              </a:tr>
              <a:tr h="368884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частичную компенсацию  стоимости питания отдельным категориям обучающихся в муниципальных общеобразовательных организациях в Московской области и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обучающимся по очной форме обучения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26 677,0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26 676,3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24138658"/>
                  </a:ext>
                </a:extLst>
              </a:tr>
              <a:tr h="491147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частичную компенсацию стоимости питания отдельным категориям обучающихся в муниципальных общеобразовательных организациях в Московской области и в частных общеобразовательных организациях в Московской области, осуществляющих образовательную деятельности по имеющим государственную аккредитацию основным общеобразовательным программам, обучающимся по очной форме обучения (за исключением обучающихся по основным общеобразовательным программам начального общего образования в муниципальных  общеобразовательных организациях, кроме детей из многодетных семей)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19 885,0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12 737,6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64,1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429818464"/>
                  </a:ext>
                </a:extLst>
              </a:tr>
              <a:tr h="291928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29 028,0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31 172,0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107,4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3228641646"/>
                  </a:ext>
                </a:extLst>
              </a:tr>
              <a:tr h="192339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50" u="none" strike="noStrike" dirty="0">
                          <a:effectLst/>
                        </a:rPr>
                        <a:t>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8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12 890,0</a:t>
                      </a:r>
                      <a:endParaRPr lang="ru-RU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12 161,2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94,3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20" marR="2220" marT="2220" marB="0" anchor="b"/>
                </a:tc>
                <a:extLst>
                  <a:ext uri="{0D108BD9-81ED-4DB2-BD59-A6C34878D82A}">
                    <a16:rowId xmlns:a16="http://schemas.microsoft.com/office/drawing/2014/main" val="217462147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D788C8-25CA-4F0B-8FD1-EA70857A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7811" y="654894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DEE2288-0290-4346-88F0-8E135A839CAE}"/>
              </a:ext>
            </a:extLst>
          </p:cNvPr>
          <p:cNvSpPr txBox="1">
            <a:spLocks/>
          </p:cNvSpPr>
          <p:nvPr/>
        </p:nvSpPr>
        <p:spPr>
          <a:xfrm>
            <a:off x="836499" y="93615"/>
            <a:ext cx="10826413" cy="33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Информация о межбюджетных трансфертах в 2020 году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FB33D3-D565-40CF-98DB-610432BCCCAF}"/>
              </a:ext>
            </a:extLst>
          </p:cNvPr>
          <p:cNvSpPr/>
          <p:nvPr/>
        </p:nvSpPr>
        <p:spPr>
          <a:xfrm>
            <a:off x="11214992" y="254771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тыс. руб.</a:t>
            </a: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3B80F017-1F67-4595-99C5-797AD451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4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5BCBD60-E03B-4A82-9FC4-CBB1DC348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214584"/>
              </p:ext>
            </p:extLst>
          </p:nvPr>
        </p:nvGraphicFramePr>
        <p:xfrm>
          <a:off x="526211" y="1207699"/>
          <a:ext cx="11205714" cy="4490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4773">
                  <a:extLst>
                    <a:ext uri="{9D8B030D-6E8A-4147-A177-3AD203B41FA5}">
                      <a16:colId xmlns:a16="http://schemas.microsoft.com/office/drawing/2014/main" val="158875907"/>
                    </a:ext>
                  </a:extLst>
                </a:gridCol>
                <a:gridCol w="1515439">
                  <a:extLst>
                    <a:ext uri="{9D8B030D-6E8A-4147-A177-3AD203B41FA5}">
                      <a16:colId xmlns:a16="http://schemas.microsoft.com/office/drawing/2014/main" val="2766311813"/>
                    </a:ext>
                  </a:extLst>
                </a:gridCol>
                <a:gridCol w="1579472">
                  <a:extLst>
                    <a:ext uri="{9D8B030D-6E8A-4147-A177-3AD203B41FA5}">
                      <a16:colId xmlns:a16="http://schemas.microsoft.com/office/drawing/2014/main" val="543660684"/>
                    </a:ext>
                  </a:extLst>
                </a:gridCol>
                <a:gridCol w="1366030">
                  <a:extLst>
                    <a:ext uri="{9D8B030D-6E8A-4147-A177-3AD203B41FA5}">
                      <a16:colId xmlns:a16="http://schemas.microsoft.com/office/drawing/2014/main" val="678040490"/>
                    </a:ext>
                  </a:extLst>
                </a:gridCol>
              </a:tblGrid>
              <a:tr h="775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Наименование доходов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                           на 2020 год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Исполнено                за 2020 год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                исполнения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574359582"/>
                  </a:ext>
                </a:extLst>
              </a:tr>
              <a:tr h="755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3 965,0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-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3011497039"/>
                  </a:ext>
                </a:extLst>
              </a:tr>
              <a:tr h="755198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ru-RU" sz="1400" u="none" strike="noStrike" dirty="0">
                          <a:effectLst/>
                        </a:rPr>
                        <a:t>Прочие дотации   бюджетам  городских округов  на поощрение муниципальных управленческих команд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3 965,0</a:t>
                      </a:r>
                      <a:endParaRPr lang="ru-RU" sz="14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829941884"/>
                  </a:ext>
                </a:extLst>
              </a:tr>
              <a:tr h="377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24 843,5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23 806,8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95,8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615739380"/>
                  </a:ext>
                </a:extLst>
              </a:tr>
              <a:tr h="538428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u="none" strike="noStrike" dirty="0">
                          <a:effectLst/>
                        </a:rPr>
                        <a:t>на возмещение расходов на материально-техническое обеспечение клубов "Активное долголетие"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1 036,7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567842879"/>
                  </a:ext>
                </a:extLst>
              </a:tr>
              <a:tr h="1190485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1400" u="none" strike="noStrike" dirty="0">
                          <a:effectLst/>
                        </a:rPr>
                        <a:t>Прочие межбюджетные трансферты, передаваемые бюджетам городских округов из Резервного фонда Правительства Московской области, на финансовое обеспечение непредвиденных расходов для проведения аварийно-восстановительных работ по ремонту участка самотечного коллектора хозяйственно-бытовой канализации Д-900 мм по адресу: Московская область, </a:t>
                      </a:r>
                      <a:r>
                        <a:rPr lang="ru-RU" sz="1400" u="none" strike="noStrike" dirty="0" err="1">
                          <a:effectLst/>
                        </a:rPr>
                        <a:t>г.Долгопрудный</a:t>
                      </a:r>
                      <a:r>
                        <a:rPr lang="ru-RU" sz="1400" u="none" strike="noStrike" dirty="0">
                          <a:effectLst/>
                        </a:rPr>
                        <a:t>, мкр-н. Шереметьевский, ул. Загорская, в районе д.1.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23 806,8</a:t>
                      </a:r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23 806,8</a:t>
                      </a:r>
                      <a:endParaRPr lang="ru-RU" sz="14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b"/>
                </a:tc>
                <a:extLst>
                  <a:ext uri="{0D108BD9-81ED-4DB2-BD59-A6C34878D82A}">
                    <a16:rowId xmlns:a16="http://schemas.microsoft.com/office/drawing/2014/main" val="214846870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A9A4C-6FA0-478B-840F-D971A902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CF7CD8E-48BF-437D-8055-DB8F0F5CF558}"/>
              </a:ext>
            </a:extLst>
          </p:cNvPr>
          <p:cNvSpPr txBox="1">
            <a:spLocks/>
          </p:cNvSpPr>
          <p:nvPr/>
        </p:nvSpPr>
        <p:spPr>
          <a:xfrm>
            <a:off x="845126" y="224288"/>
            <a:ext cx="10826413" cy="3364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Информация о межбюджетных трансфертах в 2020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3F03C-5A42-4E0D-9638-F71CF791F215}"/>
              </a:ext>
            </a:extLst>
          </p:cNvPr>
          <p:cNvSpPr/>
          <p:nvPr/>
        </p:nvSpPr>
        <p:spPr>
          <a:xfrm>
            <a:off x="10977744" y="883105"/>
            <a:ext cx="754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тыс. руб.</a:t>
            </a: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DF043CF7-83F3-4BAE-BEE8-D64CAAA5C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E63860-E0CB-4338-B318-6651646A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839" y="99589"/>
            <a:ext cx="10721286" cy="1466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Информация об удельном объеме налоговых и неналоговых доходов бюджета городского округа Долгопрудный в расчете на душу населения в 2020 г. в сравнении с другими муниципальными образованиями Московской области</a:t>
            </a:r>
            <a:endParaRPr lang="ru-RU" alt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6D90AD9-CFF8-412D-9DFD-0BB73AB72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063754"/>
              </p:ext>
            </p:extLst>
          </p:nvPr>
        </p:nvGraphicFramePr>
        <p:xfrm>
          <a:off x="250825" y="2453489"/>
          <a:ext cx="11671300" cy="38068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10311">
                  <a:extLst>
                    <a:ext uri="{9D8B030D-6E8A-4147-A177-3AD203B41FA5}">
                      <a16:colId xmlns:a16="http://schemas.microsoft.com/office/drawing/2014/main" val="643613135"/>
                    </a:ext>
                  </a:extLst>
                </a:gridCol>
                <a:gridCol w="1548444">
                  <a:extLst>
                    <a:ext uri="{9D8B030D-6E8A-4147-A177-3AD203B41FA5}">
                      <a16:colId xmlns:a16="http://schemas.microsoft.com/office/drawing/2014/main" val="261675854"/>
                    </a:ext>
                  </a:extLst>
                </a:gridCol>
                <a:gridCol w="1626986">
                  <a:extLst>
                    <a:ext uri="{9D8B030D-6E8A-4147-A177-3AD203B41FA5}">
                      <a16:colId xmlns:a16="http://schemas.microsoft.com/office/drawing/2014/main" val="599130585"/>
                    </a:ext>
                  </a:extLst>
                </a:gridCol>
                <a:gridCol w="1673525">
                  <a:extLst>
                    <a:ext uri="{9D8B030D-6E8A-4147-A177-3AD203B41FA5}">
                      <a16:colId xmlns:a16="http://schemas.microsoft.com/office/drawing/2014/main" val="2107986122"/>
                    </a:ext>
                  </a:extLst>
                </a:gridCol>
                <a:gridCol w="1466490">
                  <a:extLst>
                    <a:ext uri="{9D8B030D-6E8A-4147-A177-3AD203B41FA5}">
                      <a16:colId xmlns:a16="http://schemas.microsoft.com/office/drawing/2014/main" val="168111679"/>
                    </a:ext>
                  </a:extLst>
                </a:gridCol>
                <a:gridCol w="1483744">
                  <a:extLst>
                    <a:ext uri="{9D8B030D-6E8A-4147-A177-3AD203B41FA5}">
                      <a16:colId xmlns:a16="http://schemas.microsoft.com/office/drawing/2014/main" val="381973610"/>
                    </a:ext>
                  </a:extLst>
                </a:gridCol>
                <a:gridCol w="1561800">
                  <a:extLst>
                    <a:ext uri="{9D8B030D-6E8A-4147-A177-3AD203B41FA5}">
                      <a16:colId xmlns:a16="http://schemas.microsoft.com/office/drawing/2014/main" val="566524658"/>
                    </a:ext>
                  </a:extLst>
                </a:gridCol>
              </a:tblGrid>
              <a:tr h="62018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Виды доходов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Долгопрудный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сравнении с другими муниципальными образованиями Московской области</a:t>
                      </a:r>
                    </a:p>
                  </a:txBody>
                  <a:tcPr marL="7507" marR="7507" marT="7507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904366"/>
                  </a:ext>
                </a:extLst>
              </a:tr>
              <a:tr h="1783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Жуковский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Балашиха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Реутов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Люберцы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Городской округ Королев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4160387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Всего, в том числе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40 420,6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30 986,4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33 151,7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33 489,9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34 897,3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40 047,6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7628279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Налоговые и неналоговые доходы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17 918,6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15 431,3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12 683,7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15 112,7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18 132,0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16 664,6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2658298"/>
                  </a:ext>
                </a:extLst>
              </a:tr>
              <a:tr h="4130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 Безвозмездные поступления</a:t>
                      </a:r>
                    </a:p>
                  </a:txBody>
                  <a:tcPr marL="7507" marR="7507" marT="7507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22 501,9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15 555,1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20 468,0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18 377,2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16 765,1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23 382,9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410419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59FC62-C295-4DB5-AD8F-48409AFB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19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4CE1EA3D-EFA5-4559-B462-8E29A4EB2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7F85A3-6402-4BB8-B33E-54D737AF23DE}"/>
              </a:ext>
            </a:extLst>
          </p:cNvPr>
          <p:cNvSpPr/>
          <p:nvPr/>
        </p:nvSpPr>
        <p:spPr>
          <a:xfrm>
            <a:off x="11378258" y="2114935"/>
            <a:ext cx="543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9773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123721" y="188914"/>
            <a:ext cx="10817454" cy="544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latin typeface="+mj-lt"/>
                <a:ea typeface="+mj-ea"/>
                <a:cs typeface="+mj-cs"/>
              </a:rPr>
              <a:t>Основные понятия, используемые в бюджетном процессе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1012097"/>
            <a:ext cx="11690350" cy="5632311"/>
          </a:xfrm>
          <a:prstGeom prst="rect">
            <a:avLst/>
          </a:prstGeom>
          <a:gradFill>
            <a:gsLst>
              <a:gs pos="0">
                <a:srgbClr val="E2F0D9"/>
              </a:gs>
              <a:gs pos="6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100" b="1" dirty="0"/>
              <a:t>Бюджет</a:t>
            </a:r>
            <a:r>
              <a:rPr lang="ru-RU" sz="1100" dirty="0"/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Бюджетная система</a:t>
            </a:r>
            <a:r>
              <a:rPr lang="ru-RU" sz="1100" dirty="0"/>
              <a:t> -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Текущий финансовый год</a:t>
            </a:r>
            <a:r>
              <a:rPr lang="ru-RU" sz="1100" dirty="0"/>
              <a:t> - год, в котором осуществляется исполнение бюджета, составление и рассмотрение проекта бюджета на очередной финансовый год и плановый период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Очередной финансовый год </a:t>
            </a:r>
            <a:r>
              <a:rPr lang="ru-RU" sz="1100" dirty="0"/>
              <a:t>- год, следующий за текущим финансовым годом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Плановый период </a:t>
            </a:r>
            <a:r>
              <a:rPr lang="ru-RU" sz="1100" dirty="0"/>
              <a:t>- два финансовых года, следующие за очередным финансовым годом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Отчетный финансовый год</a:t>
            </a:r>
            <a:r>
              <a:rPr lang="ru-RU" sz="1100" dirty="0"/>
              <a:t> - год, предшествующий текущему финансовому году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Доходы бюджета </a:t>
            </a:r>
            <a:r>
              <a:rPr lang="ru-RU" sz="1100" dirty="0"/>
              <a:t>- поступающие в бюджет денежные средства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Расходы бюджета </a:t>
            </a:r>
            <a:r>
              <a:rPr lang="ru-RU" sz="1100" dirty="0"/>
              <a:t>- выплачиваемые из бюджета денежные средства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Дефицит бюджета </a:t>
            </a:r>
            <a:r>
              <a:rPr lang="ru-RU" sz="1100" dirty="0"/>
              <a:t>- превышение расходов бюджета над его доходами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Профицит бюджета </a:t>
            </a:r>
            <a:r>
              <a:rPr lang="ru-RU" sz="1100" dirty="0"/>
              <a:t>- превышение доходов бюджета над его расходами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Сводная бюджетная роспись </a:t>
            </a:r>
            <a:r>
              <a:rPr lang="ru-RU" sz="1100" dirty="0"/>
              <a:t>- документ,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 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Бюджетная роспись </a:t>
            </a:r>
            <a:r>
              <a:rPr lang="ru-RU" sz="1100" dirty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целях исполнения бюджета по расходам (источникам финансирования дефицита бюджета)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Межбюджетные трансферты - </a:t>
            </a:r>
            <a:r>
              <a:rPr lang="ru-RU" sz="1100" dirty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Бюджетные ассигнования </a:t>
            </a:r>
            <a:r>
              <a:rPr lang="ru-RU" sz="1100" dirty="0"/>
              <a:t>- предельные объемы денежных средств, предусмотренные в соответствующем финансовом году для исполнения бюджетных обязательств 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Бюджетные обязательства </a:t>
            </a:r>
            <a:r>
              <a:rPr lang="ru-RU" sz="1100" dirty="0"/>
              <a:t>– расходные обязательства, подлежащие исполнению в соответствующем финансовом году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Главный распорядитель бюджетных средств (ГРБС) </a:t>
            </a:r>
            <a:r>
              <a:rPr lang="ru-RU" sz="1100" dirty="0"/>
              <a:t>- орган местного самоуправления, орган местной администрации, указанный в ведомственной структуре расходов бюджета, имеющие право распределять бюджетные ассигнования и лимиты бюджетных обязательств между получателями бюджетных средств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Получатель бюджетных средств - </a:t>
            </a:r>
            <a:r>
              <a:rPr lang="ru-RU" sz="1100" dirty="0"/>
              <a:t>орган местного самоуправления, орган местной администрации, находящееся в ведении главного распорядителя бюджетных средств казенное учреждение, имеющие право на принятие и исполнение бюджетных обязательств от имени публично-правового образования за счет средств соответствующего бюджета</a:t>
            </a:r>
          </a:p>
          <a:p>
            <a:pPr>
              <a:spcBef>
                <a:spcPts val="600"/>
              </a:spcBef>
            </a:pPr>
            <a:r>
              <a:rPr lang="ru-RU" sz="1100" b="1" dirty="0"/>
              <a:t>Остатки бюджетных средств на счете </a:t>
            </a:r>
            <a:r>
              <a:rPr lang="ru-RU" sz="1100" dirty="0"/>
              <a:t>- средства, сформированные за счет остатков средств, образовавшихся на начало года после завершения операций по принятым обязательствам прошедшего года и экономии в расходах в текущем году. В соответствии с действующим законодательством изменение остатков средств на счетах по учету бюджета рассматривается как один из источников финансирования его дефицита</a:t>
            </a:r>
            <a:endParaRPr lang="ru-RU" sz="1050" dirty="0"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8190882-173B-410D-A1ED-3C1EACE8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3535FD96-95AD-48F7-B71B-907AF1124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AD4E9-D82F-4937-B966-75BB34EF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44" y="188913"/>
            <a:ext cx="11046130" cy="4247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Информация о ставках налогов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FFA3D-41E7-4407-98F1-9FCD13BCA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644" y="729355"/>
            <a:ext cx="5872425" cy="60579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Налог на имущество </a:t>
            </a:r>
          </a:p>
          <a:p>
            <a:pPr marL="0" indent="0">
              <a:buNone/>
            </a:pPr>
            <a:r>
              <a:rPr lang="ru-RU" sz="1100" dirty="0"/>
              <a:t>В соответствии с главой 32 Налогового кодекса Российской Федерации, решением Совета депутатов </a:t>
            </a:r>
            <a:r>
              <a:rPr lang="ru-RU" sz="1100" dirty="0" err="1"/>
              <a:t>г.Долгопрудного</a:t>
            </a:r>
            <a:r>
              <a:rPr lang="ru-RU" sz="1100" dirty="0"/>
              <a:t> от 19.11.2014 № 24-нр «О налоге на имущество физических лиц на территории городского округа Долгопрудный» определены </a:t>
            </a:r>
            <a:r>
              <a:rPr lang="ru-RU" sz="1100" b="1" dirty="0"/>
              <a:t>налоговые ставки в процентах от кадастровой стоимости:</a:t>
            </a:r>
          </a:p>
          <a:p>
            <a:r>
              <a:rPr lang="ru-RU" sz="1100" b="1" dirty="0"/>
              <a:t>Объектов налогообложения, кадастровая стоимость каждого из которых не превышает 300 млн. рублей: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Квартиры, части квартир, комнаты - 0,1 %.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Жилые дома, части жилых домов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Объекты незавершенного строительства в случае, если проектируемым назначением таких объектов является жилой дом,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Единые недвижимые комплексы, в состав которых входит хотя бы один жилой дом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Гаражи и </a:t>
            </a:r>
            <a:r>
              <a:rPr lang="ru-RU" sz="1100" dirty="0" err="1"/>
              <a:t>машино</a:t>
            </a:r>
            <a:r>
              <a:rPr lang="ru-RU" sz="1100" dirty="0"/>
              <a:t>-места, в том числе расположенные в объектах налогообложения, указанных в подпункте 2 пункта 2 статьи 406 Налогового кодекса Российской Федерации - 0,3 %.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100" dirty="0"/>
              <a:t>Хозяйственные строения или сооружения,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строительства, - 0,3 %.</a:t>
            </a:r>
          </a:p>
          <a:p>
            <a:r>
              <a:rPr lang="ru-RU" sz="1100" b="1" dirty="0"/>
              <a:t>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</a:t>
            </a:r>
            <a:r>
              <a:rPr lang="ru-RU" sz="1100" dirty="0"/>
              <a:t>, - в 2015 году - 1,5 %, в 2016 году - 2 %; в 2017 году - 1,5 %; в 2018 году и последующие годы - 2 %.</a:t>
            </a:r>
          </a:p>
          <a:p>
            <a:r>
              <a:rPr lang="ru-RU" sz="1100" b="1" dirty="0"/>
              <a:t>Объектов налогообложения, кадастровая стоимость каждого из которых превышает 300 млн. рублей, </a:t>
            </a:r>
            <a:r>
              <a:rPr lang="ru-RU" sz="1100" dirty="0"/>
              <a:t>- 2 %.</a:t>
            </a:r>
          </a:p>
          <a:p>
            <a:r>
              <a:rPr lang="ru-RU" sz="1100" b="1" dirty="0"/>
              <a:t>Прочих объектов налогообложения </a:t>
            </a:r>
            <a:r>
              <a:rPr lang="ru-RU" sz="1100" dirty="0"/>
              <a:t>- 0,5 %.</a:t>
            </a:r>
          </a:p>
          <a:p>
            <a:endParaRPr lang="ru-RU" sz="115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6DD3F-5CFA-438A-AB0E-70A181A22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932" y="620713"/>
            <a:ext cx="5730242" cy="5872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/>
              <a:t>Земельный налог</a:t>
            </a:r>
          </a:p>
          <a:p>
            <a:pPr marL="0" indent="0">
              <a:buNone/>
            </a:pPr>
            <a:r>
              <a:rPr lang="ru-RU" sz="1050" dirty="0"/>
              <a:t>В соответствии с главой 31 Налогового кодекса Российской Федерации, решением Совета депутатов </a:t>
            </a:r>
            <a:r>
              <a:rPr lang="ru-RU" sz="1050" dirty="0" err="1"/>
              <a:t>г.Долгопрудного</a:t>
            </a:r>
            <a:r>
              <a:rPr lang="ru-RU" sz="1050" dirty="0"/>
              <a:t> от 22.06.2012 № 95-нр «О земельном налоге на территории городского округа Долгопрудный» определены </a:t>
            </a:r>
            <a:r>
              <a:rPr lang="ru-RU" sz="1050" b="1" dirty="0"/>
              <a:t>налоговые ставки в процентах от кадастровой стоимости земельных участков:</a:t>
            </a:r>
          </a:p>
          <a:p>
            <a:r>
              <a:rPr lang="ru-RU" sz="1050" b="1" dirty="0"/>
              <a:t>0,3 %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отнесенных к землям сельскохозяйственного назначения или к землям в составе зон сельскохозяйственного использования в городском округе Долгопрудный и используемых для сельскохозяйственного производства;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занятых жилищным фондом (за исключением земельных участков, занятых индивидуальными жилыми домами)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приобретенных (предоставленных) для индивидуального жилищного строительства);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</a:p>
          <a:p>
            <a:r>
              <a:rPr lang="ru-RU" sz="1050" b="1" dirty="0"/>
              <a:t>0,2 %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занятых индивидуальными жилыми домами или приобретенных (предоставленных) для индивидуального жилищного строительства и личного подсобного хозяйства (за исключением земельных участков, приобретенных (предоставленных) для индивидуального жилищного строительства, личного подсобного хозяйства, используемых в предпринимательской деятельности).</a:t>
            </a:r>
          </a:p>
          <a:p>
            <a:r>
              <a:rPr lang="ru-RU" sz="1050" b="1" dirty="0"/>
              <a:t>0,25 % в отношении земельных участков: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050" dirty="0"/>
              <a:t>не используемых в предпринимательской деятельности, приобретенных (предоставленных) для ведения садоводства или огородничества, а также земельных участков общего назначения, предусмотренных Федеральным законом от 29 июля 2017 года №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Федерации».</a:t>
            </a:r>
          </a:p>
          <a:p>
            <a:r>
              <a:rPr lang="ru-RU" sz="1050" b="1" dirty="0"/>
              <a:t>1,5 % в отношении прочих земельных участков.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D87070-E5A5-427B-9BE8-DF26682B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6E89-BA87-4003-BD23-6BDF40F3EBE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217EBB-E8F3-456D-80D3-533CF342F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4886C-9325-4E7F-92C2-A52B9918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188913"/>
            <a:ext cx="11115040" cy="10156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Реестр налоговых льгот по земельному налогу,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22.06.2012  № 95-нр «О земельном налоге на территории городского округа Долгопрудный»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B84A273-9F30-42D0-A9F6-17B7899F20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4" y="1590345"/>
          <a:ext cx="11518681" cy="5180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2999">
                  <a:extLst>
                    <a:ext uri="{9D8B030D-6E8A-4147-A177-3AD203B41FA5}">
                      <a16:colId xmlns:a16="http://schemas.microsoft.com/office/drawing/2014/main" val="1321127670"/>
                    </a:ext>
                  </a:extLst>
                </a:gridCol>
                <a:gridCol w="9400460">
                  <a:extLst>
                    <a:ext uri="{9D8B030D-6E8A-4147-A177-3AD203B41FA5}">
                      <a16:colId xmlns:a16="http://schemas.microsoft.com/office/drawing/2014/main" val="2385509948"/>
                    </a:ext>
                  </a:extLst>
                </a:gridCol>
                <a:gridCol w="1615222">
                  <a:extLst>
                    <a:ext uri="{9D8B030D-6E8A-4147-A177-3AD203B41FA5}">
                      <a16:colId xmlns:a16="http://schemas.microsoft.com/office/drawing/2014/main" val="1121755877"/>
                    </a:ext>
                  </a:extLst>
                </a:gridCol>
              </a:tblGrid>
              <a:tr h="894619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4494"/>
                  </a:ext>
                </a:extLst>
              </a:tr>
              <a:tr h="13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2020 г.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967480096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Герои Советского Союза, Герои Российской Федерации, Герои Социалистического Труда и полные кавалеры орденов Славы, Трудовой Славы и «За службу Родине в Вооруженных Силах СССР»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825609417"/>
                  </a:ext>
                </a:extLst>
              </a:tr>
              <a:tr h="393239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Участники (в том числе инвалиды, ветераны) Великой Отечественной войны, а также граждане, на которых законодательством распространены социальные гарантии и льготы участников Великой Отечественной войны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2358810388"/>
                  </a:ext>
                </a:extLst>
              </a:tr>
              <a:tr h="11335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Инвалиды 1 и 2 групп, инвалиды с детства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932395290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Граждане, имеющие на иждивении трех и более несовершеннолетних детей, совокупный доход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249617175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Одинокие пенсионеры, полученные доходы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292616702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Родители детей-инвалидов, полученные доходы которых меньше прожиточного минимума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578114460"/>
                  </a:ext>
                </a:extLst>
              </a:tr>
              <a:tr h="44120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Дети-сироты и дети, оставшиеся без попечения родителей, на которых распространяется действие Федерального закона от 21.12.1996 N 159-ФЗ «О дополнительных гарантиях по социальной защите детей-сирот и детей, оставшихся без попечения родителей»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339061674"/>
                  </a:ext>
                </a:extLst>
              </a:tr>
              <a:tr h="58321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Граждане,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назначения, а также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450268105"/>
                  </a:ext>
                </a:extLst>
              </a:tr>
              <a:tr h="32785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Налогоплательщики - собственники жилых и нежилых помещений в отношении земельных участков, занятых многоквартирными жилыми домами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728784310"/>
                  </a:ext>
                </a:extLst>
              </a:tr>
              <a:tr h="14449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  общего пользования муниципального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193005910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предоставляемые для обеспечения деятельности органов муниципальной власти и муниципального управления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4190322513"/>
                  </a:ext>
                </a:extLst>
              </a:tr>
              <a:tr h="214497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находящиеся в собственности муниципального образования «Город Долгопрудный Московской области»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1349852037"/>
                  </a:ext>
                </a:extLst>
              </a:tr>
              <a:tr h="10114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занятые муниципальным жилищным фондом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9" marR="31459" marT="0" marB="0"/>
                </a:tc>
                <a:extLst>
                  <a:ext uri="{0D108BD9-81ED-4DB2-BD59-A6C34878D82A}">
                    <a16:rowId xmlns:a16="http://schemas.microsoft.com/office/drawing/2014/main" val="368586085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26E671-B45B-460B-B62C-7D2DD366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6524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21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2F56E4A-C71A-423D-A7C6-741292391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7CFA8-32C4-41D9-BF96-468E9587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54" y="188913"/>
            <a:ext cx="11123506" cy="10156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Реестр налоговых льгот по земельному налогу,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22.06.2012  № 95-нр «О земельном налоге на территории городского округа Долгопрудный»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A10AA28-AAB4-481E-99F2-7AB1C7BCE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490431"/>
              </p:ext>
            </p:extLst>
          </p:nvPr>
        </p:nvGraphicFramePr>
        <p:xfrm>
          <a:off x="250825" y="1564640"/>
          <a:ext cx="11545840" cy="52610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19322">
                  <a:extLst>
                    <a:ext uri="{9D8B030D-6E8A-4147-A177-3AD203B41FA5}">
                      <a16:colId xmlns:a16="http://schemas.microsoft.com/office/drawing/2014/main" val="1178693567"/>
                    </a:ext>
                  </a:extLst>
                </a:gridCol>
                <a:gridCol w="9407491">
                  <a:extLst>
                    <a:ext uri="{9D8B030D-6E8A-4147-A177-3AD203B41FA5}">
                      <a16:colId xmlns:a16="http://schemas.microsoft.com/office/drawing/2014/main" val="476216144"/>
                    </a:ext>
                  </a:extLst>
                </a:gridCol>
                <a:gridCol w="1619027">
                  <a:extLst>
                    <a:ext uri="{9D8B030D-6E8A-4147-A177-3AD203B41FA5}">
                      <a16:colId xmlns:a16="http://schemas.microsoft.com/office/drawing/2014/main" val="67621715"/>
                    </a:ext>
                  </a:extLst>
                </a:gridCol>
              </a:tblGrid>
              <a:tr h="885589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 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0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119487"/>
                  </a:ext>
                </a:extLst>
              </a:tr>
              <a:tr h="203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2020 г.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1285983137"/>
                  </a:ext>
                </a:extLst>
              </a:tr>
              <a:tr h="97388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Военнослужащие, граждане, уволенные с военной службы по достижении предельного возраста пребывания на военной службе, состоянию здоровья или в связи с организационно-штатными мероприятиями и имеющие общую продолжительность военной службы двадцать лет и более, члены семей военнослужащих и сотрудников органов внутренних дел, сотрудников Государственной противопожарной службы, сотрудников учреждений и органов уголовно-исполнительной системы, потерявшие кормильца при исполнении им служебных обязанностей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705238927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Жертвы политических репрессий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946140520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Пенсионеры, не имеющие никакого иного дохода, кроме пенсии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3111334300"/>
                  </a:ext>
                </a:extLst>
              </a:tr>
              <a:tr h="161144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налогоплательщика, предназначенного для индивидуального жилищного строительства, личного подсобного и дачного хозяйства (строительства), садоводства и огородничества.</a:t>
                      </a:r>
                    </a:p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льготы  предоставляются следующим категориям налогоплательщиков:</a:t>
                      </a:r>
                    </a:p>
                    <a:p>
                      <a:pPr marR="1765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 малоимущим семьям и малоимущим одиноко проживающим гражданам, среднегодовой доход которых ниже величины прожиточного минимума, установленного в Московской области на душу населения, имеющим в собственности, постоянном (бессрочном) пользовании или пожизненном наследуемом владении вышеуказанные земельные участки. Налоговая льгота предоставляется одному из членов семьи по одному земельному участку.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565528734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Земли, занятые государственными бюджетными учреждениями здравоохранения Московской области.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919156217"/>
                  </a:ext>
                </a:extLst>
              </a:tr>
              <a:tr h="476694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недвижимости, включая земельные участки.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2087857390"/>
                  </a:ext>
                </a:extLst>
              </a:tr>
              <a:tr h="262100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Земельные участки под закрытыми для эксплуатации полигонами твердых бытовых отходов.</a:t>
                      </a:r>
                    </a:p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680" marR="16680" marT="0" marB="0"/>
                </a:tc>
                <a:extLst>
                  <a:ext uri="{0D108BD9-81ED-4DB2-BD59-A6C34878D82A}">
                    <a16:rowId xmlns:a16="http://schemas.microsoft.com/office/drawing/2014/main" val="3270360971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5B8DCF-B646-4FB5-AF22-02F33631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22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709AEB-B33B-43EA-B695-1BA657D81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3BF44-2851-4E9F-8FC6-1B620C0AF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188913"/>
            <a:ext cx="11087735" cy="11238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 Реестр налоговых льгот по налогу на имущество физических лиц, установленных решением Совета депутатов </a:t>
            </a:r>
            <a:r>
              <a:rPr lang="ru-RU" sz="2400" dirty="0" err="1">
                <a:solidFill>
                  <a:schemeClr val="tx1"/>
                </a:solidFill>
              </a:rPr>
              <a:t>г.Долгопрудного</a:t>
            </a:r>
            <a:r>
              <a:rPr lang="ru-RU" sz="2400" dirty="0">
                <a:solidFill>
                  <a:schemeClr val="tx1"/>
                </a:solidFill>
              </a:rPr>
              <a:t> от 19.11.2014  № 24-нр «О налоге на имущество физических лиц на территории городского округа Долгопрудный Московской области»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FC9D265-B401-488C-BFD4-DF2E874EB8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1192" y="1831435"/>
          <a:ext cx="11569984" cy="34211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3158">
                  <a:extLst>
                    <a:ext uri="{9D8B030D-6E8A-4147-A177-3AD203B41FA5}">
                      <a16:colId xmlns:a16="http://schemas.microsoft.com/office/drawing/2014/main" val="1279463112"/>
                    </a:ext>
                  </a:extLst>
                </a:gridCol>
                <a:gridCol w="9181601">
                  <a:extLst>
                    <a:ext uri="{9D8B030D-6E8A-4147-A177-3AD203B41FA5}">
                      <a16:colId xmlns:a16="http://schemas.microsoft.com/office/drawing/2014/main" val="1843131260"/>
                    </a:ext>
                  </a:extLst>
                </a:gridCol>
                <a:gridCol w="2015225">
                  <a:extLst>
                    <a:ext uri="{9D8B030D-6E8A-4147-A177-3AD203B41FA5}">
                      <a16:colId xmlns:a16="http://schemas.microsoft.com/office/drawing/2014/main" val="4121513783"/>
                    </a:ext>
                  </a:extLst>
                </a:gridCol>
              </a:tblGrid>
              <a:tr h="1020730"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Наименование льготы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Установленный размер льготы</a:t>
                      </a:r>
                    </a:p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(% освобождения от уплаты)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80116"/>
                  </a:ext>
                </a:extLst>
              </a:tr>
              <a:tr h="205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2020 г.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003964"/>
                  </a:ext>
                </a:extLst>
              </a:tr>
              <a:tr h="1168821">
                <a:tc>
                  <a:txBody>
                    <a:bodyPr/>
                    <a:lstStyle/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Освобождается от уплаты налога на имущество физических лиц один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налогоплательщика: комната, квартира, индивидуальный жилой дом.</a:t>
                      </a:r>
                    </a:p>
                    <a:p>
                      <a:pPr marR="17653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65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630834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E6F9DC-FD53-4708-8FF7-8249DB38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23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6">
            <a:extLst>
              <a:ext uri="{FF2B5EF4-FFF2-40B4-BE49-F238E27FC236}">
                <a16:creationId xmlns:a16="http://schemas.microsoft.com/office/drawing/2014/main" id="{29337CEB-888F-497E-8B08-EAC60DD2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3019A0-E4EE-4D69-A9FD-5BE4AA019C48}"/>
              </a:ext>
            </a:extLst>
          </p:cNvPr>
          <p:cNvSpPr/>
          <p:nvPr/>
        </p:nvSpPr>
        <p:spPr>
          <a:xfrm>
            <a:off x="250824" y="1935718"/>
            <a:ext cx="11690349" cy="3903504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72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Земельный налог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Сумма льгот по земельному налогу юридическим лицам за 2020 год в соответствии с решением Совета депутатов </a:t>
            </a: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г.Долгопрудного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 от 22.06.2012              № 95-нр « О земельном налоге на территории городского округа Долгопрудный» составляет   19 576,4 тыс. руб.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D4CF338-8510-4F77-A420-5A1700B93D2D}"/>
              </a:ext>
            </a:extLst>
          </p:cNvPr>
          <p:cNvSpPr txBox="1">
            <a:spLocks/>
          </p:cNvSpPr>
          <p:nvPr/>
        </p:nvSpPr>
        <p:spPr>
          <a:xfrm>
            <a:off x="832917" y="512007"/>
            <a:ext cx="11108256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defRPr sz="16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/>
              <a:t>Информация об объемах предоставленных льгот, установленных решением Совета депутатов городского округа Долгопрудный Московской области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C13263-6CCE-4559-8F53-B08FDC5D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67EC5E-E39C-4529-AB94-81AD3A7B9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E82DD-7889-480E-BA8C-648A24AE5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447" y="406400"/>
            <a:ext cx="10515600" cy="85344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Расходная часть бюджета городского округа Долгопрудный за 2020 год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7AF2F63-039C-4579-9E32-57FA4E95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44531AB-A71B-475A-AD5A-A7875D3C2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67031"/>
              </p:ext>
            </p:extLst>
          </p:nvPr>
        </p:nvGraphicFramePr>
        <p:xfrm>
          <a:off x="271416" y="1208592"/>
          <a:ext cx="11649168" cy="1642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453">
                  <a:extLst>
                    <a:ext uri="{9D8B030D-6E8A-4147-A177-3AD203B41FA5}">
                      <a16:colId xmlns:a16="http://schemas.microsoft.com/office/drawing/2014/main" val="950573341"/>
                    </a:ext>
                  </a:extLst>
                </a:gridCol>
                <a:gridCol w="2146005">
                  <a:extLst>
                    <a:ext uri="{9D8B030D-6E8A-4147-A177-3AD203B41FA5}">
                      <a16:colId xmlns:a16="http://schemas.microsoft.com/office/drawing/2014/main" val="1555336479"/>
                    </a:ext>
                  </a:extLst>
                </a:gridCol>
                <a:gridCol w="1561381">
                  <a:extLst>
                    <a:ext uri="{9D8B030D-6E8A-4147-A177-3AD203B41FA5}">
                      <a16:colId xmlns:a16="http://schemas.microsoft.com/office/drawing/2014/main" val="1228957567"/>
                    </a:ext>
                  </a:extLst>
                </a:gridCol>
                <a:gridCol w="1570008">
                  <a:extLst>
                    <a:ext uri="{9D8B030D-6E8A-4147-A177-3AD203B41FA5}">
                      <a16:colId xmlns:a16="http://schemas.microsoft.com/office/drawing/2014/main" val="3042444952"/>
                    </a:ext>
                  </a:extLst>
                </a:gridCol>
                <a:gridCol w="1521097">
                  <a:extLst>
                    <a:ext uri="{9D8B030D-6E8A-4147-A177-3AD203B41FA5}">
                      <a16:colId xmlns:a16="http://schemas.microsoft.com/office/drawing/2014/main" val="2685086755"/>
                    </a:ext>
                  </a:extLst>
                </a:gridCol>
                <a:gridCol w="937431">
                  <a:extLst>
                    <a:ext uri="{9D8B030D-6E8A-4147-A177-3AD203B41FA5}">
                      <a16:colId xmlns:a16="http://schemas.microsoft.com/office/drawing/2014/main" val="3611564006"/>
                    </a:ext>
                  </a:extLst>
                </a:gridCol>
                <a:gridCol w="1368889">
                  <a:extLst>
                    <a:ext uri="{9D8B030D-6E8A-4147-A177-3AD203B41FA5}">
                      <a16:colId xmlns:a16="http://schemas.microsoft.com/office/drawing/2014/main" val="1367309686"/>
                    </a:ext>
                  </a:extLst>
                </a:gridCol>
                <a:gridCol w="764904">
                  <a:extLst>
                    <a:ext uri="{9D8B030D-6E8A-4147-A177-3AD203B41FA5}">
                      <a16:colId xmlns:a16="http://schemas.microsoft.com/office/drawing/2014/main" val="3023132447"/>
                    </a:ext>
                  </a:extLst>
                </a:gridCol>
              </a:tblGrid>
              <a:tr h="23304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Параметры бюджета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бюджет</a:t>
                      </a: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плановых назначений</a:t>
                      </a:r>
                    </a:p>
                  </a:txBody>
                  <a:tcPr marL="8313" marR="8313" marT="8313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33492"/>
                  </a:ext>
                </a:extLst>
              </a:tr>
              <a:tr h="147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Первоначальный бюджет (№35-нр от 18.12.2019)</a:t>
                      </a:r>
                    </a:p>
                  </a:txBody>
                  <a:tcPr marL="8313" marR="8313" marT="8313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Уточненный план 2020 года</a:t>
                      </a: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(№72-нр от 22.12.2016)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2017 год</a:t>
                      </a:r>
                      <a:endParaRPr lang="ru-RU" dirty="0"/>
                    </a:p>
                  </a:txBody>
                  <a:tcPr marL="8313" marR="8313" marT="8313" marB="0" anchor="ctr"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70741"/>
                  </a:ext>
                </a:extLst>
              </a:tr>
              <a:tr h="641502"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313" marR="8313" marT="831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первоначальному бюджету (№35-нр от 18.12.2019)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уточненному плану за 2020 год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35489"/>
                  </a:ext>
                </a:extLst>
              </a:tr>
              <a:tr h="518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5 239 797,0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4 838 354,9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4 641 687,1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- 598 109,9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88,6%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-196 667,8</a:t>
                      </a: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95,9%</a:t>
                      </a: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73259577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EC0097A-78DE-40B7-9DDC-7897823A2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936497"/>
              </p:ext>
            </p:extLst>
          </p:nvPr>
        </p:nvGraphicFramePr>
        <p:xfrm>
          <a:off x="45244" y="2820523"/>
          <a:ext cx="5878036" cy="403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6D86C1A-DFAF-4C8F-B2A4-5F08F43BE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006955"/>
              </p:ext>
            </p:extLst>
          </p:nvPr>
        </p:nvGraphicFramePr>
        <p:xfrm>
          <a:off x="5801360" y="2820523"/>
          <a:ext cx="6345396" cy="398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id="{531D588F-8D7F-4B0B-933A-D605238D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314" y="900617"/>
            <a:ext cx="54528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cs typeface="Times New Roman" pitchFamily="18" charset="0"/>
              </a:rPr>
              <a:t>Данные в таблице представлены в </a:t>
            </a:r>
            <a:r>
              <a:rPr lang="ru-RU" sz="1600" b="1" dirty="0">
                <a:cs typeface="Times New Roman" pitchFamily="18" charset="0"/>
              </a:rPr>
              <a:t>тыс. рублей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10" name="Объект 6">
            <a:extLst>
              <a:ext uri="{FF2B5EF4-FFF2-40B4-BE49-F238E27FC236}">
                <a16:creationId xmlns:a16="http://schemas.microsoft.com/office/drawing/2014/main" id="{C1F932CA-88B1-44A8-A049-0B0B6B106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4696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C3EAB-6A21-4E1B-9CFE-53580E20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47" y="48735"/>
            <a:ext cx="10515600" cy="93741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Финансирование муниципальных программ в 2020 году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2031D7E-CC26-47C2-9A4E-4A7BECB8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4302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Прямоугольник 7">
            <a:extLst>
              <a:ext uri="{FF2B5EF4-FFF2-40B4-BE49-F238E27FC236}">
                <a16:creationId xmlns:a16="http://schemas.microsoft.com/office/drawing/2014/main" id="{91B3EF9A-2599-46DD-82A8-E0E8E1D7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405" y="865345"/>
            <a:ext cx="54528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Times New Roman" pitchFamily="18" charset="0"/>
              </a:rPr>
              <a:t>Данные в таблице представлены в </a:t>
            </a:r>
            <a:r>
              <a:rPr lang="ru-RU" sz="1400" b="1" dirty="0">
                <a:cs typeface="Times New Roman" pitchFamily="18" charset="0"/>
              </a:rPr>
              <a:t>тыс. рублей</a:t>
            </a:r>
            <a:endParaRPr lang="ru-RU" sz="1400" b="1" dirty="0">
              <a:latin typeface="Calibri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EE8D1B7-D208-491A-BD7B-199A6A611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04238"/>
              </p:ext>
            </p:extLst>
          </p:nvPr>
        </p:nvGraphicFramePr>
        <p:xfrm>
          <a:off x="186007" y="1173320"/>
          <a:ext cx="11819986" cy="541357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593188">
                  <a:extLst>
                    <a:ext uri="{9D8B030D-6E8A-4147-A177-3AD203B41FA5}">
                      <a16:colId xmlns:a16="http://schemas.microsoft.com/office/drawing/2014/main" val="545505490"/>
                    </a:ext>
                  </a:extLst>
                </a:gridCol>
                <a:gridCol w="5016116">
                  <a:extLst>
                    <a:ext uri="{9D8B030D-6E8A-4147-A177-3AD203B41FA5}">
                      <a16:colId xmlns:a16="http://schemas.microsoft.com/office/drawing/2014/main" val="2298003161"/>
                    </a:ext>
                  </a:extLst>
                </a:gridCol>
                <a:gridCol w="1784924">
                  <a:extLst>
                    <a:ext uri="{9D8B030D-6E8A-4147-A177-3AD203B41FA5}">
                      <a16:colId xmlns:a16="http://schemas.microsoft.com/office/drawing/2014/main" val="4260154944"/>
                    </a:ext>
                  </a:extLst>
                </a:gridCol>
                <a:gridCol w="2041316">
                  <a:extLst>
                    <a:ext uri="{9D8B030D-6E8A-4147-A177-3AD203B41FA5}">
                      <a16:colId xmlns:a16="http://schemas.microsoft.com/office/drawing/2014/main" val="1416304530"/>
                    </a:ext>
                  </a:extLst>
                </a:gridCol>
                <a:gridCol w="2384442">
                  <a:extLst>
                    <a:ext uri="{9D8B030D-6E8A-4147-A177-3AD203B41FA5}">
                      <a16:colId xmlns:a16="http://schemas.microsoft.com/office/drawing/2014/main" val="1691386196"/>
                    </a:ext>
                  </a:extLst>
                </a:gridCol>
              </a:tblGrid>
              <a:tr h="489646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муниципальных программ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план на 2020 год, тыс. рублей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</a:p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2020 год, тыс. рублей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к уточненному</a:t>
                      </a:r>
                    </a:p>
                    <a:p>
                      <a:pPr marL="201295" indent="-2012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плану, 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extLst>
                  <a:ext uri="{0D108BD9-81ED-4DB2-BD59-A6C34878D82A}">
                    <a16:rowId xmlns:a16="http://schemas.microsoft.com/office/drawing/2014/main" val="4152238313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«Здравоохранение»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6 441,0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5 771,7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846369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«Культура»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165 710,5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165 356,7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1744786695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«Образование»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2 581 850,6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2 550 361,7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83534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«Социальная защита населения»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78 586,9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77 084,4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323724203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«Спорт»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79 269,5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79 205,3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12130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сельского хозяйства»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2 137,1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2190870179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«Экология и окружающая среда»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432 088,3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401 336,2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758864"/>
                  </a:ext>
                </a:extLst>
              </a:tr>
              <a:tr h="36355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«Безопасность и обеспечение безопасности жизнедеятельности населения»          </a:t>
                      </a:r>
                      <a:endParaRPr lang="ru-RU" sz="12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33 029,3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31 987,3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907116216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«Жилище»   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26 209,2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25 968,5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01941"/>
                  </a:ext>
                </a:extLst>
              </a:tr>
              <a:tr h="27067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инженерной инфраструктуры и энергоэффективности»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3887713472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«Предпринимательство» 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1 511,4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1 309,8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21469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5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«Управление имуществом и муниципальными финансами» 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442 550,1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405 988,9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805129316"/>
                  </a:ext>
                </a:extLst>
              </a:tr>
              <a:tr h="48726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66 492,8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64 915,4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819997"/>
                  </a:ext>
                </a:extLst>
              </a:tr>
              <a:tr h="270672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«Развитие и функционирование дорожно-транспортного комплекса»  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191 761,7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179 610,1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2523597541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«Цифровое муниципальное образование»     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129 612,2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128 775,0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25906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«Архитектура и градостроительство»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948,0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1286180599"/>
                  </a:ext>
                </a:extLst>
              </a:tr>
              <a:tr h="205647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«Формирование современной комфортной городской среды»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517 924,8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444 483,5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82639"/>
                  </a:ext>
                </a:extLst>
              </a:tr>
              <a:tr h="175854"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5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«Строительство объектов социальной инфраструктуры»</a:t>
                      </a:r>
                      <a:endParaRPr lang="ru-RU" sz="12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10 117,7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8 932,8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/>
                </a:tc>
                <a:extLst>
                  <a:ext uri="{0D108BD9-81ED-4DB2-BD59-A6C34878D82A}">
                    <a16:rowId xmlns:a16="http://schemas.microsoft.com/office/drawing/2014/main" val="748788104"/>
                  </a:ext>
                </a:extLst>
              </a:tr>
              <a:tr h="199402">
                <a:tc gridSpan="2">
                  <a:txBody>
                    <a:bodyPr/>
                    <a:lstStyle/>
                    <a:p>
                      <a:pPr marL="179705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4 767 275,0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4 574 475,1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713" marR="2671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34097"/>
                  </a:ext>
                </a:extLst>
              </a:tr>
            </a:tbl>
          </a:graphicData>
        </a:graphic>
      </p:graphicFrame>
      <p:pic>
        <p:nvPicPr>
          <p:cNvPr id="10" name="Объект 6">
            <a:extLst>
              <a:ext uri="{FF2B5EF4-FFF2-40B4-BE49-F238E27FC236}">
                <a16:creationId xmlns:a16="http://schemas.microsoft.com/office/drawing/2014/main" id="{982ECB5C-6AA9-4688-850F-9AEE64506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00012"/>
      </p:ext>
    </p:extLst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576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Реализация национальных проектов в рамках муниципальных программ в 2020 году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859513"/>
              </p:ext>
            </p:extLst>
          </p:nvPr>
        </p:nvGraphicFramePr>
        <p:xfrm>
          <a:off x="327514" y="1686611"/>
          <a:ext cx="11457710" cy="38627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9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9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1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Наименование проекта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Код проекта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План на 2020 г. 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Исполнено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за 2020 год 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% исполнения 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09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Национальный проект «Образование»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50 104,7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48 884,0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Национальный проект «Жилье и городская среда»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259 193,7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247 153,4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3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Национальный проект «Экология»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402 354,8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397 425,401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Национальный проект «Демография»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55 021,0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54 606,0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36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программа «Цифровая экономика»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2 264,0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2 263,9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45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Всего расходов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768 938,1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750 332,8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91B3EF9A-2599-46DD-82A8-E0E8E1D76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363" y="1292523"/>
            <a:ext cx="545286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Times New Roman" pitchFamily="18" charset="0"/>
              </a:rPr>
              <a:t>Данные в таблице представлены в </a:t>
            </a:r>
            <a:r>
              <a:rPr lang="ru-RU" sz="1400" b="1" dirty="0">
                <a:cs typeface="Times New Roman" pitchFamily="18" charset="0"/>
              </a:rPr>
              <a:t>тыс. рублей</a:t>
            </a:r>
            <a:endParaRPr lang="ru-RU" sz="1400" b="1" dirty="0">
              <a:latin typeface="Calibri" pitchFamily="34" charset="0"/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C973B25A-E5FE-4B5F-9C15-FE782FD4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BE907CC-CF9D-480A-8DE9-4CFC812DA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77096"/>
              </p:ext>
            </p:extLst>
          </p:nvPr>
        </p:nvGraphicFramePr>
        <p:xfrm>
          <a:off x="353683" y="1130060"/>
          <a:ext cx="11473133" cy="5173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11">
                  <a:extLst>
                    <a:ext uri="{9D8B030D-6E8A-4147-A177-3AD203B41FA5}">
                      <a16:colId xmlns:a16="http://schemas.microsoft.com/office/drawing/2014/main" val="4128264596"/>
                    </a:ext>
                  </a:extLst>
                </a:gridCol>
                <a:gridCol w="3810317">
                  <a:extLst>
                    <a:ext uri="{9D8B030D-6E8A-4147-A177-3AD203B41FA5}">
                      <a16:colId xmlns:a16="http://schemas.microsoft.com/office/drawing/2014/main" val="3485264808"/>
                    </a:ext>
                  </a:extLst>
                </a:gridCol>
                <a:gridCol w="1434142">
                  <a:extLst>
                    <a:ext uri="{9D8B030D-6E8A-4147-A177-3AD203B41FA5}">
                      <a16:colId xmlns:a16="http://schemas.microsoft.com/office/drawing/2014/main" val="1225380870"/>
                    </a:ext>
                  </a:extLst>
                </a:gridCol>
                <a:gridCol w="1209178">
                  <a:extLst>
                    <a:ext uri="{9D8B030D-6E8A-4147-A177-3AD203B41FA5}">
                      <a16:colId xmlns:a16="http://schemas.microsoft.com/office/drawing/2014/main" val="769583798"/>
                    </a:ext>
                  </a:extLst>
                </a:gridCol>
                <a:gridCol w="1237299">
                  <a:extLst>
                    <a:ext uri="{9D8B030D-6E8A-4147-A177-3AD203B41FA5}">
                      <a16:colId xmlns:a16="http://schemas.microsoft.com/office/drawing/2014/main" val="1133847895"/>
                    </a:ext>
                  </a:extLst>
                </a:gridCol>
                <a:gridCol w="1363841">
                  <a:extLst>
                    <a:ext uri="{9D8B030D-6E8A-4147-A177-3AD203B41FA5}">
                      <a16:colId xmlns:a16="http://schemas.microsoft.com/office/drawing/2014/main" val="3272114217"/>
                    </a:ext>
                  </a:extLst>
                </a:gridCol>
                <a:gridCol w="1715345">
                  <a:extLst>
                    <a:ext uri="{9D8B030D-6E8A-4147-A177-3AD203B41FA5}">
                      <a16:colId xmlns:a16="http://schemas.microsoft.com/office/drawing/2014/main" val="3313656989"/>
                    </a:ext>
                  </a:extLst>
                </a:gridCol>
              </a:tblGrid>
              <a:tr h="879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№ п/п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Тип показателя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245860792"/>
                  </a:ext>
                </a:extLst>
              </a:tr>
              <a:tr h="179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2936555480"/>
                  </a:ext>
                </a:extLst>
              </a:tr>
              <a:tr h="342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Муниципальная программа «Здравоохранение» на 2020-2024 годы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2586362124"/>
                  </a:ext>
                </a:extLst>
              </a:tr>
              <a:tr h="794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Подпрограмма I «Профилактика заболеваний и формирование здорового образа жизни. Развитие первичной медико-санитарной помощи»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1530612195"/>
                  </a:ext>
                </a:extLst>
              </a:tr>
              <a:tr h="51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1.1.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Доля работников предприятий, прошедших диспансеризацию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58,9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 связи с ограничениями в период распространения коронавирусной инфекции мероприятия не проводились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634479021"/>
                  </a:ext>
                </a:extLst>
              </a:tr>
              <a:tr h="514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1.2.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Количество населения, прикрепленного к медицинским организациям на территории городского округа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92,53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 связи с ограничениями в период распространения коронавирусной инфекции мероприятия не проводились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3550465206"/>
                  </a:ext>
                </a:extLst>
              </a:tr>
              <a:tr h="677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Подпрограмма V «Финансовое обеспечение системы организации медицинской помощи»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2968690140"/>
                  </a:ext>
                </a:extLst>
              </a:tr>
              <a:tr h="6854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1.1.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Доля медицинских работников (врачей первичного звена и специалистов узкого профиля), обеспеченных жильем, из числа привлеченных и нуждающихся в жилье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2" marR="6712" marT="6712" marB="0" anchor="ctr"/>
                </a:tc>
                <a:extLst>
                  <a:ext uri="{0D108BD9-81ED-4DB2-BD59-A6C34878D82A}">
                    <a16:rowId xmlns:a16="http://schemas.microsoft.com/office/drawing/2014/main" val="61577976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300F-B5E5-4D9E-9381-383162CC59FB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96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C781570-D06E-43E8-8274-A7D11FD15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83277"/>
              </p:ext>
            </p:extLst>
          </p:nvPr>
        </p:nvGraphicFramePr>
        <p:xfrm>
          <a:off x="534155" y="872930"/>
          <a:ext cx="11284034" cy="5793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424">
                  <a:extLst>
                    <a:ext uri="{9D8B030D-6E8A-4147-A177-3AD203B41FA5}">
                      <a16:colId xmlns:a16="http://schemas.microsoft.com/office/drawing/2014/main" val="1960873336"/>
                    </a:ext>
                  </a:extLst>
                </a:gridCol>
                <a:gridCol w="3747518">
                  <a:extLst>
                    <a:ext uri="{9D8B030D-6E8A-4147-A177-3AD203B41FA5}">
                      <a16:colId xmlns:a16="http://schemas.microsoft.com/office/drawing/2014/main" val="804874770"/>
                    </a:ext>
                  </a:extLst>
                </a:gridCol>
                <a:gridCol w="1410505">
                  <a:extLst>
                    <a:ext uri="{9D8B030D-6E8A-4147-A177-3AD203B41FA5}">
                      <a16:colId xmlns:a16="http://schemas.microsoft.com/office/drawing/2014/main" val="2514511970"/>
                    </a:ext>
                  </a:extLst>
                </a:gridCol>
                <a:gridCol w="1189248">
                  <a:extLst>
                    <a:ext uri="{9D8B030D-6E8A-4147-A177-3AD203B41FA5}">
                      <a16:colId xmlns:a16="http://schemas.microsoft.com/office/drawing/2014/main" val="1273294773"/>
                    </a:ext>
                  </a:extLst>
                </a:gridCol>
                <a:gridCol w="1216905">
                  <a:extLst>
                    <a:ext uri="{9D8B030D-6E8A-4147-A177-3AD203B41FA5}">
                      <a16:colId xmlns:a16="http://schemas.microsoft.com/office/drawing/2014/main" val="3541533943"/>
                    </a:ext>
                  </a:extLst>
                </a:gridCol>
                <a:gridCol w="1341361">
                  <a:extLst>
                    <a:ext uri="{9D8B030D-6E8A-4147-A177-3AD203B41FA5}">
                      <a16:colId xmlns:a16="http://schemas.microsoft.com/office/drawing/2014/main" val="1926172040"/>
                    </a:ext>
                  </a:extLst>
                </a:gridCol>
                <a:gridCol w="1687073">
                  <a:extLst>
                    <a:ext uri="{9D8B030D-6E8A-4147-A177-3AD203B41FA5}">
                      <a16:colId xmlns:a16="http://schemas.microsoft.com/office/drawing/2014/main" val="3568093615"/>
                    </a:ext>
                  </a:extLst>
                </a:gridCol>
              </a:tblGrid>
              <a:tr h="627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№ п/п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Тип показателя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Единица измерения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1364916697"/>
                  </a:ext>
                </a:extLst>
              </a:tr>
              <a:tr h="133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3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4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5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6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7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1848001178"/>
                  </a:ext>
                </a:extLst>
              </a:tr>
              <a:tr h="242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Муниципальная программа «Культура»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1726409650"/>
                  </a:ext>
                </a:extLst>
              </a:tr>
              <a:tr h="523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Подпрограмма I «Сохранение,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Федерации»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919219293"/>
                  </a:ext>
                </a:extLst>
              </a:tr>
              <a:tr h="523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2.1.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Количество объектов культурного наследия, находящихся в собственности муниципальных образований, находящихся на территории Московской области, по которым в текущем году разработана проектная документация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Единица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3760750934"/>
                  </a:ext>
                </a:extLst>
              </a:tr>
              <a:tr h="782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2.2.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муниципальных образований, нуждающихся в указанных работах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927620708"/>
                  </a:ext>
                </a:extLst>
              </a:tr>
              <a:tr h="393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2.3.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Доля обслуженных мемориалов и недвижимых памятников истории и культуры, расположенных на территории города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2622567064"/>
                  </a:ext>
                </a:extLst>
              </a:tr>
              <a:tr h="26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Подпрограмма II «Развитие музейного дела в Московской области»</a:t>
                      </a:r>
                      <a:endParaRPr lang="ru-RU" sz="9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 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3298074830"/>
                  </a:ext>
                </a:extLst>
              </a:tr>
              <a:tr h="782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2.1.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Увеличение общего количества посетителей музеев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104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77,94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Показатель не выполнен по причине введения ограничительных мер, связанных с распространением новой </a:t>
                      </a:r>
                      <a:r>
                        <a:rPr lang="ru-RU" sz="95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950" u="none" strike="noStrike" dirty="0">
                          <a:effectLst/>
                        </a:rPr>
                        <a:t> инфекции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554295174"/>
                  </a:ext>
                </a:extLst>
              </a:tr>
              <a:tr h="393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2.2.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Перевод в электронный вид музейных фондов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20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 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4078026425"/>
                  </a:ext>
                </a:extLst>
              </a:tr>
              <a:tr h="782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2.3.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effectLst/>
                        </a:rPr>
                        <a:t>Прирост количества выставочных проектов относительно уровня 2012 года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effectLst/>
                        </a:rPr>
                        <a:t>211,1</a:t>
                      </a:r>
                      <a:endParaRPr lang="ru-RU" sz="9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133,3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</a:t>
                      </a:r>
                      <a:r>
                        <a:rPr lang="ru-RU" sz="95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950" u="none" strike="noStrike" dirty="0">
                          <a:effectLst/>
                        </a:rPr>
                        <a:t> инфекции</a:t>
                      </a:r>
                      <a:endParaRPr lang="ru-RU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251607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68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1" y="281869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Выполнение основных показателей социально-экономического развития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21ABDE8-F7EB-4EF4-8ABC-885AEA8CF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50850"/>
              </p:ext>
            </p:extLst>
          </p:nvPr>
        </p:nvGraphicFramePr>
        <p:xfrm>
          <a:off x="258792" y="1188720"/>
          <a:ext cx="11682384" cy="5126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8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6398">
                  <a:extLst>
                    <a:ext uri="{9D8B030D-6E8A-4147-A177-3AD203B41FA5}">
                      <a16:colId xmlns:a16="http://schemas.microsoft.com/office/drawing/2014/main" val="295699195"/>
                    </a:ext>
                  </a:extLst>
                </a:gridCol>
              </a:tblGrid>
              <a:tr h="782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2020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 2020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 </a:t>
                      </a:r>
                      <a:b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выполнения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на 2021 год вариант 1 (консервативный)</a:t>
                      </a:r>
                    </a:p>
                  </a:txBody>
                  <a:tcPr marL="5454" marR="5454" marT="5454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на 2021 год вариант 2 (базовый)</a:t>
                      </a:r>
                    </a:p>
                  </a:txBody>
                  <a:tcPr marL="5454" marR="5454" marT="5454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29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ЧИСЛЕННОСТЬ ПОСТОЯННОГО НАСЕЛЕНИЯ, НА КОНЕЦ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effectLst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118750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117778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121257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121969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42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effectLst/>
                        </a:rPr>
                        <a:t>млрд.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,5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,4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крупным и средним, показатель изменился)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99,8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38,8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39,2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60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ПО ПОЛНОМУ КРУГУ ОРГАНИЗАЦИЙ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effectLst/>
                        </a:rPr>
                        <a:t>тыс. рублей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69,6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69,4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99,8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72,1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74,3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30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ПО КРУПНЫМ И СРЕДНИМ ОРГАНИЗАЦИЯМ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тыс.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83,3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83,1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99,7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86,6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89,8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728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ЗА СЧЕТ ВСЕХ ИСТОЧНИКОВ ФИНАНСИРОВАНИЯ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млрд.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16,1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18,0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111,9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577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СОЗДАНО НОВЫХ РАБОЧИХ МЕСТ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1397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1412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101,1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1405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039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ОФИЦИАЛЬНО ЗАРЕГИСТИРОВАННЫХ БЕЗРАБОТНЫХ, НА КОНЕЦ ГОДА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1893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1777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93,9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923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897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7039">
                <a:tc>
                  <a:txBody>
                    <a:bodyPr/>
                    <a:lstStyle/>
                    <a:p>
                      <a:pPr marL="179388" lvl="1" indent="0" algn="l" fontAlgn="ctr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ВВОД В ЭКСПЛУАТАЦИЮ ЖИЛЫХ ДОМОВ, ПОСТРОЕННЫХ ЗА СЧЕТ ВСЕХ ИСТОЧНИКОВ ФИНАНСИРОВАНИЯ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тыс. кв. м общей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площади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44,28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41,61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43,71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72,57</a:t>
                      </a:r>
                    </a:p>
                  </a:txBody>
                  <a:tcPr marL="5454" marR="5454" marT="545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9016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367740-8D72-453F-AA6A-DA437EB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3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A5D97D54-BA23-4140-9A2E-6ACE9C4E0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CE38BEF-8D5B-4A54-B427-BC06D4464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408605"/>
              </p:ext>
            </p:extLst>
          </p:nvPr>
        </p:nvGraphicFramePr>
        <p:xfrm>
          <a:off x="153910" y="800276"/>
          <a:ext cx="11386868" cy="5974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723">
                  <a:extLst>
                    <a:ext uri="{9D8B030D-6E8A-4147-A177-3AD203B41FA5}">
                      <a16:colId xmlns:a16="http://schemas.microsoft.com/office/drawing/2014/main" val="3835995155"/>
                    </a:ext>
                  </a:extLst>
                </a:gridCol>
                <a:gridCol w="3781669">
                  <a:extLst>
                    <a:ext uri="{9D8B030D-6E8A-4147-A177-3AD203B41FA5}">
                      <a16:colId xmlns:a16="http://schemas.microsoft.com/office/drawing/2014/main" val="2669515728"/>
                    </a:ext>
                  </a:extLst>
                </a:gridCol>
                <a:gridCol w="1423360">
                  <a:extLst>
                    <a:ext uri="{9D8B030D-6E8A-4147-A177-3AD203B41FA5}">
                      <a16:colId xmlns:a16="http://schemas.microsoft.com/office/drawing/2014/main" val="4117088827"/>
                    </a:ext>
                  </a:extLst>
                </a:gridCol>
                <a:gridCol w="1200087">
                  <a:extLst>
                    <a:ext uri="{9D8B030D-6E8A-4147-A177-3AD203B41FA5}">
                      <a16:colId xmlns:a16="http://schemas.microsoft.com/office/drawing/2014/main" val="2761232309"/>
                    </a:ext>
                  </a:extLst>
                </a:gridCol>
                <a:gridCol w="1227997">
                  <a:extLst>
                    <a:ext uri="{9D8B030D-6E8A-4147-A177-3AD203B41FA5}">
                      <a16:colId xmlns:a16="http://schemas.microsoft.com/office/drawing/2014/main" val="9491413"/>
                    </a:ext>
                  </a:extLst>
                </a:gridCol>
                <a:gridCol w="1353585">
                  <a:extLst>
                    <a:ext uri="{9D8B030D-6E8A-4147-A177-3AD203B41FA5}">
                      <a16:colId xmlns:a16="http://schemas.microsoft.com/office/drawing/2014/main" val="505738585"/>
                    </a:ext>
                  </a:extLst>
                </a:gridCol>
                <a:gridCol w="1702447">
                  <a:extLst>
                    <a:ext uri="{9D8B030D-6E8A-4147-A177-3AD203B41FA5}">
                      <a16:colId xmlns:a16="http://schemas.microsoft.com/office/drawing/2014/main" val="4258219404"/>
                    </a:ext>
                  </a:extLst>
                </a:gridCol>
              </a:tblGrid>
              <a:tr h="303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2479230921"/>
                  </a:ext>
                </a:extLst>
              </a:tr>
              <a:tr h="112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1837124871"/>
                  </a:ext>
                </a:extLst>
              </a:tr>
              <a:tr h="112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«Культура»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2607957018"/>
                  </a:ext>
                </a:extLst>
              </a:tr>
              <a:tr h="112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III «Развитие библиотечного дела в Московской области»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2158338664"/>
                  </a:ext>
                </a:extLst>
              </a:tr>
              <a:tr h="222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141989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158163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2608911341"/>
                  </a:ext>
                </a:extLst>
              </a:tr>
              <a:tr h="222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3013508331"/>
                  </a:ext>
                </a:extLst>
              </a:tr>
              <a:tr h="222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библиотек, соответствующих требованиям к условиям деятельности библиотек Московской области (стандарту)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4023810764"/>
                  </a:ext>
                </a:extLst>
              </a:tr>
              <a:tr h="112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посещений библиотек (на 1 жителя в год)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3162683095"/>
                  </a:ext>
                </a:extLst>
              </a:tr>
              <a:tr h="328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IV «Развитие профессионального искусства, гастрольно-концертной и культурно-досуговой деятельности, кинематографии Московской области»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295763378"/>
                  </a:ext>
                </a:extLst>
              </a:tr>
              <a:tr h="55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посещений организаций культуры (профессиональных театров) по отношению к уровню 2010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к соглашению с ФОИВ (приоритетный)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</a:t>
                      </a:r>
                      <a:r>
                        <a:rPr lang="ru-RU" sz="80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800" u="none" strike="noStrike" dirty="0">
                          <a:effectLst/>
                        </a:rPr>
                        <a:t> инфекции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3116382795"/>
                  </a:ext>
                </a:extLst>
              </a:tr>
              <a:tr h="55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количества посещений театров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коронавирусной инфекции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1671748906"/>
                  </a:ext>
                </a:extLst>
              </a:tr>
              <a:tr h="441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(среднемесячному доходу от трудовой деятельности )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Указ Президента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123,12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833060227"/>
                  </a:ext>
                </a:extLst>
              </a:tr>
              <a:tr h="55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на 15% числа посещений организаций культуры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тысяч посещений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420,13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231,42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</a:t>
                      </a:r>
                      <a:r>
                        <a:rPr lang="ru-RU" sz="80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800" u="none" strike="noStrike" dirty="0">
                          <a:effectLst/>
                        </a:rPr>
                        <a:t> инфекции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3943663536"/>
                  </a:ext>
                </a:extLst>
              </a:tr>
              <a:tr h="303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доли учреждений клубного типа, соответствующих Требованиям к условиям деятельности культурно-досуговых учреждений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1194659534"/>
                  </a:ext>
                </a:extLst>
              </a:tr>
              <a:tr h="55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числа посещений платных культурно-массовых мероприятий клубов и домов культуры к уровню 2017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 по отношению к базовому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коронавирусной инфекции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740032276"/>
                  </a:ext>
                </a:extLst>
              </a:tr>
              <a:tr h="551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коронавирусной инфекции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1065079322"/>
                  </a:ext>
                </a:extLst>
              </a:tr>
              <a:tr h="222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числа участников клубных формирований к уровню 2017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 по отношению к базовому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выполнен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64" marR="2964" marT="2964" marB="0" anchor="ctr"/>
                </a:tc>
                <a:extLst>
                  <a:ext uri="{0D108BD9-81ED-4DB2-BD59-A6C34878D82A}">
                    <a16:rowId xmlns:a16="http://schemas.microsoft.com/office/drawing/2014/main" val="979702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222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2DC5AA7-6676-4B6C-B55B-6406BCB59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720112"/>
              </p:ext>
            </p:extLst>
          </p:nvPr>
        </p:nvGraphicFramePr>
        <p:xfrm>
          <a:off x="353682" y="915732"/>
          <a:ext cx="11266099" cy="5570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324">
                  <a:extLst>
                    <a:ext uri="{9D8B030D-6E8A-4147-A177-3AD203B41FA5}">
                      <a16:colId xmlns:a16="http://schemas.microsoft.com/office/drawing/2014/main" val="3199253604"/>
                    </a:ext>
                  </a:extLst>
                </a:gridCol>
                <a:gridCol w="3741560">
                  <a:extLst>
                    <a:ext uri="{9D8B030D-6E8A-4147-A177-3AD203B41FA5}">
                      <a16:colId xmlns:a16="http://schemas.microsoft.com/office/drawing/2014/main" val="242454822"/>
                    </a:ext>
                  </a:extLst>
                </a:gridCol>
                <a:gridCol w="1408263">
                  <a:extLst>
                    <a:ext uri="{9D8B030D-6E8A-4147-A177-3AD203B41FA5}">
                      <a16:colId xmlns:a16="http://schemas.microsoft.com/office/drawing/2014/main" val="135359913"/>
                    </a:ext>
                  </a:extLst>
                </a:gridCol>
                <a:gridCol w="1187357">
                  <a:extLst>
                    <a:ext uri="{9D8B030D-6E8A-4147-A177-3AD203B41FA5}">
                      <a16:colId xmlns:a16="http://schemas.microsoft.com/office/drawing/2014/main" val="2732010851"/>
                    </a:ext>
                  </a:extLst>
                </a:gridCol>
                <a:gridCol w="1214973">
                  <a:extLst>
                    <a:ext uri="{9D8B030D-6E8A-4147-A177-3AD203B41FA5}">
                      <a16:colId xmlns:a16="http://schemas.microsoft.com/office/drawing/2014/main" val="2610675346"/>
                    </a:ext>
                  </a:extLst>
                </a:gridCol>
                <a:gridCol w="1339230">
                  <a:extLst>
                    <a:ext uri="{9D8B030D-6E8A-4147-A177-3AD203B41FA5}">
                      <a16:colId xmlns:a16="http://schemas.microsoft.com/office/drawing/2014/main" val="890904874"/>
                    </a:ext>
                  </a:extLst>
                </a:gridCol>
                <a:gridCol w="1684392">
                  <a:extLst>
                    <a:ext uri="{9D8B030D-6E8A-4147-A177-3AD203B41FA5}">
                      <a16:colId xmlns:a16="http://schemas.microsoft.com/office/drawing/2014/main" val="2320445876"/>
                    </a:ext>
                  </a:extLst>
                </a:gridCol>
              </a:tblGrid>
              <a:tr h="581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2633795403"/>
                  </a:ext>
                </a:extLst>
              </a:tr>
              <a:tr h="77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815175065"/>
                  </a:ext>
                </a:extLst>
              </a:tr>
              <a:tr h="224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«Культура»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3664854942"/>
                  </a:ext>
                </a:extLst>
              </a:tr>
              <a:tr h="148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VI «Развитие образования в сфере культуры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811538612"/>
                  </a:ext>
                </a:extLst>
              </a:tr>
              <a:tr h="148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детей в возрасте от 5 до 18 лет, охваченных дополнительным образованием сферы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309290465"/>
                  </a:ext>
                </a:extLst>
              </a:tr>
              <a:tr h="22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157680917"/>
                  </a:ext>
                </a:extLst>
              </a:tr>
              <a:tr h="37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 в сфере культуры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3666483861"/>
                  </a:ext>
                </a:extLst>
              </a:tr>
              <a:tr h="22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детей, ставших победителями и призерами всероссийских и международных мероприятий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300364022"/>
                  </a:ext>
                </a:extLst>
              </a:tr>
              <a:tr h="200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Подпрограмма VII «Развитие архивного дела в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469604620"/>
                  </a:ext>
                </a:extLst>
              </a:tr>
              <a:tr h="37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3569008771"/>
                  </a:ext>
                </a:extLst>
              </a:tr>
              <a:tr h="29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1354639636"/>
                  </a:ext>
                </a:extLst>
              </a:tr>
              <a:tr h="37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Количество помещений, выделенных для хранения архивных документов, относящихся к собственности Московской области, на которых проведены работы по капитальному (текущему) ремонту и техническому переоснащению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2676771337"/>
                  </a:ext>
                </a:extLst>
              </a:tr>
              <a:tr h="742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596717887"/>
                  </a:ext>
                </a:extLst>
              </a:tr>
              <a:tr h="37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5" marR="3375" marT="3375" marB="0" anchor="ctr"/>
                </a:tc>
                <a:extLst>
                  <a:ext uri="{0D108BD9-81ED-4DB2-BD59-A6C34878D82A}">
                    <a16:rowId xmlns:a16="http://schemas.microsoft.com/office/drawing/2014/main" val="3879159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28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4ECB0CD-9E98-4073-8383-0B1348FD5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673520"/>
              </p:ext>
            </p:extLst>
          </p:nvPr>
        </p:nvGraphicFramePr>
        <p:xfrm>
          <a:off x="379562" y="1141422"/>
          <a:ext cx="11153955" cy="5236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453">
                  <a:extLst>
                    <a:ext uri="{9D8B030D-6E8A-4147-A177-3AD203B41FA5}">
                      <a16:colId xmlns:a16="http://schemas.microsoft.com/office/drawing/2014/main" val="3536800221"/>
                    </a:ext>
                  </a:extLst>
                </a:gridCol>
                <a:gridCol w="3704315">
                  <a:extLst>
                    <a:ext uri="{9D8B030D-6E8A-4147-A177-3AD203B41FA5}">
                      <a16:colId xmlns:a16="http://schemas.microsoft.com/office/drawing/2014/main" val="1120615575"/>
                    </a:ext>
                  </a:extLst>
                </a:gridCol>
                <a:gridCol w="1394245">
                  <a:extLst>
                    <a:ext uri="{9D8B030D-6E8A-4147-A177-3AD203B41FA5}">
                      <a16:colId xmlns:a16="http://schemas.microsoft.com/office/drawing/2014/main" val="3016733864"/>
                    </a:ext>
                  </a:extLst>
                </a:gridCol>
                <a:gridCol w="1175539">
                  <a:extLst>
                    <a:ext uri="{9D8B030D-6E8A-4147-A177-3AD203B41FA5}">
                      <a16:colId xmlns:a16="http://schemas.microsoft.com/office/drawing/2014/main" val="1185454533"/>
                    </a:ext>
                  </a:extLst>
                </a:gridCol>
                <a:gridCol w="1202878">
                  <a:extLst>
                    <a:ext uri="{9D8B030D-6E8A-4147-A177-3AD203B41FA5}">
                      <a16:colId xmlns:a16="http://schemas.microsoft.com/office/drawing/2014/main" val="2971529857"/>
                    </a:ext>
                  </a:extLst>
                </a:gridCol>
                <a:gridCol w="1325899">
                  <a:extLst>
                    <a:ext uri="{9D8B030D-6E8A-4147-A177-3AD203B41FA5}">
                      <a16:colId xmlns:a16="http://schemas.microsoft.com/office/drawing/2014/main" val="1523316298"/>
                    </a:ext>
                  </a:extLst>
                </a:gridCol>
                <a:gridCol w="1667626">
                  <a:extLst>
                    <a:ext uri="{9D8B030D-6E8A-4147-A177-3AD203B41FA5}">
                      <a16:colId xmlns:a16="http://schemas.microsoft.com/office/drawing/2014/main" val="1507910327"/>
                    </a:ext>
                  </a:extLst>
                </a:gridCol>
              </a:tblGrid>
              <a:tr h="999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3261111379"/>
                  </a:ext>
                </a:extLst>
              </a:tr>
              <a:tr h="133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3742630388"/>
                  </a:ext>
                </a:extLst>
              </a:tr>
              <a:tr h="3862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Муниципальная программа «Культура»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982279644"/>
                  </a:ext>
                </a:extLst>
              </a:tr>
              <a:tr h="255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</a:t>
                      </a:r>
                      <a:r>
                        <a:rPr lang="en-US" sz="1000" u="none" strike="noStrike">
                          <a:effectLst/>
                        </a:rPr>
                        <a:t>VIII «</a:t>
                      </a:r>
                      <a:r>
                        <a:rPr lang="ru-RU" sz="1000" u="none" strike="noStrike">
                          <a:effectLst/>
                        </a:rPr>
                        <a:t>Обеспечивающая подпрограмма»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3027737430"/>
                  </a:ext>
                </a:extLst>
              </a:tr>
              <a:tr h="55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Уровень численности участников культурно-досуговых мероприятий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52,52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коронавирусной инфекции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2998809438"/>
                  </a:ext>
                </a:extLst>
              </a:tr>
              <a:tr h="255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IX «Развитие парков культуры и отдыха»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2314925393"/>
                  </a:ext>
                </a:extLst>
              </a:tr>
              <a:tr h="383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2795528144"/>
                  </a:ext>
                </a:extLst>
              </a:tr>
              <a:tr h="55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Увеличение числа посетителей парков культуры и отдыха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50,68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коронавирусной инфекции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202421790"/>
                  </a:ext>
                </a:extLst>
              </a:tr>
              <a:tr h="312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Соответствие нормативу обеспеченности парками культуры и отдыха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2575150983"/>
                  </a:ext>
                </a:extLst>
              </a:tr>
              <a:tr h="255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установленных детских игровых площадок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2417944866"/>
                  </a:ext>
                </a:extLst>
              </a:tr>
              <a:tr h="2554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2.5.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Соответствие парков культуры и отдыха региональному парковому стандарту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Рейтинг-50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5" marR="5805" marT="5805" marB="0" anchor="ctr"/>
                </a:tc>
                <a:extLst>
                  <a:ext uri="{0D108BD9-81ED-4DB2-BD59-A6C34878D82A}">
                    <a16:rowId xmlns:a16="http://schemas.microsoft.com/office/drawing/2014/main" val="165732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66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2E9F1A1-2997-454E-934A-98D16E1A4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503119"/>
              </p:ext>
            </p:extLst>
          </p:nvPr>
        </p:nvGraphicFramePr>
        <p:xfrm>
          <a:off x="448574" y="1052423"/>
          <a:ext cx="10998678" cy="5300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938">
                  <a:extLst>
                    <a:ext uri="{9D8B030D-6E8A-4147-A177-3AD203B41FA5}">
                      <a16:colId xmlns:a16="http://schemas.microsoft.com/office/drawing/2014/main" val="693670050"/>
                    </a:ext>
                  </a:extLst>
                </a:gridCol>
                <a:gridCol w="3652747">
                  <a:extLst>
                    <a:ext uri="{9D8B030D-6E8A-4147-A177-3AD203B41FA5}">
                      <a16:colId xmlns:a16="http://schemas.microsoft.com/office/drawing/2014/main" val="1781728620"/>
                    </a:ext>
                  </a:extLst>
                </a:gridCol>
                <a:gridCol w="1374835">
                  <a:extLst>
                    <a:ext uri="{9D8B030D-6E8A-4147-A177-3AD203B41FA5}">
                      <a16:colId xmlns:a16="http://schemas.microsoft.com/office/drawing/2014/main" val="380244810"/>
                    </a:ext>
                  </a:extLst>
                </a:gridCol>
                <a:gridCol w="1159174">
                  <a:extLst>
                    <a:ext uri="{9D8B030D-6E8A-4147-A177-3AD203B41FA5}">
                      <a16:colId xmlns:a16="http://schemas.microsoft.com/office/drawing/2014/main" val="3244390745"/>
                    </a:ext>
                  </a:extLst>
                </a:gridCol>
                <a:gridCol w="1186133">
                  <a:extLst>
                    <a:ext uri="{9D8B030D-6E8A-4147-A177-3AD203B41FA5}">
                      <a16:colId xmlns:a16="http://schemas.microsoft.com/office/drawing/2014/main" val="460892446"/>
                    </a:ext>
                  </a:extLst>
                </a:gridCol>
                <a:gridCol w="1307441">
                  <a:extLst>
                    <a:ext uri="{9D8B030D-6E8A-4147-A177-3AD203B41FA5}">
                      <a16:colId xmlns:a16="http://schemas.microsoft.com/office/drawing/2014/main" val="3249353579"/>
                    </a:ext>
                  </a:extLst>
                </a:gridCol>
                <a:gridCol w="1644410">
                  <a:extLst>
                    <a:ext uri="{9D8B030D-6E8A-4147-A177-3AD203B41FA5}">
                      <a16:colId xmlns:a16="http://schemas.microsoft.com/office/drawing/2014/main" val="2793511700"/>
                    </a:ext>
                  </a:extLst>
                </a:gridCol>
              </a:tblGrid>
              <a:tr h="771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522805183"/>
                  </a:ext>
                </a:extLst>
              </a:tr>
              <a:tr h="10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2809253657"/>
                  </a:ext>
                </a:extLst>
              </a:tr>
              <a:tr h="10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«Образование»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2582440219"/>
                  </a:ext>
                </a:extLst>
              </a:tr>
              <a:tr h="10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I «</a:t>
                      </a:r>
                      <a:r>
                        <a:rPr lang="ru-RU" sz="900" u="none" strike="noStrike">
                          <a:effectLst/>
                        </a:rPr>
                        <a:t>Дошкольное образование»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1923727750"/>
                  </a:ext>
                </a:extLst>
              </a:tr>
              <a:tr h="591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Штук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2512968682"/>
                  </a:ext>
                </a:extLst>
              </a:tr>
              <a:tr h="492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Указу Президента РФ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113,84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3771873512"/>
                  </a:ext>
                </a:extLst>
              </a:tr>
              <a:tr h="788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7, находящихся в очереди на получение в текущем году дошкольного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Указу Президента РФ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910291408"/>
                  </a:ext>
                </a:extLst>
              </a:tr>
              <a:tr h="5915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показатель Министерства образования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Мест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2890050629"/>
                  </a:ext>
                </a:extLst>
              </a:tr>
              <a:tr h="295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соглашению с ФОИВ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3414613186"/>
                  </a:ext>
                </a:extLst>
              </a:tr>
              <a:tr h="103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II «</a:t>
                      </a:r>
                      <a:r>
                        <a:rPr lang="ru-RU" sz="900" u="none" strike="noStrike">
                          <a:effectLst/>
                        </a:rPr>
                        <a:t>Общее образование»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3314774126"/>
                  </a:ext>
                </a:extLst>
              </a:tr>
              <a:tr h="4929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Указу Президента РФ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128,81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41879485"/>
                  </a:ext>
                </a:extLst>
              </a:tr>
              <a:tr h="3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сдавших ЕГЭ по 3 и более предмета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2906617992"/>
                  </a:ext>
                </a:extLst>
              </a:tr>
              <a:tr h="295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отремонтированных общеобразовательных организаций,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03" marR="3803" marT="3803" marB="0" anchor="ctr"/>
                </a:tc>
                <a:extLst>
                  <a:ext uri="{0D108BD9-81ED-4DB2-BD59-A6C34878D82A}">
                    <a16:rowId xmlns:a16="http://schemas.microsoft.com/office/drawing/2014/main" val="141776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843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30DCF602-6571-430A-BB7B-2B0381F13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568147"/>
              </p:ext>
            </p:extLst>
          </p:nvPr>
        </p:nvGraphicFramePr>
        <p:xfrm>
          <a:off x="396815" y="1406105"/>
          <a:ext cx="11197088" cy="474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096">
                  <a:extLst>
                    <a:ext uri="{9D8B030D-6E8A-4147-A177-3AD203B41FA5}">
                      <a16:colId xmlns:a16="http://schemas.microsoft.com/office/drawing/2014/main" val="163290276"/>
                    </a:ext>
                  </a:extLst>
                </a:gridCol>
                <a:gridCol w="3718641">
                  <a:extLst>
                    <a:ext uri="{9D8B030D-6E8A-4147-A177-3AD203B41FA5}">
                      <a16:colId xmlns:a16="http://schemas.microsoft.com/office/drawing/2014/main" val="1894238482"/>
                    </a:ext>
                  </a:extLst>
                </a:gridCol>
                <a:gridCol w="1399636">
                  <a:extLst>
                    <a:ext uri="{9D8B030D-6E8A-4147-A177-3AD203B41FA5}">
                      <a16:colId xmlns:a16="http://schemas.microsoft.com/office/drawing/2014/main" val="2915242728"/>
                    </a:ext>
                  </a:extLst>
                </a:gridCol>
                <a:gridCol w="1180086">
                  <a:extLst>
                    <a:ext uri="{9D8B030D-6E8A-4147-A177-3AD203B41FA5}">
                      <a16:colId xmlns:a16="http://schemas.microsoft.com/office/drawing/2014/main" val="1885404997"/>
                    </a:ext>
                  </a:extLst>
                </a:gridCol>
                <a:gridCol w="1207529">
                  <a:extLst>
                    <a:ext uri="{9D8B030D-6E8A-4147-A177-3AD203B41FA5}">
                      <a16:colId xmlns:a16="http://schemas.microsoft.com/office/drawing/2014/main" val="3667086526"/>
                    </a:ext>
                  </a:extLst>
                </a:gridCol>
                <a:gridCol w="1331026">
                  <a:extLst>
                    <a:ext uri="{9D8B030D-6E8A-4147-A177-3AD203B41FA5}">
                      <a16:colId xmlns:a16="http://schemas.microsoft.com/office/drawing/2014/main" val="337546702"/>
                    </a:ext>
                  </a:extLst>
                </a:gridCol>
                <a:gridCol w="1674074">
                  <a:extLst>
                    <a:ext uri="{9D8B030D-6E8A-4147-A177-3AD203B41FA5}">
                      <a16:colId xmlns:a16="http://schemas.microsoft.com/office/drawing/2014/main" val="3355249084"/>
                    </a:ext>
                  </a:extLst>
                </a:gridCol>
              </a:tblGrid>
              <a:tr h="671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3441684876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1389798714"/>
                  </a:ext>
                </a:extLst>
              </a:tr>
              <a:tr h="89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«Образование»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4027919000"/>
                  </a:ext>
                </a:extLst>
              </a:tr>
              <a:tr h="257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III «Дополнительное образование, воспитание и психолого-социальное сопровождение детей»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3902989797"/>
                  </a:ext>
                </a:extLst>
              </a:tr>
              <a:tr h="343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108,29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2823850534"/>
                  </a:ext>
                </a:extLst>
              </a:tr>
              <a:tr h="600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указу Президента Российской Федерации, показатель к соглашению с ФОИВ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4080337985"/>
                  </a:ext>
                </a:extLst>
              </a:tr>
              <a:tr h="772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детей, охваченных деятельностью детских технопарков "Кванториум" (мобильных технопарков "Кванториум")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соглашению с ФОИВ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0,239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0,925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1748406984"/>
                  </a:ext>
                </a:extLst>
              </a:tr>
              <a:tr h="428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области, 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108,29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2941600566"/>
                  </a:ext>
                </a:extLst>
              </a:tr>
              <a:tr h="171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IV «</a:t>
                      </a:r>
                      <a:r>
                        <a:rPr lang="ru-RU" sz="900" u="none" strike="noStrike">
                          <a:effectLst/>
                        </a:rPr>
                        <a:t>Профессиональное образование»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2524856945"/>
                  </a:ext>
                </a:extLst>
              </a:tr>
              <a:tr h="411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к соглашению с ФОИВ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Плановое значение показателя не достигнуто. Средства на выполнение мероприятия не выделялись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1575911710"/>
                  </a:ext>
                </a:extLst>
              </a:tr>
              <a:tr h="171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V «</a:t>
                      </a:r>
                      <a:r>
                        <a:rPr lang="ru-RU" sz="900" u="none" strike="noStrike">
                          <a:effectLst/>
                        </a:rPr>
                        <a:t>Обеспечивающая подпрограмма»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3123371537"/>
                  </a:ext>
                </a:extLst>
              </a:tr>
              <a:tr h="343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Уровень удовлетворенности населения качеством дошкольного, общего и дополнительного образования (от числа опрошенных)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00" marR="3900" marT="3900" marB="0" anchor="ctr"/>
                </a:tc>
                <a:extLst>
                  <a:ext uri="{0D108BD9-81ED-4DB2-BD59-A6C34878D82A}">
                    <a16:rowId xmlns:a16="http://schemas.microsoft.com/office/drawing/2014/main" val="213796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4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EA6411B-D5D8-4756-B13D-24A3FE5B6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454764"/>
              </p:ext>
            </p:extLst>
          </p:nvPr>
        </p:nvGraphicFramePr>
        <p:xfrm>
          <a:off x="267419" y="1112448"/>
          <a:ext cx="11222965" cy="5335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682">
                  <a:extLst>
                    <a:ext uri="{9D8B030D-6E8A-4147-A177-3AD203B41FA5}">
                      <a16:colId xmlns:a16="http://schemas.microsoft.com/office/drawing/2014/main" val="3932775733"/>
                    </a:ext>
                  </a:extLst>
                </a:gridCol>
                <a:gridCol w="3727234">
                  <a:extLst>
                    <a:ext uri="{9D8B030D-6E8A-4147-A177-3AD203B41FA5}">
                      <a16:colId xmlns:a16="http://schemas.microsoft.com/office/drawing/2014/main" val="4107464427"/>
                    </a:ext>
                  </a:extLst>
                </a:gridCol>
                <a:gridCol w="1402871">
                  <a:extLst>
                    <a:ext uri="{9D8B030D-6E8A-4147-A177-3AD203B41FA5}">
                      <a16:colId xmlns:a16="http://schemas.microsoft.com/office/drawing/2014/main" val="2262828320"/>
                    </a:ext>
                  </a:extLst>
                </a:gridCol>
                <a:gridCol w="1182812">
                  <a:extLst>
                    <a:ext uri="{9D8B030D-6E8A-4147-A177-3AD203B41FA5}">
                      <a16:colId xmlns:a16="http://schemas.microsoft.com/office/drawing/2014/main" val="1214787277"/>
                    </a:ext>
                  </a:extLst>
                </a:gridCol>
                <a:gridCol w="1210318">
                  <a:extLst>
                    <a:ext uri="{9D8B030D-6E8A-4147-A177-3AD203B41FA5}">
                      <a16:colId xmlns:a16="http://schemas.microsoft.com/office/drawing/2014/main" val="609642518"/>
                    </a:ext>
                  </a:extLst>
                </a:gridCol>
                <a:gridCol w="1334104">
                  <a:extLst>
                    <a:ext uri="{9D8B030D-6E8A-4147-A177-3AD203B41FA5}">
                      <a16:colId xmlns:a16="http://schemas.microsoft.com/office/drawing/2014/main" val="2149691594"/>
                    </a:ext>
                  </a:extLst>
                </a:gridCol>
                <a:gridCol w="1677944">
                  <a:extLst>
                    <a:ext uri="{9D8B030D-6E8A-4147-A177-3AD203B41FA5}">
                      <a16:colId xmlns:a16="http://schemas.microsoft.com/office/drawing/2014/main" val="2155551886"/>
                    </a:ext>
                  </a:extLst>
                </a:gridCol>
              </a:tblGrid>
              <a:tr h="588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2689959883"/>
                  </a:ext>
                </a:extLst>
              </a:tr>
              <a:tr h="78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981787710"/>
                  </a:ext>
                </a:extLst>
              </a:tr>
              <a:tr h="150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«Социальная защита населения»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2789716495"/>
                  </a:ext>
                </a:extLst>
              </a:tr>
              <a:tr h="150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 «Социальная поддержка граждан»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1309095574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Уровень бедности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Макропоказатель Указ Президента РФ от 25.04.2019 №193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1485740504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Предоставление назначенной субсидии на оплату жилого помещения и коммунальных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639106287"/>
                  </a:ext>
                </a:extLst>
              </a:tr>
              <a:tr h="525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Предоставление компенсации льгот работникам образования, имеющим место жительства и работающим в микрорайонах Шереметьевский, Хлебниково, Павельцево, пользовавшихся льготой по оплате ЖКХ как житель сельской местности и утративших право на нее в связи с изменением статуса г. Долгопрудного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2321530856"/>
                  </a:ext>
                </a:extLst>
              </a:tr>
              <a:tr h="150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Активное долголетие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2,49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691633385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лиц, получающих социальную помощь в рамках проведения городских социально-значимых мероприятий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2298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3178979000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лиц, получающих адресную социальную помощь в связи с нахождением в трудной жизненной ситуации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516313378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4.7.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муниципальных служащих, вышедших на пенсию и получающих пенсию за выслугу лет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3902629472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4.8.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Предоставление дополнительных мер социальной поддержки и социальной помощи гражданам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4256639624"/>
                  </a:ext>
                </a:extLst>
              </a:tr>
              <a:tr h="78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II «</a:t>
                      </a:r>
                      <a:r>
                        <a:rPr lang="ru-RU" sz="900" u="none" strike="noStrike">
                          <a:effectLst/>
                        </a:rPr>
                        <a:t>Доступная среда»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4150942033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Доступная среда - Доступность для инвалидов и других маломобильных групп населения муниципальных приоритетных объектов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73,25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1225672334"/>
                  </a:ext>
                </a:extLst>
              </a:tr>
              <a:tr h="450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детей-инвалидов школьного возраста в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4120886230"/>
                  </a:ext>
                </a:extLst>
              </a:tr>
              <a:tr h="300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такого возраста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2035255331"/>
                  </a:ext>
                </a:extLst>
              </a:tr>
              <a:tr h="225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детей-инвалидов в возрасте от 1,5 до 7 лет, охваченных дошкольным образованием, в общей численности детей-инвалидов такого возраста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15" marR="3415" marT="3415" marB="0" anchor="ctr"/>
                </a:tc>
                <a:extLst>
                  <a:ext uri="{0D108BD9-81ED-4DB2-BD59-A6C34878D82A}">
                    <a16:rowId xmlns:a16="http://schemas.microsoft.com/office/drawing/2014/main" val="125446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08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0402565-EEEC-4287-9A66-FB9E98F77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16022"/>
              </p:ext>
            </p:extLst>
          </p:nvPr>
        </p:nvGraphicFramePr>
        <p:xfrm>
          <a:off x="283306" y="874878"/>
          <a:ext cx="11438627" cy="5742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895">
                  <a:extLst>
                    <a:ext uri="{9D8B030D-6E8A-4147-A177-3AD203B41FA5}">
                      <a16:colId xmlns:a16="http://schemas.microsoft.com/office/drawing/2014/main" val="2939560764"/>
                    </a:ext>
                  </a:extLst>
                </a:gridCol>
                <a:gridCol w="3798859">
                  <a:extLst>
                    <a:ext uri="{9D8B030D-6E8A-4147-A177-3AD203B41FA5}">
                      <a16:colId xmlns:a16="http://schemas.microsoft.com/office/drawing/2014/main" val="3232844756"/>
                    </a:ext>
                  </a:extLst>
                </a:gridCol>
                <a:gridCol w="1429827">
                  <a:extLst>
                    <a:ext uri="{9D8B030D-6E8A-4147-A177-3AD203B41FA5}">
                      <a16:colId xmlns:a16="http://schemas.microsoft.com/office/drawing/2014/main" val="2899455096"/>
                    </a:ext>
                  </a:extLst>
                </a:gridCol>
                <a:gridCol w="1205541">
                  <a:extLst>
                    <a:ext uri="{9D8B030D-6E8A-4147-A177-3AD203B41FA5}">
                      <a16:colId xmlns:a16="http://schemas.microsoft.com/office/drawing/2014/main" val="2473113634"/>
                    </a:ext>
                  </a:extLst>
                </a:gridCol>
                <a:gridCol w="1233578">
                  <a:extLst>
                    <a:ext uri="{9D8B030D-6E8A-4147-A177-3AD203B41FA5}">
                      <a16:colId xmlns:a16="http://schemas.microsoft.com/office/drawing/2014/main" val="3149534825"/>
                    </a:ext>
                  </a:extLst>
                </a:gridCol>
                <a:gridCol w="1359741">
                  <a:extLst>
                    <a:ext uri="{9D8B030D-6E8A-4147-A177-3AD203B41FA5}">
                      <a16:colId xmlns:a16="http://schemas.microsoft.com/office/drawing/2014/main" val="1679497809"/>
                    </a:ext>
                  </a:extLst>
                </a:gridCol>
                <a:gridCol w="1710186">
                  <a:extLst>
                    <a:ext uri="{9D8B030D-6E8A-4147-A177-3AD203B41FA5}">
                      <a16:colId xmlns:a16="http://schemas.microsoft.com/office/drawing/2014/main" val="2240051366"/>
                    </a:ext>
                  </a:extLst>
                </a:gridCol>
              </a:tblGrid>
              <a:tr h="443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4066582894"/>
                  </a:ext>
                </a:extLst>
              </a:tr>
              <a:tr h="59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877949008"/>
                  </a:ext>
                </a:extLst>
              </a:tr>
              <a:tr h="11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«Социальная защита населения»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738071802"/>
                  </a:ext>
                </a:extLst>
              </a:tr>
              <a:tr h="11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III «Развитие системы отдыха и оздоровления детей»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3988731127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221023996"/>
                  </a:ext>
                </a:extLst>
              </a:tr>
              <a:tr h="283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4059591126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детей, охваченных отдыхом, временной занятостью и трудоустройством в каникулярный период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1079349405"/>
                  </a:ext>
                </a:extLst>
              </a:tr>
              <a:tr h="11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VIII «Развитие трудовых ресурсов и охраны труда»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71153643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пострадавших в результате несчастных случаев на производстве со смертельным исходом, в расчете на 1000 работающих (по кругу организаций муниципальной собственности)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Единица, Кч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1489787280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IX «Развитие и поддержка социально ориентированных некоммерческих организаций»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3625349935"/>
                  </a:ext>
                </a:extLst>
              </a:tr>
              <a:tr h="1132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НКО, которым оказана поддержка органами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308903145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445767783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1052935468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на социальную сферу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356007037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расходов, направляемых на предоставление субсидий СО НКО в сфере образования, в общем объеме расходов бюджета муниципального образования в сфере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696395495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НКО, которым оказана финансовая поддержка органами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896427771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НКО, которым оказана имущественная поддержка органами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1436552954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4113339183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 в сфере образования, которым оказана имущественная поддержка органами местного самоуправления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656994581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633465159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727513128"/>
                  </a:ext>
                </a:extLst>
              </a:tr>
              <a:tr h="2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 в    сфере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1724641702"/>
                  </a:ext>
                </a:extLst>
              </a:tr>
              <a:tr h="169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4.13.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 НКО, которым оказана консультационная поддержка органами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выполнен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3" marR="2573" marT="2573" marB="0" anchor="ctr"/>
                </a:tc>
                <a:extLst>
                  <a:ext uri="{0D108BD9-81ED-4DB2-BD59-A6C34878D82A}">
                    <a16:rowId xmlns:a16="http://schemas.microsoft.com/office/drawing/2014/main" val="2661249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381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6DFADF7-8444-4FF4-9B97-52442D497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921129"/>
              </p:ext>
            </p:extLst>
          </p:nvPr>
        </p:nvGraphicFramePr>
        <p:xfrm>
          <a:off x="153910" y="792116"/>
          <a:ext cx="11609715" cy="5895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380">
                  <a:extLst>
                    <a:ext uri="{9D8B030D-6E8A-4147-A177-3AD203B41FA5}">
                      <a16:colId xmlns:a16="http://schemas.microsoft.com/office/drawing/2014/main" val="679251536"/>
                    </a:ext>
                  </a:extLst>
                </a:gridCol>
                <a:gridCol w="3855678">
                  <a:extLst>
                    <a:ext uri="{9D8B030D-6E8A-4147-A177-3AD203B41FA5}">
                      <a16:colId xmlns:a16="http://schemas.microsoft.com/office/drawing/2014/main" val="3176230957"/>
                    </a:ext>
                  </a:extLst>
                </a:gridCol>
                <a:gridCol w="1451215">
                  <a:extLst>
                    <a:ext uri="{9D8B030D-6E8A-4147-A177-3AD203B41FA5}">
                      <a16:colId xmlns:a16="http://schemas.microsoft.com/office/drawing/2014/main" val="3401478283"/>
                    </a:ext>
                  </a:extLst>
                </a:gridCol>
                <a:gridCol w="1223574">
                  <a:extLst>
                    <a:ext uri="{9D8B030D-6E8A-4147-A177-3AD203B41FA5}">
                      <a16:colId xmlns:a16="http://schemas.microsoft.com/office/drawing/2014/main" val="2707329507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3241268955"/>
                    </a:ext>
                  </a:extLst>
                </a:gridCol>
                <a:gridCol w="1380076">
                  <a:extLst>
                    <a:ext uri="{9D8B030D-6E8A-4147-A177-3AD203B41FA5}">
                      <a16:colId xmlns:a16="http://schemas.microsoft.com/office/drawing/2014/main" val="1114536201"/>
                    </a:ext>
                  </a:extLst>
                </a:gridCol>
                <a:gridCol w="1735766">
                  <a:extLst>
                    <a:ext uri="{9D8B030D-6E8A-4147-A177-3AD203B41FA5}">
                      <a16:colId xmlns:a16="http://schemas.microsoft.com/office/drawing/2014/main" val="204760487"/>
                    </a:ext>
                  </a:extLst>
                </a:gridCol>
              </a:tblGrid>
              <a:tr h="343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№ п/п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Тип показателя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057680172"/>
                  </a:ext>
                </a:extLst>
              </a:tr>
              <a:tr h="112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663232757"/>
                  </a:ext>
                </a:extLst>
              </a:tr>
              <a:tr h="112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Муниципальная программа «Спорт»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1044068813"/>
                  </a:ext>
                </a:extLst>
              </a:tr>
              <a:tr h="1122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Подпрограмма I «Развитие физической культуры и спорта»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795087179"/>
                  </a:ext>
                </a:extLst>
              </a:tr>
              <a:tr h="33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5.1.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Указ Президента 204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43,6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45,06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258081170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5.2.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детей и молодёжи (возраст 3–29 лет), систематически занимающихся физической культурой и спортом, в общей численности детей и молодежи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Указ Президента 204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98412207"/>
                  </a:ext>
                </a:extLst>
              </a:tr>
              <a:tr h="33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5.3.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граждан среднего возраста (женщины 30–54 лет; мужчины 30–59 лет), систематически занимающихся физической культурой и спортом, в общей численности граждан среднего возраста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Указ Президента 204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25,5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25,5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487237145"/>
                  </a:ext>
                </a:extLst>
              </a:tr>
              <a:tr h="33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5.4.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граждан старшего возраста (женщины 55–79 лет; мужчины 60–79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Указ Президента 204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127699681"/>
                  </a:ext>
                </a:extLst>
              </a:tr>
              <a:tr h="33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5.5.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Указ Президента 204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Приоритетный показатель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32,06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32,06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661748138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5.6.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Рейтинг-50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78,86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3657467899"/>
                  </a:ext>
                </a:extLst>
              </a:tr>
              <a:tr h="663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5.7.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лиц 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муниципальном образовании Московской области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3537228490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5.8.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503443390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5.9.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жителей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2977105482"/>
                  </a:ext>
                </a:extLst>
              </a:tr>
              <a:tr h="332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5.10.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28,9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28,9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124119772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5.11.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99,6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99,9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1847295600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05.12.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696310800"/>
                  </a:ext>
                </a:extLst>
              </a:tr>
              <a:tr h="442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05.13.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4226578289"/>
                  </a:ext>
                </a:extLst>
              </a:tr>
              <a:tr h="773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05.14.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обучающихся и студентов  муниципального образования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(ГТО)участие в сдаче нормативов Всероссийского физкультурно-спортивного комплекса «Готов к труду и обороне» (ГТО)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50,6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3966617062"/>
                  </a:ext>
                </a:extLst>
              </a:tr>
              <a:tr h="222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05.15.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дворовых спортивных сооружений, содержание которых осуществляется в рамках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3" marR="2343" marT="2343" marB="0" anchor="ctr"/>
                </a:tc>
                <a:extLst>
                  <a:ext uri="{0D108BD9-81ED-4DB2-BD59-A6C34878D82A}">
                    <a16:rowId xmlns:a16="http://schemas.microsoft.com/office/drawing/2014/main" val="15474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34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51B97F4-0CCE-4907-ACBC-6797F256B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434932"/>
              </p:ext>
            </p:extLst>
          </p:nvPr>
        </p:nvGraphicFramePr>
        <p:xfrm>
          <a:off x="336432" y="1449238"/>
          <a:ext cx="11309230" cy="4399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968">
                  <a:extLst>
                    <a:ext uri="{9D8B030D-6E8A-4147-A177-3AD203B41FA5}">
                      <a16:colId xmlns:a16="http://schemas.microsoft.com/office/drawing/2014/main" val="3179280132"/>
                    </a:ext>
                  </a:extLst>
                </a:gridCol>
                <a:gridCol w="3755883">
                  <a:extLst>
                    <a:ext uri="{9D8B030D-6E8A-4147-A177-3AD203B41FA5}">
                      <a16:colId xmlns:a16="http://schemas.microsoft.com/office/drawing/2014/main" val="3153617805"/>
                    </a:ext>
                  </a:extLst>
                </a:gridCol>
                <a:gridCol w="1413653">
                  <a:extLst>
                    <a:ext uri="{9D8B030D-6E8A-4147-A177-3AD203B41FA5}">
                      <a16:colId xmlns:a16="http://schemas.microsoft.com/office/drawing/2014/main" val="1421486688"/>
                    </a:ext>
                  </a:extLst>
                </a:gridCol>
                <a:gridCol w="1191905">
                  <a:extLst>
                    <a:ext uri="{9D8B030D-6E8A-4147-A177-3AD203B41FA5}">
                      <a16:colId xmlns:a16="http://schemas.microsoft.com/office/drawing/2014/main" val="2892942498"/>
                    </a:ext>
                  </a:extLst>
                </a:gridCol>
                <a:gridCol w="1219623">
                  <a:extLst>
                    <a:ext uri="{9D8B030D-6E8A-4147-A177-3AD203B41FA5}">
                      <a16:colId xmlns:a16="http://schemas.microsoft.com/office/drawing/2014/main" val="918061500"/>
                    </a:ext>
                  </a:extLst>
                </a:gridCol>
                <a:gridCol w="1344358">
                  <a:extLst>
                    <a:ext uri="{9D8B030D-6E8A-4147-A177-3AD203B41FA5}">
                      <a16:colId xmlns:a16="http://schemas.microsoft.com/office/drawing/2014/main" val="2309498306"/>
                    </a:ext>
                  </a:extLst>
                </a:gridCol>
                <a:gridCol w="1690840">
                  <a:extLst>
                    <a:ext uri="{9D8B030D-6E8A-4147-A177-3AD203B41FA5}">
                      <a16:colId xmlns:a16="http://schemas.microsoft.com/office/drawing/2014/main" val="1897339345"/>
                    </a:ext>
                  </a:extLst>
                </a:gridCol>
              </a:tblGrid>
              <a:tr h="1004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181258307"/>
                  </a:ext>
                </a:extLst>
              </a:tr>
              <a:tr h="13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921631262"/>
                  </a:ext>
                </a:extLst>
              </a:tr>
              <a:tr h="134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Муниципальная программа «Спорт»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420815030"/>
                  </a:ext>
                </a:extLst>
              </a:tr>
              <a:tr h="641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II «Подготовка к проведению в 2018 году чемпионата мира по футболу и эффективное использование тренировочных площадок после чемпионата мира по футболу»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2974020690"/>
                  </a:ext>
                </a:extLst>
              </a:tr>
              <a:tr h="513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Соответствие тренировочных площадок после завершения мероприятий требованиям, установленным национальными стандартами Российской Федерации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к соглашению с ФОИВ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1337904738"/>
                  </a:ext>
                </a:extLst>
              </a:tr>
              <a:tr h="2565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III «Подготовка спортивного резерва»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4003998919"/>
                  </a:ext>
                </a:extLst>
              </a:tr>
              <a:tr h="8979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спорта, в том числе для лиц с ограниченными возможностями здоровья и инвалидов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318455789"/>
                  </a:ext>
                </a:extLst>
              </a:tr>
              <a:tr h="7696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Указ Президента 204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236392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30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9CC7450-8B35-4884-B7A3-A192FDFCC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05784"/>
              </p:ext>
            </p:extLst>
          </p:nvPr>
        </p:nvGraphicFramePr>
        <p:xfrm>
          <a:off x="475891" y="1116438"/>
          <a:ext cx="11240218" cy="5218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740">
                  <a:extLst>
                    <a:ext uri="{9D8B030D-6E8A-4147-A177-3AD203B41FA5}">
                      <a16:colId xmlns:a16="http://schemas.microsoft.com/office/drawing/2014/main" val="192161790"/>
                    </a:ext>
                  </a:extLst>
                </a:gridCol>
                <a:gridCol w="3732965">
                  <a:extLst>
                    <a:ext uri="{9D8B030D-6E8A-4147-A177-3AD203B41FA5}">
                      <a16:colId xmlns:a16="http://schemas.microsoft.com/office/drawing/2014/main" val="2231479720"/>
                    </a:ext>
                  </a:extLst>
                </a:gridCol>
                <a:gridCol w="1405026">
                  <a:extLst>
                    <a:ext uri="{9D8B030D-6E8A-4147-A177-3AD203B41FA5}">
                      <a16:colId xmlns:a16="http://schemas.microsoft.com/office/drawing/2014/main" val="3666922639"/>
                    </a:ext>
                  </a:extLst>
                </a:gridCol>
                <a:gridCol w="1184632">
                  <a:extLst>
                    <a:ext uri="{9D8B030D-6E8A-4147-A177-3AD203B41FA5}">
                      <a16:colId xmlns:a16="http://schemas.microsoft.com/office/drawing/2014/main" val="1137314436"/>
                    </a:ext>
                  </a:extLst>
                </a:gridCol>
                <a:gridCol w="1212181">
                  <a:extLst>
                    <a:ext uri="{9D8B030D-6E8A-4147-A177-3AD203B41FA5}">
                      <a16:colId xmlns:a16="http://schemas.microsoft.com/office/drawing/2014/main" val="2235884227"/>
                    </a:ext>
                  </a:extLst>
                </a:gridCol>
                <a:gridCol w="1336151">
                  <a:extLst>
                    <a:ext uri="{9D8B030D-6E8A-4147-A177-3AD203B41FA5}">
                      <a16:colId xmlns:a16="http://schemas.microsoft.com/office/drawing/2014/main" val="956471686"/>
                    </a:ext>
                  </a:extLst>
                </a:gridCol>
                <a:gridCol w="1680523">
                  <a:extLst>
                    <a:ext uri="{9D8B030D-6E8A-4147-A177-3AD203B41FA5}">
                      <a16:colId xmlns:a16="http://schemas.microsoft.com/office/drawing/2014/main" val="1725682833"/>
                    </a:ext>
                  </a:extLst>
                </a:gridCol>
              </a:tblGrid>
              <a:tr h="460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552815386"/>
                  </a:ext>
                </a:extLst>
              </a:tr>
              <a:tr h="6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479245270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«Развитие сельского хозяйства»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663842885"/>
                  </a:ext>
                </a:extLst>
              </a:tr>
              <a:tr h="17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IV «Обеспечение эпизоотического и ветеринарно-санитарного благополучия»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579851764"/>
                  </a:ext>
                </a:extLst>
              </a:tr>
              <a:tr h="6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отловленных безнадзорных животных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60657006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«Экология и окружающая среда»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725417683"/>
                  </a:ext>
                </a:extLst>
              </a:tr>
              <a:tr h="116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 «Охрана окружающей среды»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984376798"/>
                  </a:ext>
                </a:extLst>
              </a:tr>
              <a:tr h="17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Проведение мониторинга атмосферного воздуха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Мероприятия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985612153"/>
                  </a:ext>
                </a:extLst>
              </a:tr>
              <a:tr h="17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Организация мероприятий по экологическому воспитанию и просвещению населения на территории городского округа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335704395"/>
                  </a:ext>
                </a:extLst>
              </a:tr>
              <a:tr h="17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населения, принявшего участие в экологических мероприятиях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4800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552061906"/>
                  </a:ext>
                </a:extLst>
              </a:tr>
              <a:tr h="176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Устройство (установка) оборудования для очистки вентиляционных выбросов от запахов на КНС «Котово»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17507755"/>
                  </a:ext>
                </a:extLst>
              </a:tr>
              <a:tr h="31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V «Региональная программа в области обращения с отходами, в том числе с твердыми коммунальными отходами»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2161448630"/>
                  </a:ext>
                </a:extLst>
              </a:tr>
              <a:tr h="361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Обеспечение надлежащего и своевременного сбора и вывоза ТКО на территории городского округа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3942410482"/>
                  </a:ext>
                </a:extLst>
              </a:tr>
              <a:tr h="361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Обеспечение надлежащего проведения общественных мероприятий и субботников на территории городского округа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153532711"/>
                  </a:ext>
                </a:extLst>
              </a:tr>
              <a:tr h="361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Обеспечение разработки схемы санитарной очистки территории городского округа (в том числе, реестра контейнерных площадок)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971332571"/>
                  </a:ext>
                </a:extLst>
              </a:tr>
              <a:tr h="361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Коэффициент качества работы с отходами (составной показатель для расчета показателя «Качество окружающей среды»)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314817013"/>
                  </a:ext>
                </a:extLst>
              </a:tr>
              <a:tr h="361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Ликвидировано  объектов накопленного вреда (в том числе наиболее опасных объектов накопленного вреда)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289272270"/>
                  </a:ext>
                </a:extLst>
              </a:tr>
              <a:tr h="361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Соответствие расходов на природоохранную деятельность, установленных муниципальной экологической программой, нормативу расходов на природоохранную деятельность, установленному Правительством Московской области (28,6 руб./чел.)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5" marR="2675" marT="2675" marB="0" anchor="ctr"/>
                </a:tc>
                <a:extLst>
                  <a:ext uri="{0D108BD9-81ED-4DB2-BD59-A6C34878D82A}">
                    <a16:rowId xmlns:a16="http://schemas.microsoft.com/office/drawing/2014/main" val="104769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94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4BC-7A97-45C8-AC44-68D16C69BC0F}"/>
              </a:ext>
            </a:extLst>
          </p:cNvPr>
          <p:cNvSpPr/>
          <p:nvPr/>
        </p:nvSpPr>
        <p:spPr>
          <a:xfrm>
            <a:off x="250825" y="1029449"/>
            <a:ext cx="6002134" cy="277697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effectLst>
            <a:glow>
              <a:schemeClr val="accent1">
                <a:alpha val="40000"/>
              </a:schemeClr>
            </a:glow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Численность населения города на конец 2020 года составила  117778 человек, рост к 2019 году – 101,5 % (численность населения на конец 2019 года составляла 116038 человек).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Трудоспособное население – 70,3  тыс. человек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(59,7% от всего населения города).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 экономике города занято – 35,0 тыс. человек.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Резерв квалифицированной рабочей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силы за счет граждан, выезжающих на работу в другие регионы – 29,0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тыс. человек.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0" y="189826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Население и рынок труда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5B26D8-392B-4504-AFAB-3A0C869FCE11}"/>
              </a:ext>
            </a:extLst>
          </p:cNvPr>
          <p:cNvSpPr/>
          <p:nvPr/>
        </p:nvSpPr>
        <p:spPr>
          <a:xfrm>
            <a:off x="736620" y="4143707"/>
            <a:ext cx="5030544" cy="36933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</a:gradFill>
          <a:effectLst>
            <a:softEdge rad="50800"/>
          </a:effectLst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Занято в экономике города, тыс. человек: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CE849F6C-6A07-4B58-A31A-7BA1419A2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151369"/>
              </p:ext>
            </p:extLst>
          </p:nvPr>
        </p:nvGraphicFramePr>
        <p:xfrm>
          <a:off x="1099467" y="4481967"/>
          <a:ext cx="4304850" cy="219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B7F6C1-DDBA-40E8-A441-B6ACBBC86BF3}"/>
              </a:ext>
            </a:extLst>
          </p:cNvPr>
          <p:cNvSpPr/>
          <p:nvPr/>
        </p:nvSpPr>
        <p:spPr>
          <a:xfrm>
            <a:off x="6429411" y="4221223"/>
            <a:ext cx="5511764" cy="23160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13500000" scaled="1"/>
            <a:tileRect/>
          </a:gra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Создано 1412 новых рабочих мест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Заявленная работодателями потребность в работниках – 568 вакансий, по рабочим профессиям – 425 вакансий.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5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Уровень регистрируемой безработицы на начало 2021 года составил 2,93</a:t>
            </a:r>
            <a:r>
              <a:rPr kumimoji="0" lang="ru-RU" sz="16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%</a:t>
            </a:r>
            <a:r>
              <a:rPr kumimoji="0" lang="ru-RU" sz="165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, что ниже уровня Московской области (3,24%).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411" y="735275"/>
            <a:ext cx="5541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Основная трудовая специализация жителей города: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132513" y="902704"/>
          <a:ext cx="5808662" cy="313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CBD120-2608-4427-B0EA-A7C3890BD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85611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4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id="{4DE50CE8-FCDE-4205-BAF2-130282373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2BD3842-D30F-4F8D-A142-9B9029150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901533"/>
              </p:ext>
            </p:extLst>
          </p:nvPr>
        </p:nvGraphicFramePr>
        <p:xfrm>
          <a:off x="241540" y="733244"/>
          <a:ext cx="11585276" cy="6051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880">
                  <a:extLst>
                    <a:ext uri="{9D8B030D-6E8A-4147-A177-3AD203B41FA5}">
                      <a16:colId xmlns:a16="http://schemas.microsoft.com/office/drawing/2014/main" val="2891009004"/>
                    </a:ext>
                  </a:extLst>
                </a:gridCol>
                <a:gridCol w="3847560">
                  <a:extLst>
                    <a:ext uri="{9D8B030D-6E8A-4147-A177-3AD203B41FA5}">
                      <a16:colId xmlns:a16="http://schemas.microsoft.com/office/drawing/2014/main" val="3372959307"/>
                    </a:ext>
                  </a:extLst>
                </a:gridCol>
                <a:gridCol w="1448161">
                  <a:extLst>
                    <a:ext uri="{9D8B030D-6E8A-4147-A177-3AD203B41FA5}">
                      <a16:colId xmlns:a16="http://schemas.microsoft.com/office/drawing/2014/main" val="3226404870"/>
                    </a:ext>
                  </a:extLst>
                </a:gridCol>
                <a:gridCol w="1220997">
                  <a:extLst>
                    <a:ext uri="{9D8B030D-6E8A-4147-A177-3AD203B41FA5}">
                      <a16:colId xmlns:a16="http://schemas.microsoft.com/office/drawing/2014/main" val="4180578519"/>
                    </a:ext>
                  </a:extLst>
                </a:gridCol>
                <a:gridCol w="1249393">
                  <a:extLst>
                    <a:ext uri="{9D8B030D-6E8A-4147-A177-3AD203B41FA5}">
                      <a16:colId xmlns:a16="http://schemas.microsoft.com/office/drawing/2014/main" val="1179951726"/>
                    </a:ext>
                  </a:extLst>
                </a:gridCol>
                <a:gridCol w="1377171">
                  <a:extLst>
                    <a:ext uri="{9D8B030D-6E8A-4147-A177-3AD203B41FA5}">
                      <a16:colId xmlns:a16="http://schemas.microsoft.com/office/drawing/2014/main" val="837591037"/>
                    </a:ext>
                  </a:extLst>
                </a:gridCol>
                <a:gridCol w="1732114">
                  <a:extLst>
                    <a:ext uri="{9D8B030D-6E8A-4147-A177-3AD203B41FA5}">
                      <a16:colId xmlns:a16="http://schemas.microsoft.com/office/drawing/2014/main" val="3224250475"/>
                    </a:ext>
                  </a:extLst>
                </a:gridCol>
              </a:tblGrid>
              <a:tr h="332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573157975"/>
                  </a:ext>
                </a:extLst>
              </a:tr>
              <a:tr h="118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487363232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251701425"/>
                  </a:ext>
                </a:extLst>
              </a:tr>
              <a:tr h="118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 «Профилактика преступлений и иных правонарушений»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3476535782"/>
                  </a:ext>
                </a:extLst>
              </a:tr>
              <a:tr h="816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Снижение общего количества преступлений, совершенных на территории муниципального образования, не менее чем на 5 % ежегодно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кол-во преступлений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АПГ- 19 год: 1 кв.=155; 2 кв.=320; 3кв.=470; 4кв=571; за 2019=638. В 2020 году снижение общего количества преступлений, совершенных на территории муниципального образования зафиксировано более чем на 5 %.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2391898721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1407143812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Увеличение доли от числа граждан, принимающих участие в деятельности народных дружин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2186642555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84049125"/>
                  </a:ext>
                </a:extLst>
              </a:tr>
              <a:tr h="35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отремонтированных зданий(помещений),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2136678883"/>
                  </a:ext>
                </a:extLst>
              </a:tr>
              <a:tr h="35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кол-во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2370349356"/>
                  </a:ext>
                </a:extLst>
              </a:tr>
              <a:tr h="35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3547585482"/>
                  </a:ext>
                </a:extLst>
              </a:tr>
              <a:tr h="467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1382783534"/>
                  </a:ext>
                </a:extLst>
              </a:tr>
              <a:tr h="467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1000076770"/>
                  </a:ext>
                </a:extLst>
              </a:tr>
              <a:tr h="467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br>
                        <a:rPr lang="ru-RU" sz="800" u="none" strike="noStrike">
                          <a:effectLst/>
                        </a:rPr>
                      </a:b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1625191278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8.11.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Инвентаризация мест захоронений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1903126812"/>
                  </a:ext>
                </a:extLst>
              </a:tr>
              <a:tr h="220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8.12.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66,67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909780741"/>
                  </a:ext>
                </a:extLst>
              </a:tr>
              <a:tr h="234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8.13.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восстановленных (ремонт, реставрация, благоустройство) воинских захоронений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803130404"/>
                  </a:ext>
                </a:extLst>
              </a:tr>
              <a:tr h="351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8.14.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Соглашение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48" marR="2348" marT="2348" marB="0" anchor="ctr"/>
                </a:tc>
                <a:extLst>
                  <a:ext uri="{0D108BD9-81ED-4DB2-BD59-A6C34878D82A}">
                    <a16:rowId xmlns:a16="http://schemas.microsoft.com/office/drawing/2014/main" val="2486719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897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649A17D-85D3-41E0-BE2C-933D1311F9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87288"/>
              </p:ext>
            </p:extLst>
          </p:nvPr>
        </p:nvGraphicFramePr>
        <p:xfrm>
          <a:off x="448573" y="905774"/>
          <a:ext cx="11300603" cy="5617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438">
                  <a:extLst>
                    <a:ext uri="{9D8B030D-6E8A-4147-A177-3AD203B41FA5}">
                      <a16:colId xmlns:a16="http://schemas.microsoft.com/office/drawing/2014/main" val="1994110567"/>
                    </a:ext>
                  </a:extLst>
                </a:gridCol>
                <a:gridCol w="3753021">
                  <a:extLst>
                    <a:ext uri="{9D8B030D-6E8A-4147-A177-3AD203B41FA5}">
                      <a16:colId xmlns:a16="http://schemas.microsoft.com/office/drawing/2014/main" val="1116661190"/>
                    </a:ext>
                  </a:extLst>
                </a:gridCol>
                <a:gridCol w="1412576">
                  <a:extLst>
                    <a:ext uri="{9D8B030D-6E8A-4147-A177-3AD203B41FA5}">
                      <a16:colId xmlns:a16="http://schemas.microsoft.com/office/drawing/2014/main" val="577849735"/>
                    </a:ext>
                  </a:extLst>
                </a:gridCol>
                <a:gridCol w="1190996">
                  <a:extLst>
                    <a:ext uri="{9D8B030D-6E8A-4147-A177-3AD203B41FA5}">
                      <a16:colId xmlns:a16="http://schemas.microsoft.com/office/drawing/2014/main" val="3423617740"/>
                    </a:ext>
                  </a:extLst>
                </a:gridCol>
                <a:gridCol w="1218692">
                  <a:extLst>
                    <a:ext uri="{9D8B030D-6E8A-4147-A177-3AD203B41FA5}">
                      <a16:colId xmlns:a16="http://schemas.microsoft.com/office/drawing/2014/main" val="3246369449"/>
                    </a:ext>
                  </a:extLst>
                </a:gridCol>
                <a:gridCol w="1343330">
                  <a:extLst>
                    <a:ext uri="{9D8B030D-6E8A-4147-A177-3AD203B41FA5}">
                      <a16:colId xmlns:a16="http://schemas.microsoft.com/office/drawing/2014/main" val="2146361280"/>
                    </a:ext>
                  </a:extLst>
                </a:gridCol>
                <a:gridCol w="1689550">
                  <a:extLst>
                    <a:ext uri="{9D8B030D-6E8A-4147-A177-3AD203B41FA5}">
                      <a16:colId xmlns:a16="http://schemas.microsoft.com/office/drawing/2014/main" val="1273453573"/>
                    </a:ext>
                  </a:extLst>
                </a:gridCol>
              </a:tblGrid>
              <a:tr h="678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1031728423"/>
                  </a:ext>
                </a:extLst>
              </a:tr>
              <a:tr h="90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173960581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«Безопасность и обеспечение безопасности жизнедеятельности населения»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3854813434"/>
                  </a:ext>
                </a:extLst>
              </a:tr>
              <a:tr h="519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II «Снижение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2499420765"/>
                  </a:ext>
                </a:extLst>
              </a:tr>
              <a:tr h="433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ситуаций (происшествий) природного и техногенного характера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4030821492"/>
                  </a:ext>
                </a:extLst>
              </a:tr>
              <a:tr h="433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2303929280"/>
                  </a:ext>
                </a:extLst>
              </a:tr>
              <a:tr h="346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Процент исполнения органом местного самоуправления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муниципального образования полномочия по обеспечению безопасности людей на воде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355548235"/>
                  </a:ext>
                </a:extLst>
              </a:tr>
              <a:tr h="346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Процент построения и развития системно-аппаратного комплекса "Безопасный город" на территории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2331087852"/>
                  </a:ext>
                </a:extLst>
              </a:tr>
              <a:tr h="346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Подпрограмма III «Развитие и совершенствование систем оповещения и информирования населения Московской области»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911350051"/>
                  </a:ext>
                </a:extLst>
              </a:tr>
              <a:tr h="433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1644710980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IV «Обеспечение пожарной безопасности на территории муниципального образования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1333236380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Повышение степени пожарной защищенности муниципального образования, по отношению к базовому периоду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1114487897"/>
                  </a:ext>
                </a:extLst>
              </a:tr>
              <a:tr h="346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V «Обеспечение мероприятий гражданской обороны на территории муниципального образования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3403805772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419734995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49" marR="3249" marT="3249" marB="0" anchor="ctr"/>
                </a:tc>
                <a:extLst>
                  <a:ext uri="{0D108BD9-81ED-4DB2-BD59-A6C34878D82A}">
                    <a16:rowId xmlns:a16="http://schemas.microsoft.com/office/drawing/2014/main" val="15115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116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7F71823-0455-41AE-89BF-3BAE63132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820102"/>
              </p:ext>
            </p:extLst>
          </p:nvPr>
        </p:nvGraphicFramePr>
        <p:xfrm>
          <a:off x="153911" y="805679"/>
          <a:ext cx="11750541" cy="5942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8">
                  <a:extLst>
                    <a:ext uri="{9D8B030D-6E8A-4147-A177-3AD203B41FA5}">
                      <a16:colId xmlns:a16="http://schemas.microsoft.com/office/drawing/2014/main" val="1427690091"/>
                    </a:ext>
                  </a:extLst>
                </a:gridCol>
                <a:gridCol w="3902449">
                  <a:extLst>
                    <a:ext uri="{9D8B030D-6E8A-4147-A177-3AD203B41FA5}">
                      <a16:colId xmlns:a16="http://schemas.microsoft.com/office/drawing/2014/main" val="1323076185"/>
                    </a:ext>
                  </a:extLst>
                </a:gridCol>
                <a:gridCol w="1468817">
                  <a:extLst>
                    <a:ext uri="{9D8B030D-6E8A-4147-A177-3AD203B41FA5}">
                      <a16:colId xmlns:a16="http://schemas.microsoft.com/office/drawing/2014/main" val="1263871965"/>
                    </a:ext>
                  </a:extLst>
                </a:gridCol>
                <a:gridCol w="1238417">
                  <a:extLst>
                    <a:ext uri="{9D8B030D-6E8A-4147-A177-3AD203B41FA5}">
                      <a16:colId xmlns:a16="http://schemas.microsoft.com/office/drawing/2014/main" val="3495192588"/>
                    </a:ext>
                  </a:extLst>
                </a:gridCol>
                <a:gridCol w="1267214">
                  <a:extLst>
                    <a:ext uri="{9D8B030D-6E8A-4147-A177-3AD203B41FA5}">
                      <a16:colId xmlns:a16="http://schemas.microsoft.com/office/drawing/2014/main" val="3014815496"/>
                    </a:ext>
                  </a:extLst>
                </a:gridCol>
                <a:gridCol w="1396815">
                  <a:extLst>
                    <a:ext uri="{9D8B030D-6E8A-4147-A177-3AD203B41FA5}">
                      <a16:colId xmlns:a16="http://schemas.microsoft.com/office/drawing/2014/main" val="1287983515"/>
                    </a:ext>
                  </a:extLst>
                </a:gridCol>
                <a:gridCol w="1756821">
                  <a:extLst>
                    <a:ext uri="{9D8B030D-6E8A-4147-A177-3AD203B41FA5}">
                      <a16:colId xmlns:a16="http://schemas.microsoft.com/office/drawing/2014/main" val="3457797199"/>
                    </a:ext>
                  </a:extLst>
                </a:gridCol>
              </a:tblGrid>
              <a:tr h="417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3310150247"/>
                  </a:ext>
                </a:extLst>
              </a:tr>
              <a:tr h="115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828675939"/>
                  </a:ext>
                </a:extLst>
              </a:tr>
              <a:tr h="115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«Жилище»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2050293275"/>
                  </a:ext>
                </a:extLst>
              </a:tr>
              <a:tr h="229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 «Комплексное освоение  земельных участков  в целях жилищного строительства  и развитие застроенных территорий»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3875011084"/>
                  </a:ext>
                </a:extLst>
              </a:tr>
              <a:tr h="457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Тыс.кв.м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Введено в эксплуатацию 37 </a:t>
                      </a:r>
                      <a:r>
                        <a:rPr lang="ru-RU" sz="800" u="none" strike="noStrike" dirty="0" err="1">
                          <a:effectLst/>
                        </a:rPr>
                        <a:t>ижс</a:t>
                      </a:r>
                      <a:r>
                        <a:rPr lang="ru-RU" sz="800" u="none" strike="noStrike" dirty="0">
                          <a:effectLst/>
                        </a:rPr>
                        <a:t>. Показатель не достигнут в связи со сложной экономической ситуацией в результате пандемии COVID-19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1139476826"/>
                  </a:ext>
                </a:extLst>
              </a:tr>
              <a:tr h="229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Общее количество семей, состоящих на учете в качестве нуждающихся в жилых помещениях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 Президента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семей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4051394354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Удельный вес числа семей, получивших жилые помещения и улучив жилищные условия, в числе семей, состоящих на учете в качестве нуждающихся в жилых помещениях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 Президента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1571725875"/>
                  </a:ext>
                </a:extLst>
              </a:tr>
              <a:tr h="229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семей, улучивших свои жилищные условия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3175812031"/>
                  </a:ext>
                </a:extLst>
              </a:tr>
              <a:tr h="6849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не достигнут в связи со сложной экономической ситуацией в результате пандемии COVID-19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2926334165"/>
                  </a:ext>
                </a:extLst>
              </a:tr>
              <a:tr h="115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II «Обеспечение жильем молодых семей»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343018724"/>
                  </a:ext>
                </a:extLst>
              </a:tr>
              <a:tr h="266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свидетельств, выданных молодым семьям, в т.ч. на погашение ипотечного жилищного кредита, 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Соглашение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723041752"/>
                  </a:ext>
                </a:extLst>
              </a:tr>
              <a:tr h="289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III «Обеспечение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3818579519"/>
                  </a:ext>
                </a:extLst>
              </a:tr>
              <a:tr h="4807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Соглашение с федеральным органом исполнительной власти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1518821278"/>
                  </a:ext>
                </a:extLst>
              </a:tr>
              <a:tr h="798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жильем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3095958687"/>
                  </a:ext>
                </a:extLst>
              </a:tr>
              <a:tr h="229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VIII Обеспечение жильем отдельных категорий граждан, установленных федеральным законодательством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2721898294"/>
                  </a:ext>
                </a:extLst>
              </a:tr>
              <a:tr h="343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682147131"/>
                  </a:ext>
                </a:extLst>
              </a:tr>
              <a:tr h="384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19" marR="2319" marT="2319" marB="0" anchor="ctr"/>
                </a:tc>
                <a:extLst>
                  <a:ext uri="{0D108BD9-81ED-4DB2-BD59-A6C34878D82A}">
                    <a16:rowId xmlns:a16="http://schemas.microsoft.com/office/drawing/2014/main" val="299586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8997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9689E2C-3E74-4186-9E14-CF3FD99CF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707326"/>
              </p:ext>
            </p:extLst>
          </p:nvPr>
        </p:nvGraphicFramePr>
        <p:xfrm>
          <a:off x="439947" y="914399"/>
          <a:ext cx="11274725" cy="5704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853">
                  <a:extLst>
                    <a:ext uri="{9D8B030D-6E8A-4147-A177-3AD203B41FA5}">
                      <a16:colId xmlns:a16="http://schemas.microsoft.com/office/drawing/2014/main" val="581224761"/>
                    </a:ext>
                  </a:extLst>
                </a:gridCol>
                <a:gridCol w="3744426">
                  <a:extLst>
                    <a:ext uri="{9D8B030D-6E8A-4147-A177-3AD203B41FA5}">
                      <a16:colId xmlns:a16="http://schemas.microsoft.com/office/drawing/2014/main" val="1809403396"/>
                    </a:ext>
                  </a:extLst>
                </a:gridCol>
                <a:gridCol w="1409340">
                  <a:extLst>
                    <a:ext uri="{9D8B030D-6E8A-4147-A177-3AD203B41FA5}">
                      <a16:colId xmlns:a16="http://schemas.microsoft.com/office/drawing/2014/main" val="3851575839"/>
                    </a:ext>
                  </a:extLst>
                </a:gridCol>
                <a:gridCol w="1188267">
                  <a:extLst>
                    <a:ext uri="{9D8B030D-6E8A-4147-A177-3AD203B41FA5}">
                      <a16:colId xmlns:a16="http://schemas.microsoft.com/office/drawing/2014/main" val="360203469"/>
                    </a:ext>
                  </a:extLst>
                </a:gridCol>
                <a:gridCol w="1215902">
                  <a:extLst>
                    <a:ext uri="{9D8B030D-6E8A-4147-A177-3AD203B41FA5}">
                      <a16:colId xmlns:a16="http://schemas.microsoft.com/office/drawing/2014/main" val="1652404971"/>
                    </a:ext>
                  </a:extLst>
                </a:gridCol>
                <a:gridCol w="1340255">
                  <a:extLst>
                    <a:ext uri="{9D8B030D-6E8A-4147-A177-3AD203B41FA5}">
                      <a16:colId xmlns:a16="http://schemas.microsoft.com/office/drawing/2014/main" val="927704748"/>
                    </a:ext>
                  </a:extLst>
                </a:gridCol>
                <a:gridCol w="1685682">
                  <a:extLst>
                    <a:ext uri="{9D8B030D-6E8A-4147-A177-3AD203B41FA5}">
                      <a16:colId xmlns:a16="http://schemas.microsoft.com/office/drawing/2014/main" val="1135164"/>
                    </a:ext>
                  </a:extLst>
                </a:gridCol>
              </a:tblGrid>
              <a:tr h="1268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2635885507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2679078482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Муниципальная программа «Развитие инженерной инфраструктуры и энергоэффективности»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3219178471"/>
                  </a:ext>
                </a:extLst>
              </a:tr>
              <a:tr h="169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</a:t>
                      </a:r>
                      <a:r>
                        <a:rPr lang="en-US" sz="1000" u="none" strike="noStrike">
                          <a:effectLst/>
                        </a:rPr>
                        <a:t>I «</a:t>
                      </a:r>
                      <a:r>
                        <a:rPr lang="ru-RU" sz="1000" u="none" strike="noStrike">
                          <a:effectLst/>
                        </a:rPr>
                        <a:t>Чистая вода»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848609006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1074558531"/>
                  </a:ext>
                </a:extLst>
              </a:tr>
              <a:tr h="371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</a:t>
                      </a:r>
                      <a:r>
                        <a:rPr lang="en-US" sz="1000" u="none" strike="noStrike">
                          <a:effectLst/>
                        </a:rPr>
                        <a:t>II «</a:t>
                      </a:r>
                      <a:r>
                        <a:rPr lang="ru-RU" sz="1000" u="none" strike="noStrike">
                          <a:effectLst/>
                        </a:rPr>
                        <a:t>Системы водоотведения»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1426361774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канализационных насосных станций (далее-КНС) приведенных в надлежащее состояние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721635685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построенных, реконструированных, отремонтированных коллекторов (участков), канализационных насосных станций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Реализация мероприятия запланирована с 2021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4068927109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Удельный вес оборудования жилищного фонда централизованным водоотведением, в общей площади жилищного фонда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3144167754"/>
                  </a:ext>
                </a:extLst>
              </a:tr>
              <a:tr h="324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очистных сооружений, приведенных в надлежащее состояние и запущенных в работу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818725711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2976998649"/>
                  </a:ext>
                </a:extLst>
              </a:tr>
              <a:tr h="486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7" marR="5617" marT="5617" marB="0" anchor="ctr"/>
                </a:tc>
                <a:extLst>
                  <a:ext uri="{0D108BD9-81ED-4DB2-BD59-A6C34878D82A}">
                    <a16:rowId xmlns:a16="http://schemas.microsoft.com/office/drawing/2014/main" val="130898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44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44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D98D9F7-7785-4F64-A6C5-861311AEE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858079"/>
              </p:ext>
            </p:extLst>
          </p:nvPr>
        </p:nvGraphicFramePr>
        <p:xfrm>
          <a:off x="353682" y="931653"/>
          <a:ext cx="11404121" cy="562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781">
                  <a:extLst>
                    <a:ext uri="{9D8B030D-6E8A-4147-A177-3AD203B41FA5}">
                      <a16:colId xmlns:a16="http://schemas.microsoft.com/office/drawing/2014/main" val="2244220730"/>
                    </a:ext>
                  </a:extLst>
                </a:gridCol>
                <a:gridCol w="3787398">
                  <a:extLst>
                    <a:ext uri="{9D8B030D-6E8A-4147-A177-3AD203B41FA5}">
                      <a16:colId xmlns:a16="http://schemas.microsoft.com/office/drawing/2014/main" val="3292253945"/>
                    </a:ext>
                  </a:extLst>
                </a:gridCol>
                <a:gridCol w="1425514">
                  <a:extLst>
                    <a:ext uri="{9D8B030D-6E8A-4147-A177-3AD203B41FA5}">
                      <a16:colId xmlns:a16="http://schemas.microsoft.com/office/drawing/2014/main" val="3863886237"/>
                    </a:ext>
                  </a:extLst>
                </a:gridCol>
                <a:gridCol w="1201905">
                  <a:extLst>
                    <a:ext uri="{9D8B030D-6E8A-4147-A177-3AD203B41FA5}">
                      <a16:colId xmlns:a16="http://schemas.microsoft.com/office/drawing/2014/main" val="3677850283"/>
                    </a:ext>
                  </a:extLst>
                </a:gridCol>
                <a:gridCol w="1229857">
                  <a:extLst>
                    <a:ext uri="{9D8B030D-6E8A-4147-A177-3AD203B41FA5}">
                      <a16:colId xmlns:a16="http://schemas.microsoft.com/office/drawing/2014/main" val="2796358219"/>
                    </a:ext>
                  </a:extLst>
                </a:gridCol>
                <a:gridCol w="1355637">
                  <a:extLst>
                    <a:ext uri="{9D8B030D-6E8A-4147-A177-3AD203B41FA5}">
                      <a16:colId xmlns:a16="http://schemas.microsoft.com/office/drawing/2014/main" val="3121381492"/>
                    </a:ext>
                  </a:extLst>
                </a:gridCol>
                <a:gridCol w="1705029">
                  <a:extLst>
                    <a:ext uri="{9D8B030D-6E8A-4147-A177-3AD203B41FA5}">
                      <a16:colId xmlns:a16="http://schemas.microsoft.com/office/drawing/2014/main" val="4951385"/>
                    </a:ext>
                  </a:extLst>
                </a:gridCol>
              </a:tblGrid>
              <a:tr h="884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3700692747"/>
                  </a:ext>
                </a:extLst>
              </a:tr>
              <a:tr h="133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595229331"/>
                  </a:ext>
                </a:extLst>
              </a:tr>
              <a:tr h="338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«Развитие инженерной инфраструктуры и энергоэффективности»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501694989"/>
                  </a:ext>
                </a:extLst>
              </a:tr>
              <a:tr h="46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III «Создание условий для обеспечения качественными коммунальными услугами»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3821272291"/>
                  </a:ext>
                </a:extLst>
              </a:tr>
              <a:tr h="512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Удельный расход топлива на единицу теплоэнергии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кг.у.т./Гкал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166,38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593329083"/>
                  </a:ext>
                </a:extLst>
              </a:tr>
              <a:tr h="263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Удельный вес потерь теплоэнергии в общем количестве поданного в сеть тепла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4261014329"/>
                  </a:ext>
                </a:extLst>
              </a:tr>
              <a:tr h="338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созданных и восстановленных котельных, в том числе переведенных на природный газ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502122232"/>
                  </a:ext>
                </a:extLst>
              </a:tr>
              <a:tr h="338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созданных и восстановленных объектов коммунальной инфраструктуры (котельные, ЦТП, сети)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1512265974"/>
                  </a:ext>
                </a:extLst>
              </a:tr>
              <a:tr h="263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Удельный вес оборудования частного жилищного фонда централизованным водоотведением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Реализация мероприятия запланирована с 2021 по 2024 год.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1916280508"/>
                  </a:ext>
                </a:extLst>
              </a:tr>
              <a:tr h="451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3113234033"/>
                  </a:ext>
                </a:extLst>
              </a:tr>
              <a:tr h="393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10.7.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ЖКХ без долгов - Задолженность за потребленные топливно-энергетические ресурсы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тыс.руб. (на 1 тыс. населения)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 1 января 2021 года имеется задолженность в размере 413,46 млн.руб.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2118420573"/>
                  </a:ext>
                </a:extLst>
              </a:tr>
              <a:tr h="451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10.8.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Наличие определенной в установленном порядке Единой теплоснабжающей организации и гарантирующей организации в сфере водоснабжения.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3907158381"/>
                  </a:ext>
                </a:extLst>
              </a:tr>
              <a:tr h="263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10.9.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приобретенных электрогенераторных установок.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3194486857"/>
                  </a:ext>
                </a:extLst>
              </a:tr>
              <a:tr h="451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10.10.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актуализированных схем тепло-, водоснабжения и водоотведения, программ комплексного развития коммунальной инфраструктуры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Реализация мероприятия запланирована с 2021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46" marR="4146" marT="4146" marB="0" anchor="ctr"/>
                </a:tc>
                <a:extLst>
                  <a:ext uri="{0D108BD9-81ED-4DB2-BD59-A6C34878D82A}">
                    <a16:rowId xmlns:a16="http://schemas.microsoft.com/office/drawing/2014/main" val="292197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961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00C8FAD-980C-4AAD-8E2D-BF594ABBC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09696"/>
              </p:ext>
            </p:extLst>
          </p:nvPr>
        </p:nvGraphicFramePr>
        <p:xfrm>
          <a:off x="153910" y="805646"/>
          <a:ext cx="11741917" cy="5936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481">
                  <a:extLst>
                    <a:ext uri="{9D8B030D-6E8A-4147-A177-3AD203B41FA5}">
                      <a16:colId xmlns:a16="http://schemas.microsoft.com/office/drawing/2014/main" val="2517972736"/>
                    </a:ext>
                  </a:extLst>
                </a:gridCol>
                <a:gridCol w="3899582">
                  <a:extLst>
                    <a:ext uri="{9D8B030D-6E8A-4147-A177-3AD203B41FA5}">
                      <a16:colId xmlns:a16="http://schemas.microsoft.com/office/drawing/2014/main" val="2069185418"/>
                    </a:ext>
                  </a:extLst>
                </a:gridCol>
                <a:gridCol w="1467741">
                  <a:extLst>
                    <a:ext uri="{9D8B030D-6E8A-4147-A177-3AD203B41FA5}">
                      <a16:colId xmlns:a16="http://schemas.microsoft.com/office/drawing/2014/main" val="1480927350"/>
                    </a:ext>
                  </a:extLst>
                </a:gridCol>
                <a:gridCol w="1237506">
                  <a:extLst>
                    <a:ext uri="{9D8B030D-6E8A-4147-A177-3AD203B41FA5}">
                      <a16:colId xmlns:a16="http://schemas.microsoft.com/office/drawing/2014/main" val="630137250"/>
                    </a:ext>
                  </a:extLst>
                </a:gridCol>
                <a:gridCol w="1266284">
                  <a:extLst>
                    <a:ext uri="{9D8B030D-6E8A-4147-A177-3AD203B41FA5}">
                      <a16:colId xmlns:a16="http://schemas.microsoft.com/office/drawing/2014/main" val="2743624275"/>
                    </a:ext>
                  </a:extLst>
                </a:gridCol>
                <a:gridCol w="1395791">
                  <a:extLst>
                    <a:ext uri="{9D8B030D-6E8A-4147-A177-3AD203B41FA5}">
                      <a16:colId xmlns:a16="http://schemas.microsoft.com/office/drawing/2014/main" val="3876399007"/>
                    </a:ext>
                  </a:extLst>
                </a:gridCol>
                <a:gridCol w="1755532">
                  <a:extLst>
                    <a:ext uri="{9D8B030D-6E8A-4147-A177-3AD203B41FA5}">
                      <a16:colId xmlns:a16="http://schemas.microsoft.com/office/drawing/2014/main" val="2492811323"/>
                    </a:ext>
                  </a:extLst>
                </a:gridCol>
              </a:tblGrid>
              <a:tr h="675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169120964"/>
                  </a:ext>
                </a:extLst>
              </a:tr>
              <a:tr h="144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456153332"/>
                  </a:ext>
                </a:extLst>
              </a:tr>
              <a:tr h="285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Муниципальная программа «Развитие инженерной инфраструктуры и энергоэффективности»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41004564"/>
                  </a:ext>
                </a:extLst>
              </a:tr>
              <a:tr h="301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IV  «Энергосбережение и повышение энергетической эффективности»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68864788"/>
                  </a:ext>
                </a:extLst>
              </a:tr>
              <a:tr h="567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установленных индивидуальных приборов учета потребления коммунальных услуг в муниципальных помещениях, находящихся в многоквартирных домах на территории г. Долгопрудного в отчетном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288987234"/>
                  </a:ext>
                </a:extLst>
              </a:tr>
              <a:tr h="285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 Бережливый учет – Оснащенность  многоквартирных домов приборами учета ресурсов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166625745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(A, B, C, D)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61,81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выполнен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401599497"/>
                  </a:ext>
                </a:extLst>
              </a:tr>
              <a:tr h="1694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95,25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Значение показателя оценивается по итогам года. Данные получены по итогам сдачи энергетических деклараций за 2019 год в системе САСДУЭ. Финансирование мероприятий для достижения данного показателя осуществляется в пределах средств, выделенных на обеспечение деятельности муниципальных учреждений.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580773346"/>
                  </a:ext>
                </a:extLst>
              </a:tr>
              <a:tr h="285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многоквартирных домов с присвоенными классами энергоэффективности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4061275839"/>
                  </a:ext>
                </a:extLst>
              </a:tr>
              <a:tr h="144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</a:t>
                      </a:r>
                      <a:r>
                        <a:rPr lang="en-US" sz="1000" u="none" strike="noStrike">
                          <a:effectLst/>
                        </a:rPr>
                        <a:t>VI «</a:t>
                      </a:r>
                      <a:r>
                        <a:rPr lang="ru-RU" sz="1000" u="none" strike="noStrike">
                          <a:effectLst/>
                        </a:rPr>
                        <a:t>Развитие газификации»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161576833"/>
                  </a:ext>
                </a:extLst>
              </a:tr>
              <a:tr h="285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Оплата счетов филиал АО «Мособлгаз» «Северо-Запад».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Отраслевой приоритетный 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месяц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3153234100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</a:t>
                      </a:r>
                      <a:r>
                        <a:rPr lang="en-US" sz="1000" u="none" strike="noStrike">
                          <a:effectLst/>
                        </a:rPr>
                        <a:t>VIII «</a:t>
                      </a:r>
                      <a:r>
                        <a:rPr lang="ru-RU" sz="1000" u="none" strike="noStrike">
                          <a:effectLst/>
                        </a:rPr>
                        <a:t>Обеспечивающая подпрограмма»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1970823228"/>
                  </a:ext>
                </a:extLst>
              </a:tr>
              <a:tr h="2854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рассмотренных на административной комиссии жалоб граждан в сфере благоустройства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муниципальной программы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83" marR="4083" marT="4083" marB="0" anchor="ctr"/>
                </a:tc>
                <a:extLst>
                  <a:ext uri="{0D108BD9-81ED-4DB2-BD59-A6C34878D82A}">
                    <a16:rowId xmlns:a16="http://schemas.microsoft.com/office/drawing/2014/main" val="275269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321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52D3E96-41BA-4DFE-9B13-0EDFC94D8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180756"/>
              </p:ext>
            </p:extLst>
          </p:nvPr>
        </p:nvGraphicFramePr>
        <p:xfrm>
          <a:off x="153910" y="765063"/>
          <a:ext cx="11724664" cy="5771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423">
                  <a:extLst>
                    <a:ext uri="{9D8B030D-6E8A-4147-A177-3AD203B41FA5}">
                      <a16:colId xmlns:a16="http://schemas.microsoft.com/office/drawing/2014/main" val="1087351922"/>
                    </a:ext>
                  </a:extLst>
                </a:gridCol>
                <a:gridCol w="3893853">
                  <a:extLst>
                    <a:ext uri="{9D8B030D-6E8A-4147-A177-3AD203B41FA5}">
                      <a16:colId xmlns:a16="http://schemas.microsoft.com/office/drawing/2014/main" val="4066113778"/>
                    </a:ext>
                  </a:extLst>
                </a:gridCol>
                <a:gridCol w="1465584">
                  <a:extLst>
                    <a:ext uri="{9D8B030D-6E8A-4147-A177-3AD203B41FA5}">
                      <a16:colId xmlns:a16="http://schemas.microsoft.com/office/drawing/2014/main" val="672232573"/>
                    </a:ext>
                  </a:extLst>
                </a:gridCol>
                <a:gridCol w="1235687">
                  <a:extLst>
                    <a:ext uri="{9D8B030D-6E8A-4147-A177-3AD203B41FA5}">
                      <a16:colId xmlns:a16="http://schemas.microsoft.com/office/drawing/2014/main" val="3655342771"/>
                    </a:ext>
                  </a:extLst>
                </a:gridCol>
                <a:gridCol w="1264426">
                  <a:extLst>
                    <a:ext uri="{9D8B030D-6E8A-4147-A177-3AD203B41FA5}">
                      <a16:colId xmlns:a16="http://schemas.microsoft.com/office/drawing/2014/main" val="1096306596"/>
                    </a:ext>
                  </a:extLst>
                </a:gridCol>
                <a:gridCol w="1393739">
                  <a:extLst>
                    <a:ext uri="{9D8B030D-6E8A-4147-A177-3AD203B41FA5}">
                      <a16:colId xmlns:a16="http://schemas.microsoft.com/office/drawing/2014/main" val="1320366075"/>
                    </a:ext>
                  </a:extLst>
                </a:gridCol>
                <a:gridCol w="1752952">
                  <a:extLst>
                    <a:ext uri="{9D8B030D-6E8A-4147-A177-3AD203B41FA5}">
                      <a16:colId xmlns:a16="http://schemas.microsoft.com/office/drawing/2014/main" val="317436971"/>
                    </a:ext>
                  </a:extLst>
                </a:gridCol>
              </a:tblGrid>
              <a:tr h="35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№ п/п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Тип показателя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2457853476"/>
                  </a:ext>
                </a:extLst>
              </a:tr>
              <a:tr h="106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143415341"/>
                  </a:ext>
                </a:extLst>
              </a:tr>
              <a:tr h="106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3695939266"/>
                  </a:ext>
                </a:extLst>
              </a:tr>
              <a:tr h="106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Подпрограмма </a:t>
                      </a:r>
                      <a:r>
                        <a:rPr lang="en-US" sz="750" u="none" strike="noStrike">
                          <a:effectLst/>
                        </a:rPr>
                        <a:t>I «</a:t>
                      </a:r>
                      <a:r>
                        <a:rPr lang="ru-RU" sz="750" u="none" strike="noStrike">
                          <a:effectLst/>
                        </a:rPr>
                        <a:t>Инвестиции»</a:t>
                      </a:r>
                      <a:endParaRPr lang="ru-RU" sz="7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57946305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11.1.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Инвестиции в основной капитал за счет всех источников финансирования в ценах соответствующих лет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Миллион рублей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16 093,80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18 003,13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2088437192"/>
                  </a:ext>
                </a:extLst>
              </a:tr>
              <a:tr h="312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11.2.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средств федерального бюджета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Тысяча рублей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4 382 631,12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7 741 537,00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3743488406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11.3.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инвестиций, привлеченных в основной капитал (без учета бюджетных инвестиций ), на душу населения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Тысяча рублей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31,54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65,14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549914505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11.4.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Процент заполняемости многофункциональных индустриальных парков, технологических парков, промышленных площадок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91,4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93,2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1671217047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11.5.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1595834501"/>
                  </a:ext>
                </a:extLst>
              </a:tr>
              <a:tr h="312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11.6.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выполнен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719049398"/>
                  </a:ext>
                </a:extLst>
              </a:tr>
              <a:tr h="1760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11.7.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Площадь территории, на которую привлечены новые резиденты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Гектар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Факторами, влияющими на снижение темпов роста среднего уровня заработной платы на предприятиях и организациях городского округа в 2020 году, является введение ограничительных мер в связи с пандемией коронавирусной инфекции (COVID-2019). С учетом изменения методики расчета показателя по итогам года учтены арендаторы с краткосрочными договорами общим сроком присутствия на территории технопарка 33 месяца, площадь помещений привлеченным 2020 году резидентам технопарка "Лихачевский" по договорам более года - 282,3 кв. м (0,05 га): по договорам 33 месяца - 2016,68 кв. м. (0,33 га)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7438154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11.8.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созданных рабочих мест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1 397,00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1 412,00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381097065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11.9.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Производительность труда в базовых несырьевых отраслях экономики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3,3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3,3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3656516580"/>
                  </a:ext>
                </a:extLst>
              </a:tr>
              <a:tr h="209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11.10.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Задолженность по выплате заработной платы «Зарплата без долгов»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Рубль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2638426748"/>
                  </a:ext>
                </a:extLst>
              </a:tr>
              <a:tr h="726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11.11.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отраслевой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Процент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105,5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101,13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Факторами, влияющими на снижение темпов роста среднего уровня заработной платы на предприятиях и организациях городского округа в 2020 году, является введение ограничительных мер в связи с пандемией </a:t>
                      </a:r>
                      <a:r>
                        <a:rPr lang="ru-RU" sz="75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750" u="none" strike="noStrike" dirty="0">
                          <a:effectLst/>
                        </a:rPr>
                        <a:t> инфекции (COVID-2019).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/>
                </a:tc>
                <a:extLst>
                  <a:ext uri="{0D108BD9-81ED-4DB2-BD59-A6C34878D82A}">
                    <a16:rowId xmlns:a16="http://schemas.microsoft.com/office/drawing/2014/main" val="1417772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81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F5124FF-60E0-4C16-86C8-B71BE17E4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48406"/>
              </p:ext>
            </p:extLst>
          </p:nvPr>
        </p:nvGraphicFramePr>
        <p:xfrm>
          <a:off x="448575" y="957532"/>
          <a:ext cx="11059063" cy="552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639">
                  <a:extLst>
                    <a:ext uri="{9D8B030D-6E8A-4147-A177-3AD203B41FA5}">
                      <a16:colId xmlns:a16="http://schemas.microsoft.com/office/drawing/2014/main" val="1347426195"/>
                    </a:ext>
                  </a:extLst>
                </a:gridCol>
                <a:gridCol w="3672801">
                  <a:extLst>
                    <a:ext uri="{9D8B030D-6E8A-4147-A177-3AD203B41FA5}">
                      <a16:colId xmlns:a16="http://schemas.microsoft.com/office/drawing/2014/main" val="2646467502"/>
                    </a:ext>
                  </a:extLst>
                </a:gridCol>
                <a:gridCol w="1382382">
                  <a:extLst>
                    <a:ext uri="{9D8B030D-6E8A-4147-A177-3AD203B41FA5}">
                      <a16:colId xmlns:a16="http://schemas.microsoft.com/office/drawing/2014/main" val="1932973912"/>
                    </a:ext>
                  </a:extLst>
                </a:gridCol>
                <a:gridCol w="1165539">
                  <a:extLst>
                    <a:ext uri="{9D8B030D-6E8A-4147-A177-3AD203B41FA5}">
                      <a16:colId xmlns:a16="http://schemas.microsoft.com/office/drawing/2014/main" val="3045768203"/>
                    </a:ext>
                  </a:extLst>
                </a:gridCol>
                <a:gridCol w="1192645">
                  <a:extLst>
                    <a:ext uri="{9D8B030D-6E8A-4147-A177-3AD203B41FA5}">
                      <a16:colId xmlns:a16="http://schemas.microsoft.com/office/drawing/2014/main" val="1912928093"/>
                    </a:ext>
                  </a:extLst>
                </a:gridCol>
                <a:gridCol w="1314619">
                  <a:extLst>
                    <a:ext uri="{9D8B030D-6E8A-4147-A177-3AD203B41FA5}">
                      <a16:colId xmlns:a16="http://schemas.microsoft.com/office/drawing/2014/main" val="70416072"/>
                    </a:ext>
                  </a:extLst>
                </a:gridCol>
                <a:gridCol w="1653438">
                  <a:extLst>
                    <a:ext uri="{9D8B030D-6E8A-4147-A177-3AD203B41FA5}">
                      <a16:colId xmlns:a16="http://schemas.microsoft.com/office/drawing/2014/main" val="1055218942"/>
                    </a:ext>
                  </a:extLst>
                </a:gridCol>
              </a:tblGrid>
              <a:tr h="1276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2538819426"/>
                  </a:ext>
                </a:extLst>
              </a:tr>
              <a:tr h="17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1559109844"/>
                  </a:ext>
                </a:extLst>
              </a:tr>
              <a:tr h="325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4064367565"/>
                  </a:ext>
                </a:extLst>
              </a:tr>
              <a:tr h="17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II «</a:t>
                      </a:r>
                      <a:r>
                        <a:rPr lang="ru-RU" sz="900" u="none" strike="noStrike">
                          <a:effectLst/>
                        </a:rPr>
                        <a:t>Развитие конкуренции»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3370752480"/>
                  </a:ext>
                </a:extLst>
              </a:tr>
              <a:tr h="65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920709472"/>
                  </a:ext>
                </a:extLst>
              </a:tr>
              <a:tr h="325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несостоявшихся торгов от общего количества объявленных торгов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2639365383"/>
                  </a:ext>
                </a:extLst>
              </a:tr>
              <a:tr h="325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Среднее количество участников на торгах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5,29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3816342974"/>
                  </a:ext>
                </a:extLst>
              </a:tr>
              <a:tr h="325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19,89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266661274"/>
                  </a:ext>
                </a:extLst>
              </a:tr>
              <a:tr h="1303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"О контрактной системе в сфере закупок товаров, работ, услуг для обеспечения государственных и муниципальных нужд"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41,51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3679971686"/>
                  </a:ext>
                </a:extLst>
              </a:tr>
              <a:tr h="65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реализованных требований Стандарта развития конкуренции в муниципальном образовании  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31" marR="5831" marT="5831" marB="0" anchor="ctr"/>
                </a:tc>
                <a:extLst>
                  <a:ext uri="{0D108BD9-81ED-4DB2-BD59-A6C34878D82A}">
                    <a16:rowId xmlns:a16="http://schemas.microsoft.com/office/drawing/2014/main" val="387826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38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3E0A2D1-F05E-4540-B874-07A48802C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866650"/>
              </p:ext>
            </p:extLst>
          </p:nvPr>
        </p:nvGraphicFramePr>
        <p:xfrm>
          <a:off x="153910" y="910733"/>
          <a:ext cx="11593901" cy="5776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410">
                  <a:extLst>
                    <a:ext uri="{9D8B030D-6E8A-4147-A177-3AD203B41FA5}">
                      <a16:colId xmlns:a16="http://schemas.microsoft.com/office/drawing/2014/main" val="1160043900"/>
                    </a:ext>
                  </a:extLst>
                </a:gridCol>
                <a:gridCol w="3850425">
                  <a:extLst>
                    <a:ext uri="{9D8B030D-6E8A-4147-A177-3AD203B41FA5}">
                      <a16:colId xmlns:a16="http://schemas.microsoft.com/office/drawing/2014/main" val="1331177951"/>
                    </a:ext>
                  </a:extLst>
                </a:gridCol>
                <a:gridCol w="1449239">
                  <a:extLst>
                    <a:ext uri="{9D8B030D-6E8A-4147-A177-3AD203B41FA5}">
                      <a16:colId xmlns:a16="http://schemas.microsoft.com/office/drawing/2014/main" val="2074847609"/>
                    </a:ext>
                  </a:extLst>
                </a:gridCol>
                <a:gridCol w="1221906">
                  <a:extLst>
                    <a:ext uri="{9D8B030D-6E8A-4147-A177-3AD203B41FA5}">
                      <a16:colId xmlns:a16="http://schemas.microsoft.com/office/drawing/2014/main" val="2631187978"/>
                    </a:ext>
                  </a:extLst>
                </a:gridCol>
                <a:gridCol w="1250324">
                  <a:extLst>
                    <a:ext uri="{9D8B030D-6E8A-4147-A177-3AD203B41FA5}">
                      <a16:colId xmlns:a16="http://schemas.microsoft.com/office/drawing/2014/main" val="3866338889"/>
                    </a:ext>
                  </a:extLst>
                </a:gridCol>
                <a:gridCol w="1378195">
                  <a:extLst>
                    <a:ext uri="{9D8B030D-6E8A-4147-A177-3AD203B41FA5}">
                      <a16:colId xmlns:a16="http://schemas.microsoft.com/office/drawing/2014/main" val="6136410"/>
                    </a:ext>
                  </a:extLst>
                </a:gridCol>
                <a:gridCol w="1733402">
                  <a:extLst>
                    <a:ext uri="{9D8B030D-6E8A-4147-A177-3AD203B41FA5}">
                      <a16:colId xmlns:a16="http://schemas.microsoft.com/office/drawing/2014/main" val="1750280740"/>
                    </a:ext>
                  </a:extLst>
                </a:gridCol>
              </a:tblGrid>
              <a:tr h="582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182219200"/>
                  </a:ext>
                </a:extLst>
              </a:tr>
              <a:tr h="117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3218024489"/>
                  </a:ext>
                </a:extLst>
              </a:tr>
              <a:tr h="148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«Предпринимательство»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978789410"/>
                  </a:ext>
                </a:extLst>
              </a:tr>
              <a:tr h="148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III «Развитие малого и среднего предпринимательства»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938895918"/>
                  </a:ext>
                </a:extLst>
              </a:tr>
              <a:tr h="348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среднесписочной численности  работников (без внешних совместителей) малых предприятий в среднесписочной численности (без внешних совместителей всех предприятий и организаций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Указной             (Указ 607)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41,51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39,93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Показатель не достигнут, в связи с пандемией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2056622723"/>
                  </a:ext>
                </a:extLst>
              </a:tr>
              <a:tr h="2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Число субъектов МСП в расчете на 10 тыс. 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Указной             (Указ 607)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523,7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491,2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Информация получена  из Единого реестра субъектов МСП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1086839546"/>
                  </a:ext>
                </a:extLst>
              </a:tr>
              <a:tr h="29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Вновь созданные предприятия МСП в сфере производства или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2008496463"/>
                  </a:ext>
                </a:extLst>
              </a:tr>
              <a:tr h="371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вновь созданных субъектов МСП участниками проекта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Национального проекта (Регионального проекта)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единиц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Значение показателя не достигнуто в связи с пандемией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3533184606"/>
                  </a:ext>
                </a:extLst>
              </a:tr>
              <a:tr h="2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Малый бизнес большого региона- Прирост количества субъектов малого и среднего предпринимательства на 10 тыс. населения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Рейтинг 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78,77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Значение не достигнуто в связи с пандемией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2724771008"/>
                  </a:ext>
                </a:extLst>
              </a:tr>
              <a:tr h="348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Численность занятых в сфере малого и среднего предпринимательства, включая индивидуальных предпринимателей за отчетный период (прошедший год)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ВДЛ (Указ президента РФ № 193)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18562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16757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Значение показателя не достигнуто, в связи с пандемией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2827996842"/>
                  </a:ext>
                </a:extLst>
              </a:tr>
              <a:tr h="297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11.7.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самозанятых граждан, зафиксированных свой статус, с учетом введения налогового режима для самозанятых нарастающих итогом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ВДЛ (Указ президента РФ № 193)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3690854260"/>
                  </a:ext>
                </a:extLst>
              </a:tr>
              <a:tr h="2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IV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2992480433"/>
                  </a:ext>
                </a:extLst>
              </a:tr>
              <a:tr h="2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765,2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790,2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3953861266"/>
                  </a:ext>
                </a:extLst>
              </a:tr>
              <a:tr h="148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Ликвидация незаконных нестационарных торговых объектов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Рейтинг - 50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баллы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271776983"/>
                  </a:ext>
                </a:extLst>
              </a:tr>
              <a:tr h="2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Прирост площадей торговых объектов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Тыс.кв.м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3700323926"/>
                  </a:ext>
                </a:extLst>
              </a:tr>
              <a:tr h="2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Прирост посадочных мест на объектах общественного питания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Место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1841887714"/>
                  </a:ext>
                </a:extLst>
              </a:tr>
              <a:tr h="233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Прирост рабочих мест на объектах бытовых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Рабочее место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194604040"/>
                  </a:ext>
                </a:extLst>
              </a:tr>
              <a:tr h="694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Доля обращений по вопросу защиты прав потребителей от общего количества поступающих обращений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За  2020г. в администрацию города поступило 94  обращения по вопросу защиты прав потребителей.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Показатель достигнут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56" marR="3156" marT="3156" marB="0" anchor="ctr"/>
                </a:tc>
                <a:extLst>
                  <a:ext uri="{0D108BD9-81ED-4DB2-BD59-A6C34878D82A}">
                    <a16:rowId xmlns:a16="http://schemas.microsoft.com/office/drawing/2014/main" val="143044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73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A200EA49-9365-43FF-9D81-DC9B5B2FA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597961"/>
              </p:ext>
            </p:extLst>
          </p:nvPr>
        </p:nvGraphicFramePr>
        <p:xfrm>
          <a:off x="153910" y="726311"/>
          <a:ext cx="11836805" cy="5854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295">
                  <a:extLst>
                    <a:ext uri="{9D8B030D-6E8A-4147-A177-3AD203B41FA5}">
                      <a16:colId xmlns:a16="http://schemas.microsoft.com/office/drawing/2014/main" val="1792675713"/>
                    </a:ext>
                  </a:extLst>
                </a:gridCol>
                <a:gridCol w="3931095">
                  <a:extLst>
                    <a:ext uri="{9D8B030D-6E8A-4147-A177-3AD203B41FA5}">
                      <a16:colId xmlns:a16="http://schemas.microsoft.com/office/drawing/2014/main" val="3886927085"/>
                    </a:ext>
                  </a:extLst>
                </a:gridCol>
                <a:gridCol w="1479603">
                  <a:extLst>
                    <a:ext uri="{9D8B030D-6E8A-4147-A177-3AD203B41FA5}">
                      <a16:colId xmlns:a16="http://schemas.microsoft.com/office/drawing/2014/main" val="3289778481"/>
                    </a:ext>
                  </a:extLst>
                </a:gridCol>
                <a:gridCol w="1247504">
                  <a:extLst>
                    <a:ext uri="{9D8B030D-6E8A-4147-A177-3AD203B41FA5}">
                      <a16:colId xmlns:a16="http://schemas.microsoft.com/office/drawing/2014/main" val="2975677335"/>
                    </a:ext>
                  </a:extLst>
                </a:gridCol>
                <a:gridCol w="1276518">
                  <a:extLst>
                    <a:ext uri="{9D8B030D-6E8A-4147-A177-3AD203B41FA5}">
                      <a16:colId xmlns:a16="http://schemas.microsoft.com/office/drawing/2014/main" val="2456011829"/>
                    </a:ext>
                  </a:extLst>
                </a:gridCol>
                <a:gridCol w="1407072">
                  <a:extLst>
                    <a:ext uri="{9D8B030D-6E8A-4147-A177-3AD203B41FA5}">
                      <a16:colId xmlns:a16="http://schemas.microsoft.com/office/drawing/2014/main" val="2388867442"/>
                    </a:ext>
                  </a:extLst>
                </a:gridCol>
                <a:gridCol w="1769718">
                  <a:extLst>
                    <a:ext uri="{9D8B030D-6E8A-4147-A177-3AD203B41FA5}">
                      <a16:colId xmlns:a16="http://schemas.microsoft.com/office/drawing/2014/main" val="410593907"/>
                    </a:ext>
                  </a:extLst>
                </a:gridCol>
              </a:tblGrid>
              <a:tr h="332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3890837627"/>
                  </a:ext>
                </a:extLst>
              </a:tr>
              <a:tr h="118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2498621882"/>
                  </a:ext>
                </a:extLst>
              </a:tr>
              <a:tr h="20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2327864248"/>
                  </a:ext>
                </a:extLst>
              </a:tr>
              <a:tr h="118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 «Развитие имущественного комплекса»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407799953"/>
                  </a:ext>
                </a:extLst>
              </a:tr>
              <a:tr h="233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Эффективность работы по взысканию задолженности по арендной плате за муниципальное имущество и землю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1445619490"/>
                  </a:ext>
                </a:extLst>
              </a:tr>
              <a:tr h="233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3410601499"/>
                  </a:ext>
                </a:extLst>
              </a:tr>
              <a:tr h="1966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2020 Предоставление земельных участков многодетным семьям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связи с внесением 26.12.2019 кардинальных изменений в Закон МО от 01.06.2011 73/2011-оз пересмотрен порядок предоставления земельных участков. На учете для получения земельных участков состоит 561 многодетных семей, обеспечено земельными участками - 422 семей. Поскольку в течение отчетного периода поступают заявления от многодетных семей на постановку на учет для получения земельного участка, составные числа показателя не являются статичными. Согласно данным сведениям предоставление земельных участков в отчетном периоде составило 75  процентов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788309255"/>
                  </a:ext>
                </a:extLst>
              </a:tr>
              <a:tr h="233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73083173"/>
                  </a:ext>
                </a:extLst>
              </a:tr>
              <a:tr h="233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3451508933"/>
                  </a:ext>
                </a:extLst>
              </a:tr>
              <a:tr h="415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Проверка использования земель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Проведено 249 осмотров из 249 заданий на осмотр земель. Работа по проверке будет продолжена в 2021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1653586576"/>
                  </a:ext>
                </a:extLst>
              </a:tr>
              <a:tr h="1504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 отчетном периоде оказано 508 услуг, из них: в установленный регламентный срок - 447 услуг, с просрочкой исполнения - 61. Исходя из указанных данных значения показателя составило 88%. Ввиду некорректной работы программы, а также в связи с введением режима повышенной готовности и самоизоляции основная доля просрочек произошла в указанный период. В настоящее время проводится работа по недопущению просрочек по исполнению услуг.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66" marR="2666" marT="2666" marB="0" anchor="ctr"/>
                </a:tc>
                <a:extLst>
                  <a:ext uri="{0D108BD9-81ED-4DB2-BD59-A6C34878D82A}">
                    <a16:rowId xmlns:a16="http://schemas.microsoft.com/office/drawing/2014/main" val="27090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60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66755D-37B1-44D6-9426-668951D565EF}"/>
              </a:ext>
            </a:extLst>
          </p:cNvPr>
          <p:cNvSpPr/>
          <p:nvPr/>
        </p:nvSpPr>
        <p:spPr>
          <a:xfrm>
            <a:off x="1123720" y="189826"/>
            <a:ext cx="10817455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Население и рынок труда</a:t>
            </a:r>
          </a:p>
        </p:txBody>
      </p:sp>
      <p:pic>
        <p:nvPicPr>
          <p:cNvPr id="13" name="Picture 2" descr="New logo FM logis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447" y="1119862"/>
            <a:ext cx="1146875" cy="22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farmstand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72" y="1818756"/>
            <a:ext cx="1265244" cy="3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2"/>
          <a:stretch/>
        </p:blipFill>
        <p:spPr bwMode="auto">
          <a:xfrm>
            <a:off x="5250968" y="922669"/>
            <a:ext cx="635431" cy="61405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4267" y="1873595"/>
            <a:ext cx="881851" cy="46907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311971" y="4323472"/>
            <a:ext cx="3814761" cy="2071689"/>
            <a:chOff x="4709221" y="4595829"/>
            <a:chExt cx="3708983" cy="1526165"/>
          </a:xfrm>
        </p:grpSpPr>
        <p:grpSp>
          <p:nvGrpSpPr>
            <p:cNvPr id="22" name="Группа 9"/>
            <p:cNvGrpSpPr/>
            <p:nvPr/>
          </p:nvGrpSpPr>
          <p:grpSpPr>
            <a:xfrm>
              <a:off x="4710789" y="4595829"/>
              <a:ext cx="3707415" cy="1306116"/>
              <a:chOff x="6273800" y="1651000"/>
              <a:chExt cx="3701692" cy="174148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619772" y="1676400"/>
                <a:ext cx="3355720" cy="94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Индивидуальные предприниматели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Малые и микропредприятия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Крупные и средние предприятия</a:t>
                </a: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6273800" y="1651000"/>
                <a:ext cx="292100" cy="279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278643" y="2349520"/>
                <a:ext cx="292100" cy="279400"/>
              </a:xfrm>
              <a:prstGeom prst="ellipse">
                <a:avLst/>
              </a:prstGeom>
              <a:solidFill>
                <a:srgbClr val="FF9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0800000">
                <a:off x="6438900" y="2135188"/>
                <a:ext cx="1028700" cy="10795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Скругленный прямоугольник 29"/>
              <p:cNvSpPr/>
              <p:nvPr/>
            </p:nvSpPr>
            <p:spPr>
              <a:xfrm>
                <a:off x="6997700" y="3060700"/>
                <a:ext cx="736600" cy="331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195</a:t>
                </a:r>
              </a:p>
            </p:txBody>
          </p:sp>
          <p:sp>
            <p:nvSpPr>
              <p:cNvPr id="32" name="Скругленный прямоугольник 30"/>
              <p:cNvSpPr/>
              <p:nvPr/>
            </p:nvSpPr>
            <p:spPr>
              <a:xfrm>
                <a:off x="7823200" y="3060700"/>
                <a:ext cx="723900" cy="331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26</a:t>
                </a:r>
              </a:p>
            </p:txBody>
          </p:sp>
        </p:grpSp>
        <p:grpSp>
          <p:nvGrpSpPr>
            <p:cNvPr id="23" name="Группа 10"/>
            <p:cNvGrpSpPr/>
            <p:nvPr/>
          </p:nvGrpSpPr>
          <p:grpSpPr>
            <a:xfrm>
              <a:off x="5400079" y="5917935"/>
              <a:ext cx="1698475" cy="204059"/>
              <a:chOff x="6936626" y="2639108"/>
              <a:chExt cx="1695853" cy="27207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6936626" y="2639108"/>
                <a:ext cx="807952" cy="272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крупные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91847" y="2639108"/>
                <a:ext cx="840632" cy="272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средние</a:t>
                </a:r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4709221" y="4861353"/>
              <a:ext cx="292552" cy="2095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226356846"/>
              </p:ext>
            </p:extLst>
          </p:nvPr>
        </p:nvGraphicFramePr>
        <p:xfrm>
          <a:off x="1233681" y="1023714"/>
          <a:ext cx="3456122" cy="281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244378" y="3673925"/>
            <a:ext cx="664534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Рынок труда в Долгопрудном достаточно обширен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итогам 2020 года в городе ведут свою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5882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(+186)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хозяйствующих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субъекта, в том числе: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195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крупных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26 (+5)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средних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2255 (-5)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малых и микропредприятий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3406 (+186)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индивидуальных предпринимателей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63041" y="1068291"/>
            <a:ext cx="717263" cy="3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21672" y="3205946"/>
            <a:ext cx="370898" cy="4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14163" y="2360250"/>
            <a:ext cx="773543" cy="3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1827" y="1265458"/>
            <a:ext cx="758633" cy="45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753" y="2238144"/>
            <a:ext cx="392089" cy="54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67605" y="3151173"/>
            <a:ext cx="583732" cy="31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9062" y="2790733"/>
            <a:ext cx="575132" cy="68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8384" y="3180752"/>
            <a:ext cx="692076" cy="3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59558" y="2769520"/>
            <a:ext cx="670646" cy="4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90514" y="1825823"/>
            <a:ext cx="659733" cy="6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567048" y="2387108"/>
            <a:ext cx="44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784944" y="1160684"/>
            <a:ext cx="61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25868" y="3115754"/>
            <a:ext cx="841046" cy="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69915" y="1073480"/>
            <a:ext cx="665699" cy="54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089354" y="1910272"/>
            <a:ext cx="55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68368" y="2283565"/>
            <a:ext cx="742093" cy="45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8B76AD-E9B5-4292-8136-0FEEA6F8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041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5</a:t>
            </a:fld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0" name="Объект 6">
            <a:extLst>
              <a:ext uri="{FF2B5EF4-FFF2-40B4-BE49-F238E27FC236}">
                <a16:creationId xmlns:a16="http://schemas.microsoft.com/office/drawing/2014/main" id="{BC306B74-0B01-4643-9B05-72B4015099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0D8D5FD-B60C-4758-8046-76564CBC5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96181"/>
              </p:ext>
            </p:extLst>
          </p:nvPr>
        </p:nvGraphicFramePr>
        <p:xfrm>
          <a:off x="301924" y="940279"/>
          <a:ext cx="11300604" cy="5646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2440">
                  <a:extLst>
                    <a:ext uri="{9D8B030D-6E8A-4147-A177-3AD203B41FA5}">
                      <a16:colId xmlns:a16="http://schemas.microsoft.com/office/drawing/2014/main" val="2836919794"/>
                    </a:ext>
                  </a:extLst>
                </a:gridCol>
                <a:gridCol w="3753019">
                  <a:extLst>
                    <a:ext uri="{9D8B030D-6E8A-4147-A177-3AD203B41FA5}">
                      <a16:colId xmlns:a16="http://schemas.microsoft.com/office/drawing/2014/main" val="2668739044"/>
                    </a:ext>
                  </a:extLst>
                </a:gridCol>
                <a:gridCol w="1412575">
                  <a:extLst>
                    <a:ext uri="{9D8B030D-6E8A-4147-A177-3AD203B41FA5}">
                      <a16:colId xmlns:a16="http://schemas.microsoft.com/office/drawing/2014/main" val="1805858352"/>
                    </a:ext>
                  </a:extLst>
                </a:gridCol>
                <a:gridCol w="1190995">
                  <a:extLst>
                    <a:ext uri="{9D8B030D-6E8A-4147-A177-3AD203B41FA5}">
                      <a16:colId xmlns:a16="http://schemas.microsoft.com/office/drawing/2014/main" val="2685455813"/>
                    </a:ext>
                  </a:extLst>
                </a:gridCol>
                <a:gridCol w="1218692">
                  <a:extLst>
                    <a:ext uri="{9D8B030D-6E8A-4147-A177-3AD203B41FA5}">
                      <a16:colId xmlns:a16="http://schemas.microsoft.com/office/drawing/2014/main" val="1013777354"/>
                    </a:ext>
                  </a:extLst>
                </a:gridCol>
                <a:gridCol w="1343331">
                  <a:extLst>
                    <a:ext uri="{9D8B030D-6E8A-4147-A177-3AD203B41FA5}">
                      <a16:colId xmlns:a16="http://schemas.microsoft.com/office/drawing/2014/main" val="3076866066"/>
                    </a:ext>
                  </a:extLst>
                </a:gridCol>
                <a:gridCol w="1689552">
                  <a:extLst>
                    <a:ext uri="{9D8B030D-6E8A-4147-A177-3AD203B41FA5}">
                      <a16:colId xmlns:a16="http://schemas.microsoft.com/office/drawing/2014/main" val="1075307089"/>
                    </a:ext>
                  </a:extLst>
                </a:gridCol>
              </a:tblGrid>
              <a:tr h="678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2609709913"/>
                  </a:ext>
                </a:extLst>
              </a:tr>
              <a:tr h="136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2225279845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3206507802"/>
                  </a:ext>
                </a:extLst>
              </a:tr>
              <a:tr h="173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 «Развитие имущественного комплекса»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2844671477"/>
                  </a:ext>
                </a:extLst>
              </a:tr>
              <a:tr h="2802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12.8.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Исключение незаконных решений по земле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Рейтинг-50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Штука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 01.01.2021: Количество инцидентов с незаконно принятым решением, не соответствующих решению , принятому в </a:t>
                      </a:r>
                      <a:r>
                        <a:rPr lang="ru-RU" sz="900" u="none" strike="noStrike" dirty="0" err="1">
                          <a:effectLst/>
                        </a:rPr>
                        <a:t>Минмособлимущество</a:t>
                      </a:r>
                      <a:r>
                        <a:rPr lang="ru-RU" sz="900" u="none" strike="noStrike" dirty="0">
                          <a:effectLst/>
                        </a:rPr>
                        <a:t> - 0 шт. Количество инцидентов, допущенных ОМС при предоставлении заявителю незаконно подготовленного решения - 2 шт. Количество инцидентов, допущенных ОМС при подготовке проекта решения и направления его на согласование в </a:t>
                      </a:r>
                      <a:r>
                        <a:rPr lang="ru-RU" sz="900" u="none" strike="noStrike" dirty="0" err="1">
                          <a:effectLst/>
                        </a:rPr>
                        <a:t>Минмособлимущество</a:t>
                      </a:r>
                      <a:r>
                        <a:rPr lang="ru-RU" sz="900" u="none" strike="noStrike" dirty="0">
                          <a:effectLst/>
                        </a:rPr>
                        <a:t> - 4 шт. Численность работников ОМС, </a:t>
                      </a:r>
                      <a:r>
                        <a:rPr lang="ru-RU" sz="900" u="none" strike="noStrike" dirty="0" err="1">
                          <a:effectLst/>
                        </a:rPr>
                        <a:t>обеспеч</a:t>
                      </a:r>
                      <a:r>
                        <a:rPr lang="ru-RU" sz="900" u="none" strike="noStrike" dirty="0">
                          <a:effectLst/>
                        </a:rPr>
                        <a:t>. исполнение отдельных гос. полномочий Московской области в области земельных отношений - 3 чел.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4040486689"/>
                  </a:ext>
                </a:extLst>
              </a:tr>
              <a:tr h="34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12.9.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Рейтинг-50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1439123598"/>
                  </a:ext>
                </a:extLst>
              </a:tr>
              <a:tr h="433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12.10.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Доля объектов недвижимости,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1530565268"/>
                  </a:ext>
                </a:extLst>
              </a:tr>
              <a:tr h="433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12.11.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торги не проводились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1443800651"/>
                  </a:ext>
                </a:extLst>
              </a:tr>
              <a:tr h="270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12.12.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Прирост земельного налога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 показатель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выполнен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99" marR="3699" marT="3699" marB="0" anchor="ctr"/>
                </a:tc>
                <a:extLst>
                  <a:ext uri="{0D108BD9-81ED-4DB2-BD59-A6C34878D82A}">
                    <a16:rowId xmlns:a16="http://schemas.microsoft.com/office/drawing/2014/main" val="316357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13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FFD5079-2173-463B-AD8D-4AF129E1E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65475"/>
              </p:ext>
            </p:extLst>
          </p:nvPr>
        </p:nvGraphicFramePr>
        <p:xfrm>
          <a:off x="293298" y="914400"/>
          <a:ext cx="11524890" cy="5839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181">
                  <a:extLst>
                    <a:ext uri="{9D8B030D-6E8A-4147-A177-3AD203B41FA5}">
                      <a16:colId xmlns:a16="http://schemas.microsoft.com/office/drawing/2014/main" val="2744136296"/>
                    </a:ext>
                  </a:extLst>
                </a:gridCol>
                <a:gridCol w="3827507">
                  <a:extLst>
                    <a:ext uri="{9D8B030D-6E8A-4147-A177-3AD203B41FA5}">
                      <a16:colId xmlns:a16="http://schemas.microsoft.com/office/drawing/2014/main" val="3497730757"/>
                    </a:ext>
                  </a:extLst>
                </a:gridCol>
                <a:gridCol w="1440610">
                  <a:extLst>
                    <a:ext uri="{9D8B030D-6E8A-4147-A177-3AD203B41FA5}">
                      <a16:colId xmlns:a16="http://schemas.microsoft.com/office/drawing/2014/main" val="2873261522"/>
                    </a:ext>
                  </a:extLst>
                </a:gridCol>
                <a:gridCol w="1214634">
                  <a:extLst>
                    <a:ext uri="{9D8B030D-6E8A-4147-A177-3AD203B41FA5}">
                      <a16:colId xmlns:a16="http://schemas.microsoft.com/office/drawing/2014/main" val="3384368262"/>
                    </a:ext>
                  </a:extLst>
                </a:gridCol>
                <a:gridCol w="1242880">
                  <a:extLst>
                    <a:ext uri="{9D8B030D-6E8A-4147-A177-3AD203B41FA5}">
                      <a16:colId xmlns:a16="http://schemas.microsoft.com/office/drawing/2014/main" val="1615562945"/>
                    </a:ext>
                  </a:extLst>
                </a:gridCol>
                <a:gridCol w="1369993">
                  <a:extLst>
                    <a:ext uri="{9D8B030D-6E8A-4147-A177-3AD203B41FA5}">
                      <a16:colId xmlns:a16="http://schemas.microsoft.com/office/drawing/2014/main" val="1098693223"/>
                    </a:ext>
                  </a:extLst>
                </a:gridCol>
                <a:gridCol w="1723085">
                  <a:extLst>
                    <a:ext uri="{9D8B030D-6E8A-4147-A177-3AD203B41FA5}">
                      <a16:colId xmlns:a16="http://schemas.microsoft.com/office/drawing/2014/main" val="4159994596"/>
                    </a:ext>
                  </a:extLst>
                </a:gridCol>
              </a:tblGrid>
              <a:tr h="622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1458479081"/>
                  </a:ext>
                </a:extLst>
              </a:tr>
              <a:tr h="83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2850731701"/>
                  </a:ext>
                </a:extLst>
              </a:tr>
              <a:tr h="159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«Управление имуществом и муниципальными финансами»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3196869186"/>
                  </a:ext>
                </a:extLst>
              </a:tr>
              <a:tr h="331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III «Совершенствование муниципальной службы Московской области»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915373578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558676219"/>
                  </a:ext>
                </a:extLst>
              </a:tr>
              <a:tr h="159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IV «Управление муниципальными финансами»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1046943626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Исполнение бюджета городского округа Долгопрудный по налоговым и неналоговым доходам к первоначально утвержденному уровню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≥100,0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12362570"/>
                  </a:ext>
                </a:extLst>
              </a:tr>
              <a:tr h="31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≤10,0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1529452549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Отношение объема муниципального долга к годовому объему доходов 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2006977895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просроченной кредиторской задолженности в расходах бюджета городского округа Долгопрудный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1784627966"/>
                  </a:ext>
                </a:extLst>
              </a:tr>
              <a:tr h="159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</a:t>
                      </a:r>
                      <a:r>
                        <a:rPr lang="en-US" sz="800" u="none" strike="noStrike">
                          <a:effectLst/>
                        </a:rPr>
                        <a:t>V «</a:t>
                      </a:r>
                      <a:r>
                        <a:rPr lang="ru-RU" sz="800" u="none" strike="noStrike">
                          <a:effectLst/>
                        </a:rPr>
                        <a:t>Обеспечивающая подпрограмма»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2391390740"/>
                  </a:ext>
                </a:extLst>
              </a:tr>
              <a:tr h="31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проведенной диспансеризации муниципальных служащих в общем количестве запланированной диспансеризации муниципальных служащих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3123514565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проведенной стажировки студентов в общем количестве запланированной стажировки студентов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 связи с пандемией стажировка студентов не осуществлялась.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3342330406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отправленной грифованной корреспонденции в общем количестве запланированной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3798417690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производственного травматизма в общем количестве работников администрации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2452074767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Заключение контракта на получение официальной статистической информации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2074249848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Обеспечение разработки нового мобилизационного плана экономики городского округа Долгопрудный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да/нет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3145871710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обращений граждан, рассмотренных без нарушений установленных сроков, в общем числе обращений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3706770780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выплаченных объемов денежного содержания, прочих и иных выплат от запланированных к выплате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2054636910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проведенных процедур закупок в общем количестве запланированных процедур закупок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461257958"/>
                  </a:ext>
                </a:extLst>
              </a:tr>
              <a:tr h="238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12.10.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уплаченных взносов в общем количестве от запланированных к уплате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24" marR="2824" marT="2824" marB="0" anchor="ctr"/>
                </a:tc>
                <a:extLst>
                  <a:ext uri="{0D108BD9-81ED-4DB2-BD59-A6C34878D82A}">
                    <a16:rowId xmlns:a16="http://schemas.microsoft.com/office/drawing/2014/main" val="52400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661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52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B6B966E-C047-433D-B328-59C35A828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383108"/>
              </p:ext>
            </p:extLst>
          </p:nvPr>
        </p:nvGraphicFramePr>
        <p:xfrm>
          <a:off x="448575" y="983411"/>
          <a:ext cx="11240217" cy="57565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737">
                  <a:extLst>
                    <a:ext uri="{9D8B030D-6E8A-4147-A177-3AD203B41FA5}">
                      <a16:colId xmlns:a16="http://schemas.microsoft.com/office/drawing/2014/main" val="2642027426"/>
                    </a:ext>
                  </a:extLst>
                </a:gridCol>
                <a:gridCol w="3732964">
                  <a:extLst>
                    <a:ext uri="{9D8B030D-6E8A-4147-A177-3AD203B41FA5}">
                      <a16:colId xmlns:a16="http://schemas.microsoft.com/office/drawing/2014/main" val="271481759"/>
                    </a:ext>
                  </a:extLst>
                </a:gridCol>
                <a:gridCol w="1405028">
                  <a:extLst>
                    <a:ext uri="{9D8B030D-6E8A-4147-A177-3AD203B41FA5}">
                      <a16:colId xmlns:a16="http://schemas.microsoft.com/office/drawing/2014/main" val="1890800002"/>
                    </a:ext>
                  </a:extLst>
                </a:gridCol>
                <a:gridCol w="1184631">
                  <a:extLst>
                    <a:ext uri="{9D8B030D-6E8A-4147-A177-3AD203B41FA5}">
                      <a16:colId xmlns:a16="http://schemas.microsoft.com/office/drawing/2014/main" val="3203081973"/>
                    </a:ext>
                  </a:extLst>
                </a:gridCol>
                <a:gridCol w="1212181">
                  <a:extLst>
                    <a:ext uri="{9D8B030D-6E8A-4147-A177-3AD203B41FA5}">
                      <a16:colId xmlns:a16="http://schemas.microsoft.com/office/drawing/2014/main" val="1147228040"/>
                    </a:ext>
                  </a:extLst>
                </a:gridCol>
                <a:gridCol w="1336153">
                  <a:extLst>
                    <a:ext uri="{9D8B030D-6E8A-4147-A177-3AD203B41FA5}">
                      <a16:colId xmlns:a16="http://schemas.microsoft.com/office/drawing/2014/main" val="2351957440"/>
                    </a:ext>
                  </a:extLst>
                </a:gridCol>
                <a:gridCol w="1680523">
                  <a:extLst>
                    <a:ext uri="{9D8B030D-6E8A-4147-A177-3AD203B41FA5}">
                      <a16:colId xmlns:a16="http://schemas.microsoft.com/office/drawing/2014/main" val="4021937230"/>
                    </a:ext>
                  </a:extLst>
                </a:gridCol>
              </a:tblGrid>
              <a:tr h="9414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№ п/п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Тип показателя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Единица измерения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503796382"/>
                  </a:ext>
                </a:extLst>
              </a:tr>
              <a:tr h="125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351818997"/>
                  </a:ext>
                </a:extLst>
              </a:tr>
              <a:tr h="601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585151021"/>
                  </a:ext>
                </a:extLst>
              </a:tr>
              <a:tr h="601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I «Развитие системы информирования населения о деятельности органов местного самоуправления Московской области, создание доступной современной медиасреды»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1749562141"/>
                  </a:ext>
                </a:extLst>
              </a:tr>
              <a:tr h="360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Информирование населения через СМИ 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115,92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264,64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4132944647"/>
                  </a:ext>
                </a:extLst>
              </a:tr>
              <a:tr h="360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Уровень информированности населения в социальных сетях.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Коэф.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3179658696"/>
                  </a:ext>
                </a:extLst>
              </a:tr>
              <a:tr h="480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Наличие незаконных рекламных  конструкций, установленных на территории муниципального образования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2001985361"/>
                  </a:ext>
                </a:extLst>
              </a:tr>
              <a:tr h="601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13.4.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Наличие задолженности </a:t>
                      </a:r>
                      <a:br>
                        <a:rPr lang="ru-RU" sz="1000" u="none" strike="noStrike">
                          <a:effectLst/>
                        </a:rPr>
                      </a:br>
                      <a:r>
                        <a:rPr lang="ru-RU" sz="1000" u="none" strike="noStrike">
                          <a:effectLst/>
                        </a:rPr>
                        <a:t>в муниципальный бюджет по платежам за установку и эксплуатацию рекламных конструкций</a:t>
                      </a:r>
                      <a:br>
                        <a:rPr lang="ru-RU" sz="1000" u="none" strike="noStrike">
                          <a:effectLst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833087373"/>
                  </a:ext>
                </a:extLst>
              </a:tr>
              <a:tr h="240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Подпрограмма II «Мир и согласие. Новые возможности»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479301648"/>
                  </a:ext>
                </a:extLst>
              </a:tr>
              <a:tr h="480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13.1.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Количество граждан, вовлеченных в реализацию социально значимых проектов в рамках проведения конкурса на соискание ежегодных премий главы города Долгопрудного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Человек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выполнен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4278004286"/>
                  </a:ext>
                </a:extLst>
              </a:tr>
              <a:tr h="841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13.2.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Доля проведенных  мероприятий, направленных на укрепление межэтнических и межконфессиональных отношений, обеспечение преемственности городских традиций, способствующих социальной стабильности на территории городского округа Долгопрудный от общего числа запланированных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Процент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</a:t>
                      </a:r>
                      <a:r>
                        <a:rPr lang="ru-RU" sz="100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1000" u="none" strike="noStrike" dirty="0">
                          <a:effectLst/>
                        </a:rPr>
                        <a:t> инфекции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20" marR="4220" marT="4220" marB="0" anchor="ctr"/>
                </a:tc>
                <a:extLst>
                  <a:ext uri="{0D108BD9-81ED-4DB2-BD59-A6C34878D82A}">
                    <a16:rowId xmlns:a16="http://schemas.microsoft.com/office/drawing/2014/main" val="3466189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22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196CBD8-4641-4C49-B64B-16E440855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13161"/>
              </p:ext>
            </p:extLst>
          </p:nvPr>
        </p:nvGraphicFramePr>
        <p:xfrm>
          <a:off x="439946" y="992038"/>
          <a:ext cx="11317857" cy="5644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496">
                  <a:extLst>
                    <a:ext uri="{9D8B030D-6E8A-4147-A177-3AD203B41FA5}">
                      <a16:colId xmlns:a16="http://schemas.microsoft.com/office/drawing/2014/main" val="662691750"/>
                    </a:ext>
                  </a:extLst>
                </a:gridCol>
                <a:gridCol w="3758749">
                  <a:extLst>
                    <a:ext uri="{9D8B030D-6E8A-4147-A177-3AD203B41FA5}">
                      <a16:colId xmlns:a16="http://schemas.microsoft.com/office/drawing/2014/main" val="2524116774"/>
                    </a:ext>
                  </a:extLst>
                </a:gridCol>
                <a:gridCol w="1414734">
                  <a:extLst>
                    <a:ext uri="{9D8B030D-6E8A-4147-A177-3AD203B41FA5}">
                      <a16:colId xmlns:a16="http://schemas.microsoft.com/office/drawing/2014/main" val="4002198308"/>
                    </a:ext>
                  </a:extLst>
                </a:gridCol>
                <a:gridCol w="1192813">
                  <a:extLst>
                    <a:ext uri="{9D8B030D-6E8A-4147-A177-3AD203B41FA5}">
                      <a16:colId xmlns:a16="http://schemas.microsoft.com/office/drawing/2014/main" val="4135020634"/>
                    </a:ext>
                  </a:extLst>
                </a:gridCol>
                <a:gridCol w="1220554">
                  <a:extLst>
                    <a:ext uri="{9D8B030D-6E8A-4147-A177-3AD203B41FA5}">
                      <a16:colId xmlns:a16="http://schemas.microsoft.com/office/drawing/2014/main" val="485350390"/>
                    </a:ext>
                  </a:extLst>
                </a:gridCol>
                <a:gridCol w="1345382">
                  <a:extLst>
                    <a:ext uri="{9D8B030D-6E8A-4147-A177-3AD203B41FA5}">
                      <a16:colId xmlns:a16="http://schemas.microsoft.com/office/drawing/2014/main" val="3318308790"/>
                    </a:ext>
                  </a:extLst>
                </a:gridCol>
                <a:gridCol w="1692129">
                  <a:extLst>
                    <a:ext uri="{9D8B030D-6E8A-4147-A177-3AD203B41FA5}">
                      <a16:colId xmlns:a16="http://schemas.microsoft.com/office/drawing/2014/main" val="895324257"/>
                    </a:ext>
                  </a:extLst>
                </a:gridCol>
              </a:tblGrid>
              <a:tr h="811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030430619"/>
                  </a:ext>
                </a:extLst>
              </a:tr>
              <a:tr h="108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588945084"/>
                  </a:ext>
                </a:extLst>
              </a:tr>
              <a:tr h="518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388298484"/>
                  </a:ext>
                </a:extLst>
              </a:tr>
              <a:tr h="238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</a:t>
                      </a:r>
                      <a:r>
                        <a:rPr lang="en-US" sz="800" u="none" strike="noStrike">
                          <a:effectLst/>
                        </a:rPr>
                        <a:t>IV «</a:t>
                      </a:r>
                      <a:r>
                        <a:rPr lang="ru-RU" sz="800" u="none" strike="noStrike">
                          <a:effectLst/>
                        </a:rPr>
                        <a:t>Молодежь Подмосковья»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2203176740"/>
                  </a:ext>
                </a:extLst>
              </a:tr>
              <a:tr h="631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специалистов, работающих в сфере молодежной политики, принявших участие в мероприятиях по обучению, переобучению, повышению квалификации и обмену опытом, к общему числу специалистов, занятых в сфере работы с молодежью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2044848177"/>
                  </a:ext>
                </a:extLst>
              </a:tr>
              <a:tr h="622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Уровень соответствия учреждений (организаций) по работе с молодежью муниципального образования нормативам минимального обеспечения молодежи учреждениями (организациями) по работе с молодежью по месту жительства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870712433"/>
                  </a:ext>
                </a:extLst>
              </a:tr>
              <a:tr h="414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молодых граждан, принимающих участие в мероприятиях по гражданско-патриотическому, духовно-нравственному воспитанию, к общему числу молодых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017069713"/>
                  </a:ext>
                </a:extLst>
              </a:tr>
              <a:tr h="414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молодых граждан, принявших участие в международных, межрегиональных и межмуниципальных молодежных мероприятиях, к общему числу молодых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175135163"/>
                  </a:ext>
                </a:extLst>
              </a:tr>
              <a:tr h="414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мероприятий с участием молодых граждан, оказавшихся в трудной жизненной ситуации, нуждающихся в особой заботе государства, к общему числу мероприятий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150426873"/>
                  </a:ext>
                </a:extLst>
              </a:tr>
              <a:tr h="518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молодых граждан, принимающих участие в мероприятиях, направленных на поддержку талантливой молодежи, молодежных социально значимых инициатив и предпринимательства, к общему числу молодых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4122435092"/>
                  </a:ext>
                </a:extLst>
              </a:tr>
              <a:tr h="311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участников молодежных медиацентров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1878009601"/>
                  </a:ext>
                </a:extLst>
              </a:tr>
              <a:tr h="311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граждан, вовлеченных в добровольческую деятельность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2950179857"/>
                  </a:ext>
                </a:extLst>
              </a:tr>
              <a:tr h="311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молодежи, задействованной в мероприятиях по вовлечению в творческую деятельность, от общего числа молодежи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45" marR="3645" marT="3645" marB="0" anchor="ctr"/>
                </a:tc>
                <a:extLst>
                  <a:ext uri="{0D108BD9-81ED-4DB2-BD59-A6C34878D82A}">
                    <a16:rowId xmlns:a16="http://schemas.microsoft.com/office/drawing/2014/main" val="3805247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769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54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A84112E-2FAD-44A8-B41D-F01245F33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301806"/>
              </p:ext>
            </p:extLst>
          </p:nvPr>
        </p:nvGraphicFramePr>
        <p:xfrm>
          <a:off x="405442" y="957532"/>
          <a:ext cx="11378241" cy="5553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196">
                  <a:extLst>
                    <a:ext uri="{9D8B030D-6E8A-4147-A177-3AD203B41FA5}">
                      <a16:colId xmlns:a16="http://schemas.microsoft.com/office/drawing/2014/main" val="3367451557"/>
                    </a:ext>
                  </a:extLst>
                </a:gridCol>
                <a:gridCol w="3778802">
                  <a:extLst>
                    <a:ext uri="{9D8B030D-6E8A-4147-A177-3AD203B41FA5}">
                      <a16:colId xmlns:a16="http://schemas.microsoft.com/office/drawing/2014/main" val="1539764623"/>
                    </a:ext>
                  </a:extLst>
                </a:gridCol>
                <a:gridCol w="1422280">
                  <a:extLst>
                    <a:ext uri="{9D8B030D-6E8A-4147-A177-3AD203B41FA5}">
                      <a16:colId xmlns:a16="http://schemas.microsoft.com/office/drawing/2014/main" val="551007978"/>
                    </a:ext>
                  </a:extLst>
                </a:gridCol>
                <a:gridCol w="1199177">
                  <a:extLst>
                    <a:ext uri="{9D8B030D-6E8A-4147-A177-3AD203B41FA5}">
                      <a16:colId xmlns:a16="http://schemas.microsoft.com/office/drawing/2014/main" val="3970956461"/>
                    </a:ext>
                  </a:extLst>
                </a:gridCol>
                <a:gridCol w="1227066">
                  <a:extLst>
                    <a:ext uri="{9D8B030D-6E8A-4147-A177-3AD203B41FA5}">
                      <a16:colId xmlns:a16="http://schemas.microsoft.com/office/drawing/2014/main" val="583035050"/>
                    </a:ext>
                  </a:extLst>
                </a:gridCol>
                <a:gridCol w="1352561">
                  <a:extLst>
                    <a:ext uri="{9D8B030D-6E8A-4147-A177-3AD203B41FA5}">
                      <a16:colId xmlns:a16="http://schemas.microsoft.com/office/drawing/2014/main" val="3156881021"/>
                    </a:ext>
                  </a:extLst>
                </a:gridCol>
                <a:gridCol w="1701159">
                  <a:extLst>
                    <a:ext uri="{9D8B030D-6E8A-4147-A177-3AD203B41FA5}">
                      <a16:colId xmlns:a16="http://schemas.microsoft.com/office/drawing/2014/main" val="217753563"/>
                    </a:ext>
                  </a:extLst>
                </a:gridCol>
              </a:tblGrid>
              <a:tr h="875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827629509"/>
                  </a:ext>
                </a:extLst>
              </a:tr>
              <a:tr h="116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144791279"/>
                  </a:ext>
                </a:extLst>
              </a:tr>
              <a:tr h="558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512180318"/>
                  </a:ext>
                </a:extLst>
              </a:tr>
              <a:tr h="22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V «</a:t>
                      </a:r>
                      <a:r>
                        <a:rPr lang="ru-RU" sz="900" u="none" strike="noStrike">
                          <a:effectLst/>
                        </a:rPr>
                        <a:t>Обеспечивающая подпрограмма»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573517080"/>
                  </a:ext>
                </a:extLst>
              </a:tr>
              <a:tr h="447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Соответствие данных первичного воинского учета военно-учетного стола с документами военного комиссариата городов Химки, Долгопрудный и Лобня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401211420"/>
                  </a:ext>
                </a:extLst>
              </a:tr>
              <a:tr h="447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Выполнение мероприятий по оповещению граждан о вызовах в военный комиссариат  городов Химки, Долгопрудный и Лобня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929655843"/>
                  </a:ext>
                </a:extLst>
              </a:tr>
              <a:tr h="447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Выполнение мероприятий по контролю за ведением воинского учета в организациях, предприятиях и учреждениях, находящихся на территории городского округа Долгопрудный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162781540"/>
                  </a:ext>
                </a:extLst>
              </a:tr>
              <a:tr h="414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Выполнение мероприятия по корректировке и формированию списков кандидатов в присяжные заседатели федеральных судов общей юрисдикции в Российской Федерации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128701660"/>
                  </a:ext>
                </a:extLst>
              </a:tr>
              <a:tr h="33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Выполнение мероприятий по подготовке и проведению Всероссийской переписи населения 2020 года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Мероприятия перенесены на 2021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613484682"/>
                  </a:ext>
                </a:extLst>
              </a:tr>
              <a:tr h="223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VI «Развитие туризма в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3709639319"/>
                  </a:ext>
                </a:extLst>
              </a:tr>
              <a:tr h="33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Увеличение туристского и экскурсионного потока в Московскую область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Миллион 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0,00394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0,00403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выполнен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405921098"/>
                  </a:ext>
                </a:extLst>
              </a:tr>
              <a:tr h="335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благоустроенных пешеходных туристских маршрутов и пешеходных зон, включая велосипедные дорожки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108967743"/>
                  </a:ext>
                </a:extLst>
              </a:tr>
              <a:tr h="768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13.3.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Численность лиц, размещенных в коллективных средствах размещения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Тысяча человек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6,89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3,96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</a:t>
                      </a:r>
                      <a:r>
                        <a:rPr lang="ru-RU" sz="900" u="none" strike="noStrike" dirty="0" err="1">
                          <a:effectLst/>
                        </a:rPr>
                        <a:t>коронавирусной</a:t>
                      </a:r>
                      <a:r>
                        <a:rPr lang="ru-RU" sz="900" u="none" strike="noStrike" dirty="0">
                          <a:effectLst/>
                        </a:rPr>
                        <a:t> инфекции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9" marR="3999" marT="3999" marB="0" anchor="ctr"/>
                </a:tc>
                <a:extLst>
                  <a:ext uri="{0D108BD9-81ED-4DB2-BD59-A6C34878D82A}">
                    <a16:rowId xmlns:a16="http://schemas.microsoft.com/office/drawing/2014/main" val="2695499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81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02580CD-BCB1-474E-9EE7-238E63536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00925"/>
              </p:ext>
            </p:extLst>
          </p:nvPr>
        </p:nvGraphicFramePr>
        <p:xfrm>
          <a:off x="353683" y="1017917"/>
          <a:ext cx="11455879" cy="5601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953">
                  <a:extLst>
                    <a:ext uri="{9D8B030D-6E8A-4147-A177-3AD203B41FA5}">
                      <a16:colId xmlns:a16="http://schemas.microsoft.com/office/drawing/2014/main" val="253808110"/>
                    </a:ext>
                  </a:extLst>
                </a:gridCol>
                <a:gridCol w="3804588">
                  <a:extLst>
                    <a:ext uri="{9D8B030D-6E8A-4147-A177-3AD203B41FA5}">
                      <a16:colId xmlns:a16="http://schemas.microsoft.com/office/drawing/2014/main" val="3287347921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2001648365"/>
                    </a:ext>
                  </a:extLst>
                </a:gridCol>
                <a:gridCol w="1207359">
                  <a:extLst>
                    <a:ext uri="{9D8B030D-6E8A-4147-A177-3AD203B41FA5}">
                      <a16:colId xmlns:a16="http://schemas.microsoft.com/office/drawing/2014/main" val="2651249617"/>
                    </a:ext>
                  </a:extLst>
                </a:gridCol>
                <a:gridCol w="1235438">
                  <a:extLst>
                    <a:ext uri="{9D8B030D-6E8A-4147-A177-3AD203B41FA5}">
                      <a16:colId xmlns:a16="http://schemas.microsoft.com/office/drawing/2014/main" val="1270060626"/>
                    </a:ext>
                  </a:extLst>
                </a:gridCol>
                <a:gridCol w="1361790">
                  <a:extLst>
                    <a:ext uri="{9D8B030D-6E8A-4147-A177-3AD203B41FA5}">
                      <a16:colId xmlns:a16="http://schemas.microsoft.com/office/drawing/2014/main" val="3739087412"/>
                    </a:ext>
                  </a:extLst>
                </a:gridCol>
                <a:gridCol w="1712766">
                  <a:extLst>
                    <a:ext uri="{9D8B030D-6E8A-4147-A177-3AD203B41FA5}">
                      <a16:colId xmlns:a16="http://schemas.microsoft.com/office/drawing/2014/main" val="3061577300"/>
                    </a:ext>
                  </a:extLst>
                </a:gridCol>
              </a:tblGrid>
              <a:tr h="1332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№ п/п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Тип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3060490531"/>
                  </a:ext>
                </a:extLst>
              </a:tr>
              <a:tr h="177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313593409"/>
                  </a:ext>
                </a:extLst>
              </a:tr>
              <a:tr h="51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Муниципальная программа «Развитие и функционирование дорожно-транспортного комплекса»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1078900824"/>
                  </a:ext>
                </a:extLst>
              </a:tr>
              <a:tr h="340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Подпрограмма I «Пассажирский транспорт общего пользования»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97758058"/>
                  </a:ext>
                </a:extLst>
              </a:tr>
              <a:tr h="51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14.1.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90,00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98,00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выполнен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413580035"/>
                  </a:ext>
                </a:extLst>
              </a:tr>
              <a:tr h="340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14.2.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Соблюдение расписания на автобусных маршрутах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Процент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85,00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99,80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выполнен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4279094140"/>
                  </a:ext>
                </a:extLst>
              </a:tr>
              <a:tr h="177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Подпрограмма </a:t>
                      </a:r>
                      <a:r>
                        <a:rPr lang="en-US" sz="1050" u="none" strike="noStrike">
                          <a:effectLst/>
                        </a:rPr>
                        <a:t>II «</a:t>
                      </a:r>
                      <a:r>
                        <a:rPr lang="ru-RU" sz="1050" u="none" strike="noStrike">
                          <a:effectLst/>
                        </a:rPr>
                        <a:t>Дороги Подмосковья»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" marR="6008" marT="6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" marR="6008" marT="60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8" marR="6008" marT="600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3418468143"/>
                  </a:ext>
                </a:extLst>
              </a:tr>
              <a:tr h="51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14.1.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года),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Километр; тысяча метров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7,739/54,16562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7,739/54,166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выполнен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2956648104"/>
                  </a:ext>
                </a:extLst>
              </a:tr>
              <a:tr h="510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14.2.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Протяженность автомобильных дорог на землях, предназначенных для обеспечения участками многодетных семей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Километр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0,8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3277741420"/>
                  </a:ext>
                </a:extLst>
              </a:tr>
              <a:tr h="340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14.3.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Количество машиномет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260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выполнен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2541072674"/>
                  </a:ext>
                </a:extLst>
              </a:tr>
              <a:tr h="850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14.4.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человек на 100 тыс. населения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3,37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1,75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По итогам 2020 года  в результате ДТП зафиксировано 2 случая с летальным исходом.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08" marR="6008" marT="6008" marB="0" anchor="ctr"/>
                </a:tc>
                <a:extLst>
                  <a:ext uri="{0D108BD9-81ED-4DB2-BD59-A6C34878D82A}">
                    <a16:rowId xmlns:a16="http://schemas.microsoft.com/office/drawing/2014/main" val="106162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900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56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E4D6AF5-5348-437E-9DAF-D545212C9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559776"/>
              </p:ext>
            </p:extLst>
          </p:nvPr>
        </p:nvGraphicFramePr>
        <p:xfrm>
          <a:off x="293298" y="957532"/>
          <a:ext cx="11533517" cy="5699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709">
                  <a:extLst>
                    <a:ext uri="{9D8B030D-6E8A-4147-A177-3AD203B41FA5}">
                      <a16:colId xmlns:a16="http://schemas.microsoft.com/office/drawing/2014/main" val="1660511112"/>
                    </a:ext>
                  </a:extLst>
                </a:gridCol>
                <a:gridCol w="3830373">
                  <a:extLst>
                    <a:ext uri="{9D8B030D-6E8A-4147-A177-3AD203B41FA5}">
                      <a16:colId xmlns:a16="http://schemas.microsoft.com/office/drawing/2014/main" val="2604130575"/>
                    </a:ext>
                  </a:extLst>
                </a:gridCol>
                <a:gridCol w="1441691">
                  <a:extLst>
                    <a:ext uri="{9D8B030D-6E8A-4147-A177-3AD203B41FA5}">
                      <a16:colId xmlns:a16="http://schemas.microsoft.com/office/drawing/2014/main" val="1059362791"/>
                    </a:ext>
                  </a:extLst>
                </a:gridCol>
                <a:gridCol w="1215542">
                  <a:extLst>
                    <a:ext uri="{9D8B030D-6E8A-4147-A177-3AD203B41FA5}">
                      <a16:colId xmlns:a16="http://schemas.microsoft.com/office/drawing/2014/main" val="1111992640"/>
                    </a:ext>
                  </a:extLst>
                </a:gridCol>
                <a:gridCol w="1243810">
                  <a:extLst>
                    <a:ext uri="{9D8B030D-6E8A-4147-A177-3AD203B41FA5}">
                      <a16:colId xmlns:a16="http://schemas.microsoft.com/office/drawing/2014/main" val="1509605766"/>
                    </a:ext>
                  </a:extLst>
                </a:gridCol>
                <a:gridCol w="1371019">
                  <a:extLst>
                    <a:ext uri="{9D8B030D-6E8A-4147-A177-3AD203B41FA5}">
                      <a16:colId xmlns:a16="http://schemas.microsoft.com/office/drawing/2014/main" val="1156205956"/>
                    </a:ext>
                  </a:extLst>
                </a:gridCol>
                <a:gridCol w="1724373">
                  <a:extLst>
                    <a:ext uri="{9D8B030D-6E8A-4147-A177-3AD203B41FA5}">
                      <a16:colId xmlns:a16="http://schemas.microsoft.com/office/drawing/2014/main" val="2770336080"/>
                    </a:ext>
                  </a:extLst>
                </a:gridCol>
              </a:tblGrid>
              <a:tr h="789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4118984427"/>
                  </a:ext>
                </a:extLst>
              </a:tr>
              <a:tr h="161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1044525748"/>
                  </a:ext>
                </a:extLst>
              </a:tr>
              <a:tr h="201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«Цифровое муниципальное образование»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3815585970"/>
                  </a:ext>
                </a:extLst>
              </a:tr>
              <a:tr h="706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2104857838"/>
                  </a:ext>
                </a:extLst>
              </a:tr>
              <a:tr h="31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Уровень удовлетворенности граждан качеством предоставления государственных и муниципальных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Указ Президента РФ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1811504150"/>
                  </a:ext>
                </a:extLst>
              </a:tr>
              <a:tr h="403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Доля граждан, имеющих доступ к получению государственных и муниципальных услуг по принципу "одного окна" по месту пребывания, в том числе в МФЦ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Указ Президента РФ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3881688452"/>
                  </a:ext>
                </a:extLst>
              </a:tr>
              <a:tr h="302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Среднее время ожидания в очереди для получения государственных (муниципальных)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минута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Указ Президента РФ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681316730"/>
                  </a:ext>
                </a:extLst>
              </a:tr>
              <a:tr h="452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заявителей МФЦ, ожидающих в очереди более 11,5 минут (показатель отменен 31.12.2020)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3541809322"/>
                  </a:ext>
                </a:extLst>
              </a:tr>
              <a:tr h="31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Выполнение требований комфортности и доступности МФЦ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3580978267"/>
                  </a:ext>
                </a:extLst>
              </a:tr>
              <a:tr h="31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2021 Доля заявителей МФЦ, ожидающих в очереди более 11 минут (показатель действует с  01.01.2021)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468302195"/>
                  </a:ext>
                </a:extLst>
              </a:tr>
              <a:tr h="504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1278773762"/>
                  </a:ext>
                </a:extLst>
              </a:tr>
              <a:tr h="605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 скорости не менее 1 Мбит/с, предоставляемыми не менее чем 2 операторами связи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2154433888"/>
                  </a:ext>
                </a:extLst>
              </a:tr>
              <a:tr h="403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15.2.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2020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35" marR="2435" marT="2435" marB="0" anchor="ctr"/>
                </a:tc>
                <a:extLst>
                  <a:ext uri="{0D108BD9-81ED-4DB2-BD59-A6C34878D82A}">
                    <a16:rowId xmlns:a16="http://schemas.microsoft.com/office/drawing/2014/main" val="1697579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439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F4ABB6F-3BF4-499B-935B-C045E7F70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77401"/>
              </p:ext>
            </p:extLst>
          </p:nvPr>
        </p:nvGraphicFramePr>
        <p:xfrm>
          <a:off x="385312" y="862642"/>
          <a:ext cx="11421375" cy="5754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838">
                  <a:extLst>
                    <a:ext uri="{9D8B030D-6E8A-4147-A177-3AD203B41FA5}">
                      <a16:colId xmlns:a16="http://schemas.microsoft.com/office/drawing/2014/main" val="784694022"/>
                    </a:ext>
                  </a:extLst>
                </a:gridCol>
                <a:gridCol w="3793129">
                  <a:extLst>
                    <a:ext uri="{9D8B030D-6E8A-4147-A177-3AD203B41FA5}">
                      <a16:colId xmlns:a16="http://schemas.microsoft.com/office/drawing/2014/main" val="2557902848"/>
                    </a:ext>
                  </a:extLst>
                </a:gridCol>
                <a:gridCol w="1427672">
                  <a:extLst>
                    <a:ext uri="{9D8B030D-6E8A-4147-A177-3AD203B41FA5}">
                      <a16:colId xmlns:a16="http://schemas.microsoft.com/office/drawing/2014/main" val="2673460205"/>
                    </a:ext>
                  </a:extLst>
                </a:gridCol>
                <a:gridCol w="1203724">
                  <a:extLst>
                    <a:ext uri="{9D8B030D-6E8A-4147-A177-3AD203B41FA5}">
                      <a16:colId xmlns:a16="http://schemas.microsoft.com/office/drawing/2014/main" val="911349538"/>
                    </a:ext>
                  </a:extLst>
                </a:gridCol>
                <a:gridCol w="1231717">
                  <a:extLst>
                    <a:ext uri="{9D8B030D-6E8A-4147-A177-3AD203B41FA5}">
                      <a16:colId xmlns:a16="http://schemas.microsoft.com/office/drawing/2014/main" val="3273119236"/>
                    </a:ext>
                  </a:extLst>
                </a:gridCol>
                <a:gridCol w="1357687">
                  <a:extLst>
                    <a:ext uri="{9D8B030D-6E8A-4147-A177-3AD203B41FA5}">
                      <a16:colId xmlns:a16="http://schemas.microsoft.com/office/drawing/2014/main" val="3515873813"/>
                    </a:ext>
                  </a:extLst>
                </a:gridCol>
                <a:gridCol w="1707608">
                  <a:extLst>
                    <a:ext uri="{9D8B030D-6E8A-4147-A177-3AD203B41FA5}">
                      <a16:colId xmlns:a16="http://schemas.microsoft.com/office/drawing/2014/main" val="3706227833"/>
                    </a:ext>
                  </a:extLst>
                </a:gridCol>
              </a:tblGrid>
              <a:tr h="619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3578809705"/>
                  </a:ext>
                </a:extLst>
              </a:tr>
              <a:tr h="125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61356332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«Цифровое муниципальное образование»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661769569"/>
                  </a:ext>
                </a:extLst>
              </a:tr>
              <a:tr h="395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298231737"/>
                  </a:ext>
                </a:extLst>
              </a:tr>
              <a:tr h="858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2180408056"/>
                  </a:ext>
                </a:extLst>
              </a:tr>
              <a:tr h="369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работников ОМСУ муниципального образования Московской области, обеспеченных средствами электронной подписи в соответствии с установленными требованиями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3938121959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1646836703"/>
                  </a:ext>
                </a:extLst>
              </a:tr>
              <a:tr h="1958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 учреждениями, не содержащих персональные данные и конфиденциальные сведения и направляемых исключительно в электронном виде с использованием МСЭД и средств электронной подписи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93,88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 связи с изменением организационной структуры администрации городского округа и изменением штатного расписания, а также необходимостью изменения в учетных данных пользователей электронных сервисов, указанный показатель не был достигнут. Проведена работа по своевременной выдаче учетных записей и проведены мероприятия, направленные на дополнительное обучение сотрудников работе с электронными сервисами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3190856326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Увеличение доли граждан, использующих механизм получения государственных и муниципальных услуг в электронной форме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Указной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92,07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4189608537"/>
                  </a:ext>
                </a:extLst>
              </a:tr>
              <a:tr h="1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Увеличение доли граждан, зарегистрированных в ЕСИА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89,87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2540072817"/>
                  </a:ext>
                </a:extLst>
              </a:tr>
              <a:tr h="247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Качественные услуги – Доля муниципальных (государственных) услуг, по которым нарушены регламентные сроки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1473051396"/>
                  </a:ext>
                </a:extLst>
              </a:tr>
              <a:tr h="369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выполнен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56" marR="3456" marT="3456" marB="0" anchor="ctr"/>
                </a:tc>
                <a:extLst>
                  <a:ext uri="{0D108BD9-81ED-4DB2-BD59-A6C34878D82A}">
                    <a16:rowId xmlns:a16="http://schemas.microsoft.com/office/drawing/2014/main" val="251603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606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C685CDC-C1EE-4B4C-AD69-E774C6A51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623483"/>
              </p:ext>
            </p:extLst>
          </p:nvPr>
        </p:nvGraphicFramePr>
        <p:xfrm>
          <a:off x="307676" y="830532"/>
          <a:ext cx="11576648" cy="5856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355">
                  <a:extLst>
                    <a:ext uri="{9D8B030D-6E8A-4147-A177-3AD203B41FA5}">
                      <a16:colId xmlns:a16="http://schemas.microsoft.com/office/drawing/2014/main" val="2662409698"/>
                    </a:ext>
                  </a:extLst>
                </a:gridCol>
                <a:gridCol w="3844695">
                  <a:extLst>
                    <a:ext uri="{9D8B030D-6E8A-4147-A177-3AD203B41FA5}">
                      <a16:colId xmlns:a16="http://schemas.microsoft.com/office/drawing/2014/main" val="2912470228"/>
                    </a:ext>
                  </a:extLst>
                </a:gridCol>
                <a:gridCol w="1447081">
                  <a:extLst>
                    <a:ext uri="{9D8B030D-6E8A-4147-A177-3AD203B41FA5}">
                      <a16:colId xmlns:a16="http://schemas.microsoft.com/office/drawing/2014/main" val="2048933097"/>
                    </a:ext>
                  </a:extLst>
                </a:gridCol>
                <a:gridCol w="1220088">
                  <a:extLst>
                    <a:ext uri="{9D8B030D-6E8A-4147-A177-3AD203B41FA5}">
                      <a16:colId xmlns:a16="http://schemas.microsoft.com/office/drawing/2014/main" val="2318234899"/>
                    </a:ext>
                  </a:extLst>
                </a:gridCol>
                <a:gridCol w="1248461">
                  <a:extLst>
                    <a:ext uri="{9D8B030D-6E8A-4147-A177-3AD203B41FA5}">
                      <a16:colId xmlns:a16="http://schemas.microsoft.com/office/drawing/2014/main" val="3962219083"/>
                    </a:ext>
                  </a:extLst>
                </a:gridCol>
                <a:gridCol w="1376145">
                  <a:extLst>
                    <a:ext uri="{9D8B030D-6E8A-4147-A177-3AD203B41FA5}">
                      <a16:colId xmlns:a16="http://schemas.microsoft.com/office/drawing/2014/main" val="2621036176"/>
                    </a:ext>
                  </a:extLst>
                </a:gridCol>
                <a:gridCol w="1730823">
                  <a:extLst>
                    <a:ext uri="{9D8B030D-6E8A-4147-A177-3AD203B41FA5}">
                      <a16:colId xmlns:a16="http://schemas.microsoft.com/office/drawing/2014/main" val="2369587057"/>
                    </a:ext>
                  </a:extLst>
                </a:gridCol>
              </a:tblGrid>
              <a:tr h="461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579130299"/>
                  </a:ext>
                </a:extLst>
              </a:tr>
              <a:tr h="118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1614431507"/>
                  </a:ext>
                </a:extLst>
              </a:tr>
              <a:tr h="1185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Муниципальная программа «Цифровое муниципальное образование»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419137098"/>
                  </a:ext>
                </a:extLst>
              </a:tr>
              <a:tr h="294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Подпрограмма II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505709334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17,12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2758329752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Отложенные решения – Доля отложенных решений от числа ответов, предоставленных на портале «Добродел» (два и более раз)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1661491760"/>
                  </a:ext>
                </a:extLst>
              </a:tr>
              <a:tr h="234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Ответь вовремя – Доля жалоб, поступивших на портал «Добродел», по которым нарушен срок подготовки ответа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759758824"/>
                  </a:ext>
                </a:extLst>
              </a:tr>
              <a:tr h="467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выполнен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1430863521"/>
                  </a:ext>
                </a:extLst>
              </a:tr>
              <a:tr h="583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 городских населенных пунктах, – не менее 50 Мбит/с; для учреждений культуры, расположенных в сельских населенных пунктах, – не менее 10 Мбит/с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10200851"/>
                  </a:ext>
                </a:extLst>
              </a:tr>
              <a:tr h="81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 для дошкольных образовательных организаций – не менее 2 Мбит/с; для общеобразовательных организаций, расположенных в городских поселениях и городских округах,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Субсидия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2030034612"/>
                  </a:ext>
                </a:extLst>
              </a:tr>
              <a:tr h="583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 Доля образовательных организаций, у которых есть широкополосный доступ к сети Интернет (не менее 100 Мбит/с для образовательных организаций, расположенных в городах, и не менее 50 Мбит/с для образовательных организаций, расположенных в сельских населенных пунктах и поселках городского типа), за исключением дошкольных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Субсидия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1678231663"/>
                  </a:ext>
                </a:extLst>
              </a:tr>
              <a:tr h="438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Субсидия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1720911917"/>
                  </a:ext>
                </a:extLst>
              </a:tr>
              <a:tr h="351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15.19.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Количество современных компьютеров (со сроком эксплуатации не более семи лет) на 100 обучающихся в общеобразовательных организациях муниципального образования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Субсидия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 связи с влиянием пандемии COVID-19 достижение показателя не выполнено.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3901872249"/>
                  </a:ext>
                </a:extLst>
              </a:tr>
              <a:tr h="351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15.20.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Субсидия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521890851"/>
                  </a:ext>
                </a:extLst>
              </a:tr>
              <a:tr h="351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15.21.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2020 Доля муниципальных организаций в муниципальном образовании Московской области,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Субсидия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03" marR="2403" marT="2403" marB="0" anchor="ctr"/>
                </a:tc>
                <a:extLst>
                  <a:ext uri="{0D108BD9-81ED-4DB2-BD59-A6C34878D82A}">
                    <a16:rowId xmlns:a16="http://schemas.microsoft.com/office/drawing/2014/main" val="3940777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39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C645BE0-5C31-4044-880A-1DFC22FDB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30886"/>
              </p:ext>
            </p:extLst>
          </p:nvPr>
        </p:nvGraphicFramePr>
        <p:xfrm>
          <a:off x="319177" y="879894"/>
          <a:ext cx="11507637" cy="5739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124">
                  <a:extLst>
                    <a:ext uri="{9D8B030D-6E8A-4147-A177-3AD203B41FA5}">
                      <a16:colId xmlns:a16="http://schemas.microsoft.com/office/drawing/2014/main" val="3868985407"/>
                    </a:ext>
                  </a:extLst>
                </a:gridCol>
                <a:gridCol w="3821777">
                  <a:extLst>
                    <a:ext uri="{9D8B030D-6E8A-4147-A177-3AD203B41FA5}">
                      <a16:colId xmlns:a16="http://schemas.microsoft.com/office/drawing/2014/main" val="749741695"/>
                    </a:ext>
                  </a:extLst>
                </a:gridCol>
                <a:gridCol w="1438454">
                  <a:extLst>
                    <a:ext uri="{9D8B030D-6E8A-4147-A177-3AD203B41FA5}">
                      <a16:colId xmlns:a16="http://schemas.microsoft.com/office/drawing/2014/main" val="355696613"/>
                    </a:ext>
                  </a:extLst>
                </a:gridCol>
                <a:gridCol w="1212815">
                  <a:extLst>
                    <a:ext uri="{9D8B030D-6E8A-4147-A177-3AD203B41FA5}">
                      <a16:colId xmlns:a16="http://schemas.microsoft.com/office/drawing/2014/main" val="4144592807"/>
                    </a:ext>
                  </a:extLst>
                </a:gridCol>
                <a:gridCol w="1241020">
                  <a:extLst>
                    <a:ext uri="{9D8B030D-6E8A-4147-A177-3AD203B41FA5}">
                      <a16:colId xmlns:a16="http://schemas.microsoft.com/office/drawing/2014/main" val="633707238"/>
                    </a:ext>
                  </a:extLst>
                </a:gridCol>
                <a:gridCol w="1367942">
                  <a:extLst>
                    <a:ext uri="{9D8B030D-6E8A-4147-A177-3AD203B41FA5}">
                      <a16:colId xmlns:a16="http://schemas.microsoft.com/office/drawing/2014/main" val="2008316459"/>
                    </a:ext>
                  </a:extLst>
                </a:gridCol>
                <a:gridCol w="1720505">
                  <a:extLst>
                    <a:ext uri="{9D8B030D-6E8A-4147-A177-3AD203B41FA5}">
                      <a16:colId xmlns:a16="http://schemas.microsoft.com/office/drawing/2014/main" val="2486515827"/>
                    </a:ext>
                  </a:extLst>
                </a:gridCol>
              </a:tblGrid>
              <a:tr h="1155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3466652950"/>
                  </a:ext>
                </a:extLst>
              </a:tr>
              <a:tr h="154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74564177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«Архитектура и градостроительство»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8" marR="5088" marT="508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214733496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 «Разработка Генерального плана развития городского округа»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4042267869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852089356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4053067269"/>
                  </a:ext>
                </a:extLst>
              </a:tr>
              <a:tr h="738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733933217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II «Реализация политики пространственного развития городского округа»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340209679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Рейтинг-50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2934578065"/>
                  </a:ext>
                </a:extLst>
              </a:tr>
              <a:tr h="1033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Осуществление переданных государственных полномочий в соответствии с Законом Московской области № 107/2014-ОЗ «О наделении органов местного самоуправления муниципальных образований Московской области отдельными государственными полномочиями Московской области»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88" marR="5088" marT="5088" marB="0" anchor="ctr"/>
                </a:tc>
                <a:extLst>
                  <a:ext uri="{0D108BD9-81ED-4DB2-BD59-A6C34878D82A}">
                    <a16:rowId xmlns:a16="http://schemas.microsoft.com/office/drawing/2014/main" val="287113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4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0A3143-5CC5-4C0C-B65D-CD4208F7999F}"/>
              </a:ext>
            </a:extLst>
          </p:cNvPr>
          <p:cNvSpPr/>
          <p:nvPr/>
        </p:nvSpPr>
        <p:spPr>
          <a:xfrm>
            <a:off x="0" y="5819801"/>
            <a:ext cx="12191999" cy="5834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9000"/>
                  <a:lumOff val="51000"/>
                </a:schemeClr>
              </a:gs>
              <a:gs pos="83000">
                <a:schemeClr val="accent1">
                  <a:lumMod val="51000"/>
                  <a:lumOff val="49000"/>
                </a:schemeClr>
              </a:gs>
              <a:gs pos="100000">
                <a:schemeClr val="accent1">
                  <a:lumMod val="47000"/>
                  <a:lumOff val="53000"/>
                </a:schemeClr>
              </a:gs>
            </a:gsLst>
            <a:lin ang="5400000" scaled="1"/>
            <a:tileRect/>
          </a:gradFill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 2000 года, оплата труда во всех отраслях экономики выросла в 20 раз. </a:t>
            </a:r>
          </a:p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 перспективе ежегодный темп роста в 2020-2022 гг. предполагается сохранить на уровне 3,9 – 4,9%.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2AFC25-29EC-4515-93D7-AF62A339FE8B}"/>
              </a:ext>
            </a:extLst>
          </p:cNvPr>
          <p:cNvSpPr/>
          <p:nvPr/>
        </p:nvSpPr>
        <p:spPr>
          <a:xfrm>
            <a:off x="1123721" y="188913"/>
            <a:ext cx="1081745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Заработная плата по крупным и средним предприятиям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08395C-E459-4674-A9E3-28B592514348}"/>
              </a:ext>
            </a:extLst>
          </p:cNvPr>
          <p:cNvSpPr/>
          <p:nvPr/>
        </p:nvSpPr>
        <p:spPr>
          <a:xfrm>
            <a:off x="3047999" y="45083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место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среди городов Московской области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уровню среднемесячной заработной платы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Диаграмма 5">
            <a:extLst>
              <a:ext uri="{FF2B5EF4-FFF2-40B4-BE49-F238E27FC236}">
                <a16:creationId xmlns:a16="http://schemas.microsoft.com/office/drawing/2014/main" id="{6524231F-47CA-43AC-BD81-A3847D102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612342"/>
              </p:ext>
            </p:extLst>
          </p:nvPr>
        </p:nvGraphicFramePr>
        <p:xfrm>
          <a:off x="201085" y="928688"/>
          <a:ext cx="11789833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D703DE-A5D2-4176-8A36-CA3C743E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6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473FFB5-84AC-4623-A8CA-4E5AB080D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60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E704331-DF5B-45BF-98AC-370571A7A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85365"/>
              </p:ext>
            </p:extLst>
          </p:nvPr>
        </p:nvGraphicFramePr>
        <p:xfrm>
          <a:off x="225724" y="776377"/>
          <a:ext cx="11550770" cy="6012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768">
                  <a:extLst>
                    <a:ext uri="{9D8B030D-6E8A-4147-A177-3AD203B41FA5}">
                      <a16:colId xmlns:a16="http://schemas.microsoft.com/office/drawing/2014/main" val="80204462"/>
                    </a:ext>
                  </a:extLst>
                </a:gridCol>
                <a:gridCol w="3836101">
                  <a:extLst>
                    <a:ext uri="{9D8B030D-6E8A-4147-A177-3AD203B41FA5}">
                      <a16:colId xmlns:a16="http://schemas.microsoft.com/office/drawing/2014/main" val="1119985668"/>
                    </a:ext>
                  </a:extLst>
                </a:gridCol>
                <a:gridCol w="1443845">
                  <a:extLst>
                    <a:ext uri="{9D8B030D-6E8A-4147-A177-3AD203B41FA5}">
                      <a16:colId xmlns:a16="http://schemas.microsoft.com/office/drawing/2014/main" val="2663302239"/>
                    </a:ext>
                  </a:extLst>
                </a:gridCol>
                <a:gridCol w="1217360">
                  <a:extLst>
                    <a:ext uri="{9D8B030D-6E8A-4147-A177-3AD203B41FA5}">
                      <a16:colId xmlns:a16="http://schemas.microsoft.com/office/drawing/2014/main" val="1938413072"/>
                    </a:ext>
                  </a:extLst>
                </a:gridCol>
                <a:gridCol w="1245671">
                  <a:extLst>
                    <a:ext uri="{9D8B030D-6E8A-4147-A177-3AD203B41FA5}">
                      <a16:colId xmlns:a16="http://schemas.microsoft.com/office/drawing/2014/main" val="3755201330"/>
                    </a:ext>
                  </a:extLst>
                </a:gridCol>
                <a:gridCol w="1373070">
                  <a:extLst>
                    <a:ext uri="{9D8B030D-6E8A-4147-A177-3AD203B41FA5}">
                      <a16:colId xmlns:a16="http://schemas.microsoft.com/office/drawing/2014/main" val="3693858301"/>
                    </a:ext>
                  </a:extLst>
                </a:gridCol>
                <a:gridCol w="1726955">
                  <a:extLst>
                    <a:ext uri="{9D8B030D-6E8A-4147-A177-3AD203B41FA5}">
                      <a16:colId xmlns:a16="http://schemas.microsoft.com/office/drawing/2014/main" val="652249745"/>
                    </a:ext>
                  </a:extLst>
                </a:gridCol>
              </a:tblGrid>
              <a:tr h="51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№ п/п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Тип показателя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Единица измерения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4168639995"/>
                  </a:ext>
                </a:extLst>
              </a:tr>
              <a:tr h="126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6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3943317299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2595086683"/>
                  </a:ext>
                </a:extLst>
              </a:tr>
              <a:tr h="132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Подпрограмма I «Комфортная городская среда»</a:t>
                      </a:r>
                      <a:endParaRPr lang="ru-RU" sz="8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322125369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17.1.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1.1 Доля выполненных работ без нарушений сроков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3447917680"/>
                  </a:ext>
                </a:extLst>
              </a:tr>
              <a:tr h="372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17.2.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1.2 Количество реализованных мероприятий по благоустройству общественных территорий, в том числе: пешеходные зоны, набережные, скверы, зоны отдыха, площади, стелы, парки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226659493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17.3.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1.3 Количество разработанных концепций благоустройства общественных территорий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18445226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17.4.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1.4 Количество разработанных проектов благоустройства общественных территорий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297224462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17.5.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1.5 Количество установленных детских игровых площадок в парках культуры и отдыха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2891890245"/>
                  </a:ext>
                </a:extLst>
              </a:tr>
              <a:tr h="496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17.6.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1.6 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220832553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17.7.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1.7 Количество установленных детских игровых площадок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494486708"/>
                  </a:ext>
                </a:extLst>
              </a:tr>
              <a:tr h="372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17.8.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1.8 Количество объектов электросетевого хозяйства, систем наружного и архитектурно-художественного освещения, на которых реализованы мероприятия по устройству и капитальному ремонту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244164754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17.9.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1.9 Количество благоустроенных дворовых территорий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578383505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17.10.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1.10 Соответствие нормативу обеспеченности парками культуры и отдыха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100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3772645844"/>
                  </a:ext>
                </a:extLst>
              </a:tr>
              <a:tr h="619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17.11.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1.11 Увеличение числа посетителей парков культуры и отдыха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105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50,68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Показатель не выполнен полностью по причине введения ограничительных мер, связанных с распространением новой коронавирусной инфекции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48788880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17.12.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1.12 Приобретение дополнительного оборудования, техники для нужд благоустройства территорий 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выполнен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301639887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17.13.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1.13 Количество созданных и благоустроенных парков культуры и отдыха на территории Московской области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3419550212"/>
                  </a:ext>
                </a:extLst>
              </a:tr>
              <a:tr h="3727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17.14.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1.14 Площадь устраненных дефектов асфальтового покрытия дворовых территорий, в том числе проездов на дворовых территорий, в том числе внутриквартальных проездов в рамках проведения ямочного ремонта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кв.м.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4337,99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4337,99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 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163534178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17.15.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>
                          <a:effectLst/>
                        </a:rPr>
                        <a:t>1.15 Количество установленных контейнерных площадок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ед.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>
                          <a:effectLst/>
                        </a:rPr>
                        <a:t>17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</a:rPr>
                        <a:t> 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22" marR="2922" marT="2922" marB="0" anchor="ctr"/>
                </a:tc>
                <a:extLst>
                  <a:ext uri="{0D108BD9-81ED-4DB2-BD59-A6C34878D82A}">
                    <a16:rowId xmlns:a16="http://schemas.microsoft.com/office/drawing/2014/main" val="221506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249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61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5BEF37F-97C5-4C5B-A809-CC6B884E6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298556"/>
              </p:ext>
            </p:extLst>
          </p:nvPr>
        </p:nvGraphicFramePr>
        <p:xfrm>
          <a:off x="276045" y="897148"/>
          <a:ext cx="11568023" cy="5826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824">
                  <a:extLst>
                    <a:ext uri="{9D8B030D-6E8A-4147-A177-3AD203B41FA5}">
                      <a16:colId xmlns:a16="http://schemas.microsoft.com/office/drawing/2014/main" val="2138684943"/>
                    </a:ext>
                  </a:extLst>
                </a:gridCol>
                <a:gridCol w="3841829">
                  <a:extLst>
                    <a:ext uri="{9D8B030D-6E8A-4147-A177-3AD203B41FA5}">
                      <a16:colId xmlns:a16="http://schemas.microsoft.com/office/drawing/2014/main" val="2601999384"/>
                    </a:ext>
                  </a:extLst>
                </a:gridCol>
                <a:gridCol w="1446002">
                  <a:extLst>
                    <a:ext uri="{9D8B030D-6E8A-4147-A177-3AD203B41FA5}">
                      <a16:colId xmlns:a16="http://schemas.microsoft.com/office/drawing/2014/main" val="917292113"/>
                    </a:ext>
                  </a:extLst>
                </a:gridCol>
                <a:gridCol w="1219181">
                  <a:extLst>
                    <a:ext uri="{9D8B030D-6E8A-4147-A177-3AD203B41FA5}">
                      <a16:colId xmlns:a16="http://schemas.microsoft.com/office/drawing/2014/main" val="2531247294"/>
                    </a:ext>
                  </a:extLst>
                </a:gridCol>
                <a:gridCol w="1247533">
                  <a:extLst>
                    <a:ext uri="{9D8B030D-6E8A-4147-A177-3AD203B41FA5}">
                      <a16:colId xmlns:a16="http://schemas.microsoft.com/office/drawing/2014/main" val="110120380"/>
                    </a:ext>
                  </a:extLst>
                </a:gridCol>
                <a:gridCol w="1375121">
                  <a:extLst>
                    <a:ext uri="{9D8B030D-6E8A-4147-A177-3AD203B41FA5}">
                      <a16:colId xmlns:a16="http://schemas.microsoft.com/office/drawing/2014/main" val="563458401"/>
                    </a:ext>
                  </a:extLst>
                </a:gridCol>
                <a:gridCol w="1729533">
                  <a:extLst>
                    <a:ext uri="{9D8B030D-6E8A-4147-A177-3AD203B41FA5}">
                      <a16:colId xmlns:a16="http://schemas.microsoft.com/office/drawing/2014/main" val="3617422731"/>
                    </a:ext>
                  </a:extLst>
                </a:gridCol>
              </a:tblGrid>
              <a:tr h="488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945194708"/>
                  </a:ext>
                </a:extLst>
              </a:tr>
              <a:tr h="112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991208149"/>
                  </a:ext>
                </a:extLst>
              </a:tr>
              <a:tr h="222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4107861076"/>
                  </a:ext>
                </a:extLst>
              </a:tr>
              <a:tr h="165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</a:t>
                      </a:r>
                      <a:r>
                        <a:rPr lang="en-US" sz="900" u="none" strike="noStrike">
                          <a:effectLst/>
                        </a:rPr>
                        <a:t>II «</a:t>
                      </a:r>
                      <a:r>
                        <a:rPr lang="ru-RU" sz="900" u="none" strike="noStrike">
                          <a:effectLst/>
                        </a:rPr>
                        <a:t>Благоустройство территорий»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039624377"/>
                  </a:ext>
                </a:extLst>
              </a:tr>
              <a:tr h="480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2.1 Поддержание в надлежащем состоянии сетей наружного освещения (проведение ремонтных работ, установка столбов, замена светильников, ламп, монтаж электрооборудования)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169,63465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169,63465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709335178"/>
                  </a:ext>
                </a:extLst>
              </a:tr>
              <a:tr h="308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2.2 Содержание объектов озеленения (газоны, кустарники, цветники)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кв.м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269,58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269,58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3668642657"/>
                  </a:ext>
                </a:extLst>
              </a:tr>
              <a:tr h="308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2.3 Содержание в надлежащем состоянии скульптурных композиций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шт.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1398380307"/>
                  </a:ext>
                </a:extLst>
              </a:tr>
              <a:tr h="308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2.4 Содержание в чистоте территории города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кв.м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842,22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842,22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389913031"/>
                  </a:ext>
                </a:extLst>
              </a:tr>
              <a:tr h="488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2.5 Обеспечение эксплуатационно-технического обслуживания объектов и помещений, а также содержание указанных объектов и помещений, оборудования и прилегающей территории в надлежащем состоянии (АУ «ДТ «Город», МБУ «ДЦБС», МБУ «ДКДЦ «Полет», ДК «Водник», ДК «Нефтяник»)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ед./тыс. кв.м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5/16,851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5/16,851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398338350"/>
                  </a:ext>
                </a:extLst>
              </a:tr>
              <a:tr h="308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17.6.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2.6 Создание муниципальной производственной базы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3299173336"/>
                  </a:ext>
                </a:extLst>
              </a:tr>
              <a:tr h="552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17.7.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2.7 Проведение инвентаризации уровня благоустройства ИЖС и земельных участков, предоставленных для их размещения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не выполнен по причине введения ограничительных мер, связанных с распространением новой коронавирусной инфекции. Перенесен на 2021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984641126"/>
                  </a:ext>
                </a:extLst>
              </a:tr>
              <a:tr h="308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17.8.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2.8 Обслуживание и ремонт линий уличного освещения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786079096"/>
                  </a:ext>
                </a:extLst>
              </a:tr>
              <a:tr h="451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17.9.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2.9 Оплата счетов МОЭСК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месяц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967831065"/>
                  </a:ext>
                </a:extLst>
              </a:tr>
              <a:tr h="451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17.10.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2.10 Количество установленных малых архитектурных форм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2811208713"/>
                  </a:ext>
                </a:extLst>
              </a:tr>
              <a:tr h="451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17.11.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2.11 Приобретение дополнительного оборудования, техники для нужд благоустройства территорий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92" marR="2392" marT="2392" marB="0" anchor="ctr"/>
                </a:tc>
                <a:extLst>
                  <a:ext uri="{0D108BD9-81ED-4DB2-BD59-A6C34878D82A}">
                    <a16:rowId xmlns:a16="http://schemas.microsoft.com/office/drawing/2014/main" val="168871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0534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DB7220F-DED2-4DD5-B3C4-BE5DB5FC1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726821"/>
              </p:ext>
            </p:extLst>
          </p:nvPr>
        </p:nvGraphicFramePr>
        <p:xfrm>
          <a:off x="319177" y="1095556"/>
          <a:ext cx="11542144" cy="5230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240">
                  <a:extLst>
                    <a:ext uri="{9D8B030D-6E8A-4147-A177-3AD203B41FA5}">
                      <a16:colId xmlns:a16="http://schemas.microsoft.com/office/drawing/2014/main" val="766378405"/>
                    </a:ext>
                  </a:extLst>
                </a:gridCol>
                <a:gridCol w="3833237">
                  <a:extLst>
                    <a:ext uri="{9D8B030D-6E8A-4147-A177-3AD203B41FA5}">
                      <a16:colId xmlns:a16="http://schemas.microsoft.com/office/drawing/2014/main" val="4254782821"/>
                    </a:ext>
                  </a:extLst>
                </a:gridCol>
                <a:gridCol w="1442769">
                  <a:extLst>
                    <a:ext uri="{9D8B030D-6E8A-4147-A177-3AD203B41FA5}">
                      <a16:colId xmlns:a16="http://schemas.microsoft.com/office/drawing/2014/main" val="2793266063"/>
                    </a:ext>
                  </a:extLst>
                </a:gridCol>
                <a:gridCol w="1216451">
                  <a:extLst>
                    <a:ext uri="{9D8B030D-6E8A-4147-A177-3AD203B41FA5}">
                      <a16:colId xmlns:a16="http://schemas.microsoft.com/office/drawing/2014/main" val="564748188"/>
                    </a:ext>
                  </a:extLst>
                </a:gridCol>
                <a:gridCol w="1244740">
                  <a:extLst>
                    <a:ext uri="{9D8B030D-6E8A-4147-A177-3AD203B41FA5}">
                      <a16:colId xmlns:a16="http://schemas.microsoft.com/office/drawing/2014/main" val="2450123527"/>
                    </a:ext>
                  </a:extLst>
                </a:gridCol>
                <a:gridCol w="1372043">
                  <a:extLst>
                    <a:ext uri="{9D8B030D-6E8A-4147-A177-3AD203B41FA5}">
                      <a16:colId xmlns:a16="http://schemas.microsoft.com/office/drawing/2014/main" val="2053122795"/>
                    </a:ext>
                  </a:extLst>
                </a:gridCol>
                <a:gridCol w="1725664">
                  <a:extLst>
                    <a:ext uri="{9D8B030D-6E8A-4147-A177-3AD203B41FA5}">
                      <a16:colId xmlns:a16="http://schemas.microsoft.com/office/drawing/2014/main" val="2493369259"/>
                    </a:ext>
                  </a:extLst>
                </a:gridCol>
              </a:tblGrid>
              <a:tr h="1095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2725933258"/>
                  </a:ext>
                </a:extLst>
              </a:tr>
              <a:tr h="165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787985749"/>
                  </a:ext>
                </a:extLst>
              </a:tr>
              <a:tr h="325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«Формирование современной комфортной городской среды»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4066519925"/>
                  </a:ext>
                </a:extLst>
              </a:tr>
              <a:tr h="559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Подпрограмма III «Создание условий для обеспечения комфортного проживания жителей в многоквартирных домах Московской области»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1287653596"/>
                  </a:ext>
                </a:extLst>
              </a:tr>
              <a:tr h="419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3.1 Количество отремонтированных подъездов в МКД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2335780931"/>
                  </a:ext>
                </a:extLst>
              </a:tr>
              <a:tr h="419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3.2 Количество МКД, в которых проведен капитальный ремонт в рамках региональной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976403280"/>
                  </a:ext>
                </a:extLst>
              </a:tr>
              <a:tr h="559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3.3 Число замененного лифтового оборудования в многоквартирных домах, включенных в региональную программу по капитальному ремонту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Мероприятие приостановлено до 2021 года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1783546285"/>
                  </a:ext>
                </a:extLst>
              </a:tr>
              <a:tr h="8823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3.4 Количество многоквартирных жилых домов, в которых выполнены мероприятия по восстановлению (замене) конструктивных элементов общего имущества многоквартирных домов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выполнены работы по проектно-изыскательским работам. Проект по ремонту плиты-перекрытия согласован в МОГЭ. Работы с 2021 года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2935328664"/>
                  </a:ext>
                </a:extLst>
              </a:tr>
              <a:tr h="803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17.5.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3.5 Выполнение работ по дезенфекционной обработке планового количества площадей общего пользования в МКД в день в соответствующих муниципальных образований МО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кв.м.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482522,16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400522,16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Выполнены работы по дезинфекционной обработке 400 522,16 кв. м. Отказ в предоставлении субсидии ООО "Пик-Комфорт".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6" marR="5466" marT="5466" marB="0" anchor="ctr"/>
                </a:tc>
                <a:extLst>
                  <a:ext uri="{0D108BD9-81ED-4DB2-BD59-A6C34878D82A}">
                    <a16:rowId xmlns:a16="http://schemas.microsoft.com/office/drawing/2014/main" val="284017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503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51B3-C251-43C6-9192-689BD909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97"/>
            <a:ext cx="10515600" cy="3121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/>
              <a:t>Результаты реализации муниципальных программ</a:t>
            </a:r>
            <a:br>
              <a:rPr lang="ru-RU" sz="2400" dirty="0"/>
            </a:br>
            <a:r>
              <a:rPr lang="ru-RU" sz="2400" dirty="0"/>
              <a:t> городского округа Долгопрудный за 2020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9D2392-587E-4EBA-8745-F2B3A884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89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5" name="Объект 6">
            <a:extLst>
              <a:ext uri="{FF2B5EF4-FFF2-40B4-BE49-F238E27FC236}">
                <a16:creationId xmlns:a16="http://schemas.microsoft.com/office/drawing/2014/main" id="{BE7739E8-F2E8-434A-8F15-E756A1500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9673A4B-0AE3-4FE3-B2B2-94DE49C39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509260"/>
              </p:ext>
            </p:extLst>
          </p:nvPr>
        </p:nvGraphicFramePr>
        <p:xfrm>
          <a:off x="920750" y="2004219"/>
          <a:ext cx="10363200" cy="400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133637990"/>
                    </a:ext>
                  </a:extLst>
                </a:gridCol>
                <a:gridCol w="3441700">
                  <a:extLst>
                    <a:ext uri="{9D8B030D-6E8A-4147-A177-3AD203B41FA5}">
                      <a16:colId xmlns:a16="http://schemas.microsoft.com/office/drawing/2014/main" val="33814593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92484036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71772443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96141653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975542469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298525189"/>
                    </a:ext>
                  </a:extLst>
                </a:gridCol>
              </a:tblGrid>
              <a:tr h="143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№ п/п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Наименование муниципальной программы/подпрограммы/показателя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Тип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Единица измерения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Планируемое значение показателя на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Достигнутое значение показателя за 2020 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Объяснение причины невыполнения целевого показателя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4160177660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6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2190606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18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Муниципальная программа «Строительство объектов социальной инфраструктуры»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7521944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Подпрограмма III «Строительство (реконструкция) объектов образования»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241336553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18.1.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26717317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18.2.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Количество введенных в эксплуатацию объектов дошкольного образования за счет внебюджетных источников 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12824072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18.3.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Единица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3" marR="8313" marT="8313" marB="0" anchor="ctr"/>
                </a:tc>
                <a:extLst>
                  <a:ext uri="{0D108BD9-81ED-4DB2-BD59-A6C34878D82A}">
                    <a16:rowId xmlns:a16="http://schemas.microsoft.com/office/drawing/2014/main" val="329234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7753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D9B412-48F2-4A84-89D8-04BD7B70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FAA489-1CE0-4C0C-9A6C-7C729A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4EB6E89-BA87-4003-BD23-6BDF40F3EBED}" type="slidenum">
              <a:rPr lang="ru-RU" smtClean="0"/>
              <a:pPr/>
              <a:t>64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D4622CF-814C-486A-A552-AFC5897A3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16632"/>
              </p:ext>
            </p:extLst>
          </p:nvPr>
        </p:nvGraphicFramePr>
        <p:xfrm>
          <a:off x="153910" y="861471"/>
          <a:ext cx="11655653" cy="57696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12487">
                  <a:extLst>
                    <a:ext uri="{9D8B030D-6E8A-4147-A177-3AD203B41FA5}">
                      <a16:colId xmlns:a16="http://schemas.microsoft.com/office/drawing/2014/main" val="3173738563"/>
                    </a:ext>
                  </a:extLst>
                </a:gridCol>
                <a:gridCol w="7500161">
                  <a:extLst>
                    <a:ext uri="{9D8B030D-6E8A-4147-A177-3AD203B41FA5}">
                      <a16:colId xmlns:a16="http://schemas.microsoft.com/office/drawing/2014/main" val="1175069003"/>
                    </a:ext>
                  </a:extLst>
                </a:gridCol>
                <a:gridCol w="1373782">
                  <a:extLst>
                    <a:ext uri="{9D8B030D-6E8A-4147-A177-3AD203B41FA5}">
                      <a16:colId xmlns:a16="http://schemas.microsoft.com/office/drawing/2014/main" val="3513692141"/>
                    </a:ext>
                  </a:extLst>
                </a:gridCol>
                <a:gridCol w="1364619">
                  <a:extLst>
                    <a:ext uri="{9D8B030D-6E8A-4147-A177-3AD203B41FA5}">
                      <a16:colId xmlns:a16="http://schemas.microsoft.com/office/drawing/2014/main" val="154824804"/>
                    </a:ext>
                  </a:extLst>
                </a:gridCol>
                <a:gridCol w="1104604">
                  <a:extLst>
                    <a:ext uri="{9D8B030D-6E8A-4147-A177-3AD203B41FA5}">
                      <a16:colId xmlns:a16="http://schemas.microsoft.com/office/drawing/2014/main" val="1531975723"/>
                    </a:ext>
                  </a:extLst>
                </a:gridCol>
              </a:tblGrid>
              <a:tr h="506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 мер социальной поддержки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Численность представителей целевой группы (чел.)</a:t>
                      </a:r>
                    </a:p>
                  </a:txBody>
                  <a:tcPr marL="2378" marR="2378" marT="2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НПА</a:t>
                      </a:r>
                    </a:p>
                  </a:txBody>
                  <a:tcPr marL="2378" marR="2378" marT="2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Исполнено за 2020 год (</a:t>
                      </a:r>
                      <a:r>
                        <a:rPr lang="ru-RU" sz="11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</a:p>
                  </a:txBody>
                  <a:tcPr marL="2378" marR="2378" marT="2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84114"/>
                  </a:ext>
                </a:extLst>
              </a:tr>
              <a:tr h="152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378" marR="2378" marT="237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стипендии студентам  и ординаторам, обучающимся по целевому направлению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Совета депутатов городского округа Долгопрудный Московской области от 18.12.2019 № 35-нр              «О бюджете городского округа Долгопрудный на 2020 год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плановый период 2021 и 2022 годов»</a:t>
                      </a:r>
                    </a:p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382,8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7590"/>
                  </a:ext>
                </a:extLst>
              </a:tr>
              <a:tr h="291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Мероприятие, посвященное Дню знаний для детей из многодетных, неполных, малоимущих семей, семей, оказавшихся в трудной жизненной ситуации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07927"/>
                  </a:ext>
                </a:extLst>
              </a:tr>
              <a:tr h="146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новогодние елки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1903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737,6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431231"/>
                  </a:ext>
                </a:extLst>
              </a:tr>
              <a:tr h="146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Мероприятие, посвященное Всемирному Дню борьбы с сахарным диабетом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03099"/>
                  </a:ext>
                </a:extLst>
              </a:tr>
              <a:tr h="2915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Организация выплаты пенсии за выслугу лет лицам, замещающим муниципальные должности и должности муниципальной службы, в связи с выходом на пенсию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6 261,7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80481"/>
                  </a:ext>
                </a:extLst>
              </a:tr>
              <a:tr h="146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единовременной социальной помощи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362,2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728466"/>
                  </a:ext>
                </a:extLst>
              </a:tr>
              <a:tr h="276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Мероприятие, посвященное Международному дню пожилого человека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195,71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00611"/>
                  </a:ext>
                </a:extLst>
              </a:tr>
              <a:tr h="580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Единовременные выплаты медицинским работникам медицинских организаций государственной системы здравоохранения Московской области, осуществляющим деятельность на территории городского округа Долгопрудный Московской области в период повышенной готовности для органов управления и сил Московской областной системы предупреждения и ликвидации чрезвычайных ситуаций и некоторых мер по предотвращению распространения COVID-19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2 235,0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69226"/>
                  </a:ext>
                </a:extLst>
              </a:tr>
              <a:tr h="506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Компенсация льгот работникам образования, имеющим место жительства и работающим в микрорайонах Шереметьевский, Хлебниково, Павельцево, пользовавшихся льготой по оплате ЖКХ как житель сельской местности и утративших право на нее в связи с изменением статуса г. Долгопрудного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61,6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95488"/>
                  </a:ext>
                </a:extLst>
              </a:tr>
              <a:tr h="506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Компенсация льгот работникам здравоохранения, имеющим место жительства и работающим в микрорайонах Шереметьевский, Хлебниково, Павельцево, пользовавшихся льготой по оплате ЖКХ как житель сельской местности и утративших право на нее в связи с изменением статуса г. Долгопрудного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67,8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1074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поддержки участникам, инвалидам Великой Отечественной войны и приравненным к ним лицам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727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3 760,0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57694"/>
                  </a:ext>
                </a:extLst>
              </a:tr>
              <a:tr h="146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Единовременная выплата при рождении третьего и последующих детей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160,0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51675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Единовременные выплаты врачам-педиатрам участковым и  врачам-терапевтам участковым, трудоустроившимся в ГБУЗ МО "ДЦГБ" 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1 150,0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028790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8 808,0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80116"/>
                  </a:ext>
                </a:extLst>
              </a:tr>
              <a:tr h="269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Компенсация социальных расходов медицинским работникам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1 936,1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27453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Расходы на выплаты лицам, удостоенным звания Почетного гражданина городского округа Долгопрудный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1 555,0</a:t>
                      </a:r>
                    </a:p>
                  </a:txBody>
                  <a:tcPr marL="8313" marR="8313" marT="83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31773"/>
                  </a:ext>
                </a:extLst>
              </a:tr>
              <a:tr h="380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Оказание государственной поддержки в решении жилищной проблемы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17 160,5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87984"/>
                  </a:ext>
                </a:extLst>
              </a:tr>
              <a:tr h="2819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Дополнительные меры социальной поддержки доноров, безвозмездно сдающих кровь и (или) ее компоненты</a:t>
                      </a:r>
                    </a:p>
                    <a:p>
                      <a:pPr algn="l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2378" marR="2378" marT="237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13" marR="8313" marT="83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77,5</a:t>
                      </a:r>
                    </a:p>
                  </a:txBody>
                  <a:tcPr marL="8313" marR="8313" marT="83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2170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62BEBD5-D6C4-4373-8370-0E26C1FFC150}"/>
              </a:ext>
            </a:extLst>
          </p:cNvPr>
          <p:cNvSpPr txBox="1">
            <a:spLocks/>
          </p:cNvSpPr>
          <p:nvPr/>
        </p:nvSpPr>
        <p:spPr>
          <a:xfrm>
            <a:off x="1068457" y="162562"/>
            <a:ext cx="11051656" cy="543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Информация о расходах бюджета с учетом интересов целевых групп пользователей </a:t>
            </a:r>
            <a:br>
              <a:rPr lang="ru-RU" sz="2400" dirty="0"/>
            </a:br>
            <a:r>
              <a:rPr lang="ru-RU" sz="2400" dirty="0"/>
              <a:t>за 2020 год </a:t>
            </a:r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id="{C86E1457-E845-416C-A0BE-3D1C7A20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791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199F7B-3CC6-4CF3-9F23-A1FFA4D4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65</a:t>
            </a:fld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4661FC3-99BD-4A51-A128-86CE10B5C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371231"/>
              </p:ext>
            </p:extLst>
          </p:nvPr>
        </p:nvGraphicFramePr>
        <p:xfrm>
          <a:off x="232913" y="905772"/>
          <a:ext cx="11608276" cy="5439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0519">
                  <a:extLst>
                    <a:ext uri="{9D8B030D-6E8A-4147-A177-3AD203B41FA5}">
                      <a16:colId xmlns:a16="http://schemas.microsoft.com/office/drawing/2014/main" val="1960297965"/>
                    </a:ext>
                  </a:extLst>
                </a:gridCol>
                <a:gridCol w="285476">
                  <a:extLst>
                    <a:ext uri="{9D8B030D-6E8A-4147-A177-3AD203B41FA5}">
                      <a16:colId xmlns:a16="http://schemas.microsoft.com/office/drawing/2014/main" val="3139758215"/>
                    </a:ext>
                  </a:extLst>
                </a:gridCol>
                <a:gridCol w="303178">
                  <a:extLst>
                    <a:ext uri="{9D8B030D-6E8A-4147-A177-3AD203B41FA5}">
                      <a16:colId xmlns:a16="http://schemas.microsoft.com/office/drawing/2014/main" val="2969328325"/>
                    </a:ext>
                  </a:extLst>
                </a:gridCol>
                <a:gridCol w="1036032">
                  <a:extLst>
                    <a:ext uri="{9D8B030D-6E8A-4147-A177-3AD203B41FA5}">
                      <a16:colId xmlns:a16="http://schemas.microsoft.com/office/drawing/2014/main" val="2676949354"/>
                    </a:ext>
                  </a:extLst>
                </a:gridCol>
                <a:gridCol w="1074823">
                  <a:extLst>
                    <a:ext uri="{9D8B030D-6E8A-4147-A177-3AD203B41FA5}">
                      <a16:colId xmlns:a16="http://schemas.microsoft.com/office/drawing/2014/main" val="1761874480"/>
                    </a:ext>
                  </a:extLst>
                </a:gridCol>
                <a:gridCol w="879511">
                  <a:extLst>
                    <a:ext uri="{9D8B030D-6E8A-4147-A177-3AD203B41FA5}">
                      <a16:colId xmlns:a16="http://schemas.microsoft.com/office/drawing/2014/main" val="337575133"/>
                    </a:ext>
                  </a:extLst>
                </a:gridCol>
                <a:gridCol w="1116207">
                  <a:extLst>
                    <a:ext uri="{9D8B030D-6E8A-4147-A177-3AD203B41FA5}">
                      <a16:colId xmlns:a16="http://schemas.microsoft.com/office/drawing/2014/main" val="3862397481"/>
                    </a:ext>
                  </a:extLst>
                </a:gridCol>
                <a:gridCol w="819203">
                  <a:extLst>
                    <a:ext uri="{9D8B030D-6E8A-4147-A177-3AD203B41FA5}">
                      <a16:colId xmlns:a16="http://schemas.microsoft.com/office/drawing/2014/main" val="2608601142"/>
                    </a:ext>
                  </a:extLst>
                </a:gridCol>
                <a:gridCol w="1243327">
                  <a:extLst>
                    <a:ext uri="{9D8B030D-6E8A-4147-A177-3AD203B41FA5}">
                      <a16:colId xmlns:a16="http://schemas.microsoft.com/office/drawing/2014/main" val="1147985511"/>
                    </a:ext>
                  </a:extLst>
                </a:gridCol>
              </a:tblGrid>
              <a:tr h="362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Рз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ПР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План 2020 год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Исполнено за 2020 год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ctr"/>
                </a:tc>
                <a:extLst>
                  <a:ext uri="{0D108BD9-81ED-4DB2-BD59-A6C34878D82A}">
                    <a16:rowId xmlns:a16="http://schemas.microsoft.com/office/drawing/2014/main" val="3341635826"/>
                  </a:ext>
                </a:extLst>
              </a:tr>
              <a:tr h="18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462 154,2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26 735,4 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422 994,8 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24 528,0 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91,5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91,7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979765031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Функционирование  высшего должностного лица субъекта РФ и муниципального образования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5 667,2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5 624,2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2651242474"/>
                  </a:ext>
                </a:extLst>
              </a:tr>
              <a:tr h="40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6 274,6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339,8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5 998,8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339,8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711626947"/>
                  </a:ext>
                </a:extLst>
              </a:tr>
              <a:tr h="4018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Функционирование Правительства Российской Федерации, высших  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154 400,6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19 149,5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140 845,6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17 120,6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91,2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89,4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2849328668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25 645,7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270,1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24 631,2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270,1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96,0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1695550406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Резервные фонды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1 162,2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4148956296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269 003,9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6 976,0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245 895,0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6 797,5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91,4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2829910523"/>
                  </a:ext>
                </a:extLst>
              </a:tr>
              <a:tr h="173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Национальная оборона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7 967,0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7 867,0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7 856,5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7 767,1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98,6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98,7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687456152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7 867,0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7 867,0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7 767,1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7 767,1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98,7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98,7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2007046591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89,4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89,4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736919360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25 910,3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25 255,3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97,5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404908570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22 448,8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21 921,6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97,7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219717970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Обеспечение пожарной безопасности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308,3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88,1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004351571"/>
                  </a:ext>
                </a:extLst>
              </a:tr>
              <a:tr h="268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3 111,5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3 025,4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620667601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Национальная экономика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310 825,5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106 877,2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295 208,3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103 949,1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2657093679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2 500,5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2 002,0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2 137,1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1 638,6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85,5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81,8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1498469219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Транспорт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59 477,0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58 847,0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58 556,9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57 971,4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4288479486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141 082,1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43 225,2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128 771,8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42 081,3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91,3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034726723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Связь и информатика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11 730,9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1 707,0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11 351,5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1 707,0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96,8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360756171"/>
                  </a:ext>
                </a:extLst>
              </a:tr>
              <a:tr h="133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96 035,0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1 096,0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94 391,0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550,8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50,3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20" marR="5820" marT="5820" marB="0" anchor="b"/>
                </a:tc>
                <a:extLst>
                  <a:ext uri="{0D108BD9-81ED-4DB2-BD59-A6C34878D82A}">
                    <a16:rowId xmlns:a16="http://schemas.microsoft.com/office/drawing/2014/main" val="3798095697"/>
                  </a:ext>
                </a:extLst>
              </a:tr>
            </a:tbl>
          </a:graphicData>
        </a:graphic>
      </p:graphicFrame>
      <p:sp>
        <p:nvSpPr>
          <p:cNvPr id="10" name="Прямоугольник 7">
            <a:extLst>
              <a:ext uri="{FF2B5EF4-FFF2-40B4-BE49-F238E27FC236}">
                <a16:creationId xmlns:a16="http://schemas.microsoft.com/office/drawing/2014/main" id="{FA127F59-1E17-4379-A19E-543F7F7B8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30" y="644162"/>
            <a:ext cx="54528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cs typeface="Times New Roman" pitchFamily="18" charset="0"/>
              </a:rPr>
              <a:t>Данные в таблице представлены в </a:t>
            </a:r>
            <a:r>
              <a:rPr lang="ru-RU" sz="1100" b="1" dirty="0">
                <a:cs typeface="Times New Roman" pitchFamily="18" charset="0"/>
              </a:rPr>
              <a:t>тыс. рублей</a:t>
            </a:r>
            <a:endParaRPr lang="ru-RU" sz="1100" b="1" dirty="0">
              <a:latin typeface="Calibri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1156C46-1652-4ECD-BB9D-9958746B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54" y="185558"/>
            <a:ext cx="10515600" cy="38473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Расходы бюджета городского округа Долгопрудный на 2020 год по разделам, подразделам классификации расходов бюджетов </a:t>
            </a:r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id="{7D5D857E-B305-481F-9EDA-2A98F9756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FF2D5614-5D40-4504-9CE1-906C0E71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328" y="6419009"/>
            <a:ext cx="54528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cs typeface="Times New Roman" pitchFamily="18" charset="0"/>
              </a:rPr>
              <a:t>Продолжение таблицы на следующем слайде</a:t>
            </a:r>
            <a:endParaRPr lang="ru-RU" sz="11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460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43220-DF20-4A16-A89C-A2B4A3C3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101" y="173391"/>
            <a:ext cx="10515600" cy="38473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Расходы бюджета городского округа Долгопрудный на 2020 год по разделам, подразделам классификации расходов бюджетов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7865B9F-6DFB-4D2D-9B4E-2175C08EF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278806"/>
              </p:ext>
            </p:extLst>
          </p:nvPr>
        </p:nvGraphicFramePr>
        <p:xfrm>
          <a:off x="207034" y="938745"/>
          <a:ext cx="11569459" cy="5553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2278">
                  <a:extLst>
                    <a:ext uri="{9D8B030D-6E8A-4147-A177-3AD203B41FA5}">
                      <a16:colId xmlns:a16="http://schemas.microsoft.com/office/drawing/2014/main" val="116786841"/>
                    </a:ext>
                  </a:extLst>
                </a:gridCol>
                <a:gridCol w="314959">
                  <a:extLst>
                    <a:ext uri="{9D8B030D-6E8A-4147-A177-3AD203B41FA5}">
                      <a16:colId xmlns:a16="http://schemas.microsoft.com/office/drawing/2014/main" val="2562869471"/>
                    </a:ext>
                  </a:extLst>
                </a:gridCol>
                <a:gridCol w="363746">
                  <a:extLst>
                    <a:ext uri="{9D8B030D-6E8A-4147-A177-3AD203B41FA5}">
                      <a16:colId xmlns:a16="http://schemas.microsoft.com/office/drawing/2014/main" val="3059862167"/>
                    </a:ext>
                  </a:extLst>
                </a:gridCol>
                <a:gridCol w="1032569">
                  <a:extLst>
                    <a:ext uri="{9D8B030D-6E8A-4147-A177-3AD203B41FA5}">
                      <a16:colId xmlns:a16="http://schemas.microsoft.com/office/drawing/2014/main" val="983052312"/>
                    </a:ext>
                  </a:extLst>
                </a:gridCol>
                <a:gridCol w="1047123">
                  <a:extLst>
                    <a:ext uri="{9D8B030D-6E8A-4147-A177-3AD203B41FA5}">
                      <a16:colId xmlns:a16="http://schemas.microsoft.com/office/drawing/2014/main" val="1779938144"/>
                    </a:ext>
                  </a:extLst>
                </a:gridCol>
                <a:gridCol w="900676">
                  <a:extLst>
                    <a:ext uri="{9D8B030D-6E8A-4147-A177-3AD203B41FA5}">
                      <a16:colId xmlns:a16="http://schemas.microsoft.com/office/drawing/2014/main" val="2236880754"/>
                    </a:ext>
                  </a:extLst>
                </a:gridCol>
                <a:gridCol w="1111022">
                  <a:extLst>
                    <a:ext uri="{9D8B030D-6E8A-4147-A177-3AD203B41FA5}">
                      <a16:colId xmlns:a16="http://schemas.microsoft.com/office/drawing/2014/main" val="2933172100"/>
                    </a:ext>
                  </a:extLst>
                </a:gridCol>
                <a:gridCol w="808194">
                  <a:extLst>
                    <a:ext uri="{9D8B030D-6E8A-4147-A177-3AD203B41FA5}">
                      <a16:colId xmlns:a16="http://schemas.microsoft.com/office/drawing/2014/main" val="969367826"/>
                    </a:ext>
                  </a:extLst>
                </a:gridCol>
                <a:gridCol w="1248892">
                  <a:extLst>
                    <a:ext uri="{9D8B030D-6E8A-4147-A177-3AD203B41FA5}">
                      <a16:colId xmlns:a16="http://schemas.microsoft.com/office/drawing/2014/main" val="2342139242"/>
                    </a:ext>
                  </a:extLst>
                </a:gridCol>
              </a:tblGrid>
              <a:tr h="363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effectLst/>
                        </a:rPr>
                        <a:t>Рз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ПР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План 2020 год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Исполнено за 2020 год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% исполнения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в том числе межбюджетные трансферты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ctr"/>
                </a:tc>
                <a:extLst>
                  <a:ext uri="{0D108BD9-81ED-4DB2-BD59-A6C34878D82A}">
                    <a16:rowId xmlns:a16="http://schemas.microsoft.com/office/drawing/2014/main" val="108564836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577 791,9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213 644,8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505 094,0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205 257,3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87,4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96,1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371643407"/>
                  </a:ext>
                </a:extLst>
              </a:tr>
              <a:tr h="187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Жилищное хозяйство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35 052,9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722,6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32 215,6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600,0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91,9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83,0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716108609"/>
                  </a:ext>
                </a:extLst>
              </a:tr>
              <a:tr h="169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Коммунальное хозяйство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46 929,5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23 806,8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45 816,0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23 806,8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37455669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Благоустройство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495 809,5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189 115,4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427 062,4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180 850,5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86,1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509010370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Охрана окружающей среды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445 233,3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382 237,0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411 336,2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377 554,0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92,4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395715729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05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445 233,3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382 237,0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411 336,2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377 554,0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92,4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551007492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Образование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2 590 174,1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1 821 540,7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2 558 697,4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1 797 013,4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98,7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113624813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Дошкольное образование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1 231 010,6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823 264,0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1 229 419,4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822 592,6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47888657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Общее образование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1 137 647,7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989 431,9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1 110 330,2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966 082,0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28603524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151 817,6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151 817,6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265475903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Молодежная политика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24 857,4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316,0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24 500,8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316,0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787471318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07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44 840,8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8 528,8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42 629,4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8 022,8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94,1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21486159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171 884,3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2 587,3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171 540,8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2 587,3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643441931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Культура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141 144,9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2 467,5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140 963,5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2 467,5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93349520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культуры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08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30 739,4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119,8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30 577,3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119,8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92646375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Здравоохранение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2 783,0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2 318,9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83,3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67615245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здравоохранения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09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2 783,0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2 318,9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83,3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2890235795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Социальная политика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119 689,2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96 016,1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117 956,5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94 943,8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98,6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98,9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893824318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Пенсионное обеспечение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6 309,6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6 261,7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519889046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03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56 454,0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46 270,0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55 784,0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46 169,6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873310340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Охрана семьи и детства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55 259,2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49 746,1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54 247,3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48 774,2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98,2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98,0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316924839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06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1 666,4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1 663,5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608001657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Физическая культура и спорт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102 465,8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102 401,6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99,9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2519670615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Физическая культура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95 424,8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95 376,8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99,9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3314993799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Массовый спорт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397,1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380,9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95,9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366840042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Спорт высших достижений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11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 03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6 643,9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6 643,9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100,0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3487398226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Средства массовой информации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21 476,3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21 026,8 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2988918022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Другие вопросы в области средств массовой информации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04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21 476,3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21 026,8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97,9 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1460340348"/>
                  </a:ext>
                </a:extLst>
              </a:tr>
              <a:tr h="134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ВСЕГО РАСХОДОВ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00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00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4 838 354,9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2 657 505,5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4 641 687,1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2 613 600,0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95,9 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98,3 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46" marR="5846" marT="5846" marB="0" anchor="b"/>
                </a:tc>
                <a:extLst>
                  <a:ext uri="{0D108BD9-81ED-4DB2-BD59-A6C34878D82A}">
                    <a16:rowId xmlns:a16="http://schemas.microsoft.com/office/drawing/2014/main" val="85524710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369C29-7ABF-40EA-8CFA-66C4FE39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240"/>
            <a:ext cx="2743200" cy="365125"/>
          </a:xfrm>
        </p:spPr>
        <p:txBody>
          <a:bodyPr/>
          <a:lstStyle/>
          <a:p>
            <a:fld id="{F203300F-B5E5-4D9E-9381-383162CC59FB}" type="slidenum">
              <a:rPr lang="ru-RU" smtClean="0"/>
              <a:pPr/>
              <a:t>66</a:t>
            </a:fld>
            <a:endParaRPr lang="ru-RU" dirty="0"/>
          </a:p>
        </p:txBody>
      </p:sp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08005788-750B-45B7-978A-6D32C88DD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633" y="671450"/>
            <a:ext cx="54528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cs typeface="Times New Roman" pitchFamily="18" charset="0"/>
              </a:rPr>
              <a:t>Данные в таблице представлены в </a:t>
            </a:r>
            <a:r>
              <a:rPr lang="ru-RU" sz="1100" b="1" dirty="0">
                <a:cs typeface="Times New Roman" pitchFamily="18" charset="0"/>
              </a:rPr>
              <a:t>тыс. рублей</a:t>
            </a:r>
            <a:endParaRPr lang="ru-RU" sz="1100" b="1" dirty="0">
              <a:latin typeface="Calibri" pitchFamily="34" charset="0"/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5551F438-ED16-42C1-9437-74F99C92D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04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8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  <a:gs pos="76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004888" y="1241425"/>
            <a:ext cx="10169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rPr>
              <a:t>Финансовое управление администрации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rPr>
              <a:t>г.о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haroni" pitchFamily="2" charset="-79"/>
              </a:rPr>
              <a:t>. Долгопрудный</a:t>
            </a: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742204" y="1981892"/>
            <a:ext cx="110871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Адрес местонахождения: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Московская область,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Долгопрудный, Пацаева проспект,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Начальник Управления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Алексеева Марина Александровна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Контактные телефоны: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8(495) 408-81-57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8(495) 408-40-15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dolgopfu@yandex.ru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Режим работы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понедельник – четверг с 09:00 до 18:00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пятница с 09:00 до 17:00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обед с 13:00 - 14:00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суббота и воскресенье – выходной 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1C7248-3646-4B85-915B-9BFAE57C695F}"/>
              </a:ext>
            </a:extLst>
          </p:cNvPr>
          <p:cNvSpPr/>
          <p:nvPr/>
        </p:nvSpPr>
        <p:spPr>
          <a:xfrm>
            <a:off x="2540441" y="458977"/>
            <a:ext cx="7098418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Контактная информация для граждан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125ED0-8854-4748-968A-2BBFBFAF2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61" y="3153624"/>
            <a:ext cx="2876550" cy="198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562568-0EB3-4084-8484-B9E18D90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1186702"/>
            <a:ext cx="11690350" cy="122412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сегодняшний день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Долгопрудный достиг стабильного темпа экономического развития. И в этом, в первую очередь, заслуга предприятий города. Значительно выросли поступления во все уровни бюджетов. Наблюдавшаяся на протяжении последних 19 лет положительная динамика развития предприятий города сохранена.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объем отгруженных товаров по промышленных видам деятельности городского округа значительное влияние оказывают предприятия, выполняющие Госзаказ.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792572-F4F8-4A45-A5B1-A06742D11FDE}"/>
              </a:ext>
            </a:extLst>
          </p:cNvPr>
          <p:cNvSpPr/>
          <p:nvPr/>
        </p:nvSpPr>
        <p:spPr>
          <a:xfrm>
            <a:off x="1165469" y="186633"/>
            <a:ext cx="1077570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Основные социально-экономические показатели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0944678-486A-4507-BD57-5B2450278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475021"/>
              </p:ext>
            </p:extLst>
          </p:nvPr>
        </p:nvGraphicFramePr>
        <p:xfrm>
          <a:off x="604044" y="3675221"/>
          <a:ext cx="10915095" cy="190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5B0191-419A-4BFA-A84B-25C395C29C98}"/>
              </a:ext>
            </a:extLst>
          </p:cNvPr>
          <p:cNvSpPr/>
          <p:nvPr/>
        </p:nvSpPr>
        <p:spPr>
          <a:xfrm>
            <a:off x="957263" y="2671887"/>
            <a:ext cx="11132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ОБЪЕМ ОТГРУЖЕННЫХ ТОВАРОВ ПО ПРОМЫШЛЕННЫМ ВИДАМ </a:t>
            </a:r>
            <a:r>
              <a:rPr lang="ru-RU" sz="160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ДЕЯТЕЛЬНОСТИ ПО КРУПНЫМ И СРЕДНИМ ОРГАНИЗАЦИЯМ</a:t>
            </a:r>
            <a:endParaRPr kumimoji="0" lang="ru-RU" sz="1600" b="0" i="0" u="none" strike="noStrike" kern="1200" cap="none" spc="0" normalizeH="0" baseline="0" noProof="0" dirty="0">
              <a:ln w="0">
                <a:noFill/>
              </a:ln>
              <a:solidFill>
                <a:srgbClr val="CEDBE6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28D3B-22A9-4863-A177-14C081451C29}"/>
              </a:ext>
            </a:extLst>
          </p:cNvPr>
          <p:cNvSpPr txBox="1"/>
          <p:nvPr/>
        </p:nvSpPr>
        <p:spPr bwMode="auto">
          <a:xfrm>
            <a:off x="285107" y="3429000"/>
            <a:ext cx="88036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ct val="50000"/>
              </a:spcBef>
              <a:spcAft>
                <a:spcPts val="0"/>
              </a:spcAft>
              <a:defRPr sz="1000" b="0">
                <a:solidFill>
                  <a:srgbClr val="00206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Млрд. руб.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3BDF313-4047-4DE5-AE40-491AFDEF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9975" y="6492875"/>
            <a:ext cx="1312025" cy="365125"/>
          </a:xfrm>
        </p:spPr>
        <p:txBody>
          <a:bodyPr/>
          <a:lstStyle/>
          <a:p>
            <a:fld id="{F203300F-B5E5-4D9E-9381-383162CC59FB}" type="slidenum">
              <a:rPr lang="ru-RU" smtClean="0">
                <a:solidFill>
                  <a:schemeClr val="accent6">
                    <a:lumMod val="50000"/>
                  </a:schemeClr>
                </a:solidFill>
              </a:rPr>
              <a:t>7</a:t>
            </a:fld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AC297F4D-3D32-40DA-B191-B0F1C593B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9">
            <a:extLst>
              <a:ext uri="{FF2B5EF4-FFF2-40B4-BE49-F238E27FC236}">
                <a16:creationId xmlns:a16="http://schemas.microsoft.com/office/drawing/2014/main" id="{2227E365-9DC7-4996-806B-97B89B4CB2C8}"/>
              </a:ext>
            </a:extLst>
          </p:cNvPr>
          <p:cNvGraphicFramePr>
            <a:graphicFrameLocks/>
          </p:cNvGraphicFramePr>
          <p:nvPr/>
        </p:nvGraphicFramePr>
        <p:xfrm>
          <a:off x="645558" y="2396846"/>
          <a:ext cx="10900881" cy="1937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9B4619-2C62-44EB-8299-37DEE54B4810}"/>
              </a:ext>
            </a:extLst>
          </p:cNvPr>
          <p:cNvSpPr/>
          <p:nvPr/>
        </p:nvSpPr>
        <p:spPr>
          <a:xfrm>
            <a:off x="2219612" y="1188072"/>
            <a:ext cx="9063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 w="0">
                  <a:noFill/>
                </a:ln>
                <a:solidFill>
                  <a:srgbClr val="CEDBE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ИНВЕСТИЦИИ В ОСНОВНОЙ КАПИТАЛ ЗА СЧЕТ ВСЕХ ИСТОЧНИКОВ ФИНАНСИРОВАНИЯ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B7E22-9DE7-480A-8410-206DE272F005}"/>
              </a:ext>
            </a:extLst>
          </p:cNvPr>
          <p:cNvSpPr txBox="1"/>
          <p:nvPr/>
        </p:nvSpPr>
        <p:spPr bwMode="auto">
          <a:xfrm>
            <a:off x="523787" y="1978984"/>
            <a:ext cx="111796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Млрд.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05EAE5-9036-473A-AF46-8160F9FE1C99}"/>
              </a:ext>
            </a:extLst>
          </p:cNvPr>
          <p:cNvSpPr/>
          <p:nvPr/>
        </p:nvSpPr>
        <p:spPr>
          <a:xfrm>
            <a:off x="839673" y="110865"/>
            <a:ext cx="1078440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Основные социально-экономические показатели</a:t>
            </a:r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id="{2595F2B5-47B8-412C-A00B-09C5C8414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2"/>
          <p:cNvSpPr>
            <a:spLocks noChangeArrowheads="1"/>
          </p:cNvSpPr>
          <p:nvPr/>
        </p:nvSpPr>
        <p:spPr bwMode="auto">
          <a:xfrm>
            <a:off x="861259" y="132579"/>
            <a:ext cx="10839488" cy="75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spc="-50" dirty="0">
                <a:latin typeface="+mj-lt"/>
                <a:ea typeface="+mj-ea"/>
                <a:cs typeface="+mj-cs"/>
              </a:rPr>
              <a:t>Наиболее крупные инвестиционные проекты 2020 года в производственной и научной сферах</a:t>
            </a:r>
          </a:p>
        </p:txBody>
      </p:sp>
      <p:pic>
        <p:nvPicPr>
          <p:cNvPr id="2560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70" y="3113447"/>
            <a:ext cx="1738449" cy="10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8"/>
          <p:cNvSpPr>
            <a:spLocks noChangeArrowheads="1"/>
          </p:cNvSpPr>
          <p:nvPr/>
        </p:nvSpPr>
        <p:spPr bwMode="auto">
          <a:xfrm>
            <a:off x="2573338" y="3174967"/>
            <a:ext cx="9367837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980"/>
            <a:r>
              <a:rPr lang="ru-RU" sz="1300" b="1" dirty="0"/>
              <a:t>Реконструкция цеха инженерной инфраструктуры Опытного завода НИОПИК для размещения производства активных фармацевтических субстанций жизненно необходимых и важнейших лекарственных препаратов</a:t>
            </a:r>
          </a:p>
          <a:p>
            <a:pPr indent="6980"/>
            <a:r>
              <a:rPr lang="ru-RU" sz="1300" dirty="0"/>
              <a:t>Федеральный бюджет </a:t>
            </a:r>
          </a:p>
          <a:p>
            <a:r>
              <a:rPr lang="ru-RU" sz="1300" dirty="0"/>
              <a:t>Количество создаваемых рабочих мест: 109</a:t>
            </a:r>
          </a:p>
          <a:p>
            <a:r>
              <a:rPr lang="ru-RU" sz="1300" dirty="0"/>
              <a:t>Сроки реализации: 2017-2022 </a:t>
            </a:r>
          </a:p>
        </p:txBody>
      </p: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2573338" y="5628415"/>
            <a:ext cx="93678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/>
              <a:t>Развитие инфраструктуры МФТИ </a:t>
            </a:r>
          </a:p>
          <a:p>
            <a:r>
              <a:rPr lang="ru-RU" sz="1300" dirty="0"/>
              <a:t>Строительство учебно-лабораторных корпусов, общежитий для аспирантов и молодых сотрудников, для иногородних студентов</a:t>
            </a:r>
          </a:p>
          <a:p>
            <a:r>
              <a:rPr lang="ru-RU" sz="1300" dirty="0"/>
              <a:t>Федеральный бюджет </a:t>
            </a:r>
          </a:p>
          <a:p>
            <a:r>
              <a:rPr lang="ru-RU" sz="1300" dirty="0"/>
              <a:t>Сроки реализации: 2019-2023</a:t>
            </a:r>
          </a:p>
        </p:txBody>
      </p:sp>
      <p:pic>
        <p:nvPicPr>
          <p:cNvPr id="25609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70" y="5625786"/>
            <a:ext cx="1739497" cy="111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366610" y="2097288"/>
            <a:ext cx="8986617" cy="3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573338" y="3093723"/>
            <a:ext cx="9127409" cy="1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3637" y="4267574"/>
            <a:ext cx="9072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73338" y="5476156"/>
            <a:ext cx="916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16200000" flipH="1">
            <a:off x="670955" y="792669"/>
            <a:ext cx="978494" cy="1571663"/>
          </a:xfrm>
          <a:prstGeom prst="rect">
            <a:avLst/>
          </a:pr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40" b="-33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68" dirty="0"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3155" y="1103025"/>
            <a:ext cx="73945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0">
              <a:defRPr/>
            </a:pPr>
            <a:r>
              <a:rPr lang="ru-RU" sz="1300" b="1" dirty="0"/>
              <a:t>Производственно-складской комплекс сантехнического оборудования </a:t>
            </a:r>
          </a:p>
          <a:p>
            <a:pPr indent="4233">
              <a:defRPr/>
            </a:pPr>
            <a:r>
              <a:rPr lang="ru-RU" sz="1300" dirty="0"/>
              <a:t>Инвестор - индивидуальный предприниматель Терехин С.В.</a:t>
            </a:r>
          </a:p>
          <a:p>
            <a:r>
              <a:rPr lang="ru-RU" sz="1300" dirty="0"/>
              <a:t>Количество создаваемых рабочих мест: 550</a:t>
            </a:r>
          </a:p>
          <a:p>
            <a:r>
              <a:rPr lang="ru-RU" sz="1300" dirty="0"/>
              <a:t>Сроки реализации: 2018-2020</a:t>
            </a:r>
          </a:p>
        </p:txBody>
      </p:sp>
      <p:sp>
        <p:nvSpPr>
          <p:cNvPr id="23" name="Блок-схема: ручной ввод 17"/>
          <p:cNvSpPr/>
          <p:nvPr/>
        </p:nvSpPr>
        <p:spPr>
          <a:xfrm rot="16200000">
            <a:off x="10326350" y="1650400"/>
            <a:ext cx="1100810" cy="1647984"/>
          </a:xfrm>
          <a:prstGeom prst="rect">
            <a:avLst/>
          </a:pr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660" t="-22484" b="-146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ru-RU" sz="2968" dirty="0">
              <a:latin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50319" y="2182094"/>
            <a:ext cx="57571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980"/>
            <a:r>
              <a:rPr lang="ru-RU" sz="1300" b="1" dirty="0"/>
              <a:t>Производственно-логистический комплекс класса А</a:t>
            </a:r>
          </a:p>
          <a:p>
            <a:r>
              <a:rPr lang="ru-RU" sz="1300" dirty="0"/>
              <a:t>Инвестор - индивидуальные предприниматели Гончаров М.И., Сбытов Д.Ю.</a:t>
            </a:r>
          </a:p>
          <a:p>
            <a:r>
              <a:rPr lang="ru-RU" sz="1300" dirty="0"/>
              <a:t>Количество создаваемых рабочих мест: 60</a:t>
            </a:r>
          </a:p>
          <a:p>
            <a:r>
              <a:rPr lang="ru-RU" sz="1300" dirty="0"/>
              <a:t>Сроки реализации: 2017-2020</a:t>
            </a:r>
          </a:p>
        </p:txBody>
      </p:sp>
      <p:sp>
        <p:nvSpPr>
          <p:cNvPr id="26" name="Прямоугольник 25"/>
          <p:cNvSpPr/>
          <p:nvPr/>
        </p:nvSpPr>
        <p:spPr>
          <a:xfrm rot="16200000" flipH="1">
            <a:off x="10352172" y="4005143"/>
            <a:ext cx="1049168" cy="1647985"/>
          </a:xfrm>
          <a:prstGeom prst="rect">
            <a:avLst/>
          </a:prstGeom>
          <a:blipFill dpi="0" rotWithShape="0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68" dirty="0"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30" name="Прямоугольник 8"/>
          <p:cNvSpPr>
            <a:spLocks noChangeArrowheads="1"/>
          </p:cNvSpPr>
          <p:nvPr/>
        </p:nvSpPr>
        <p:spPr bwMode="auto">
          <a:xfrm>
            <a:off x="3750319" y="4390010"/>
            <a:ext cx="93678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980"/>
            <a:r>
              <a:rPr lang="ru-RU" sz="1300" b="1" dirty="0"/>
              <a:t>Научно-производственный центр «лаборатория импульсной техники»</a:t>
            </a:r>
          </a:p>
          <a:p>
            <a:pPr indent="6980"/>
            <a:r>
              <a:rPr lang="ru-RU" sz="1300" dirty="0"/>
              <a:t>Инвестор – ООО «ТД ЛИТ»</a:t>
            </a:r>
            <a:endParaRPr lang="ru-RU" sz="1300" b="1" dirty="0"/>
          </a:p>
          <a:p>
            <a:r>
              <a:rPr lang="ru-RU" sz="1300" dirty="0"/>
              <a:t>Количество создаваемых рабочих мест: 250</a:t>
            </a:r>
          </a:p>
          <a:p>
            <a:r>
              <a:rPr lang="ru-RU" sz="1300" dirty="0"/>
              <a:t>Сроки реализации: 2019-2021 </a:t>
            </a:r>
          </a:p>
        </p:txBody>
      </p:sp>
      <p:pic>
        <p:nvPicPr>
          <p:cNvPr id="24" name="Объект 6">
            <a:extLst>
              <a:ext uri="{FF2B5EF4-FFF2-40B4-BE49-F238E27FC236}">
                <a16:creationId xmlns:a16="http://schemas.microsoft.com/office/drawing/2014/main" id="{FC963157-43A9-49D8-B6A4-D77BC557B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" y="170694"/>
            <a:ext cx="760490" cy="3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6001</TotalTime>
  <Words>17916</Words>
  <Application>Microsoft Office PowerPoint</Application>
  <PresentationFormat>Широкоэкранный</PresentationFormat>
  <Paragraphs>4988</Paragraphs>
  <Slides>67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67</vt:i4>
      </vt:variant>
    </vt:vector>
  </HeadingPairs>
  <TitlesOfParts>
    <vt:vector size="77" baseType="lpstr">
      <vt:lpstr>Arial</vt:lpstr>
      <vt:lpstr>Arial Cyr</vt:lpstr>
      <vt:lpstr>Calibri</vt:lpstr>
      <vt:lpstr>Calibri Light</vt:lpstr>
      <vt:lpstr>Century Gothic</vt:lpstr>
      <vt:lpstr>Tahoma</vt:lpstr>
      <vt:lpstr>Wingdings</vt:lpstr>
      <vt:lpstr>Wingdings 2</vt:lpstr>
      <vt:lpstr>HDOfficeLightV0</vt:lpstr>
      <vt:lpstr>1_HDOfficeLightV0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исполнения бюджета городского округа Долгопрудный за 2020 год </vt:lpstr>
      <vt:lpstr>Анализ исполнения доходной части бюджета городского округа Долгопрудный в 2020 году </vt:lpstr>
      <vt:lpstr>Объем и структура налоговых и неналоговых доходов</vt:lpstr>
      <vt:lpstr>Безвозмездные поступления от других бюджетов бюджетной системы Российской Федерации  в 2020 году </vt:lpstr>
      <vt:lpstr>Информация о межбюджетных трансфертах в 2020 году</vt:lpstr>
      <vt:lpstr>Презентация PowerPoint</vt:lpstr>
      <vt:lpstr>Презентация PowerPoint</vt:lpstr>
      <vt:lpstr>Презентация PowerPoint</vt:lpstr>
      <vt:lpstr>Информация о ставках налогов</vt:lpstr>
      <vt:lpstr>Реестр налоговых льгот по земельному налогу, установленных решением Совета депутатов г.Долгопрудного от 22.06.2012  № 95-нр «О земельном налоге на территории городского округа Долгопрудный»</vt:lpstr>
      <vt:lpstr>Реестр налоговых льгот по земельному налогу, установленных решением Совета депутатов г.Долгопрудного от 22.06.2012  № 95-нр «О земельном налоге на территории городского округа Долгопрудный»</vt:lpstr>
      <vt:lpstr> Реестр налоговых льгот по налогу на имущество физических лиц, установленных решением Совета депутатов г.Долгопрудного от 19.11.2014  № 24-нр «О налоге на имущество физических лиц на территории городского округа Долгопрудный Московской области»</vt:lpstr>
      <vt:lpstr>Презентация PowerPoint</vt:lpstr>
      <vt:lpstr>Расходная часть бюджета городского округа Долгопрудный за 2020 год </vt:lpstr>
      <vt:lpstr>Финансирование муниципальных программ в 2020 году </vt:lpstr>
      <vt:lpstr>Реализация национальных проектов в рамках муниципальных программ в 2020 году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Результаты реализации муниципальных программ  городского округа Долгопрудный за 2020 год</vt:lpstr>
      <vt:lpstr>Презентация PowerPoint</vt:lpstr>
      <vt:lpstr>Расходы бюджета городского округа Долгопрудный на 2020 год по разделам, подразделам классификации расходов бюджетов </vt:lpstr>
      <vt:lpstr>Расходы бюджета городского округа Долгопрудный на 2020 год по разделам, подразделам классификации расходов бюджетов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городского округа Долгопрудный за 2018 год</dc:title>
  <dc:creator>KEW3</dc:creator>
  <cp:lastModifiedBy>BAD</cp:lastModifiedBy>
  <cp:revision>431</cp:revision>
  <dcterms:created xsi:type="dcterms:W3CDTF">2019-05-23T09:02:05Z</dcterms:created>
  <dcterms:modified xsi:type="dcterms:W3CDTF">2021-07-13T14:32:34Z</dcterms:modified>
</cp:coreProperties>
</file>