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30"/>
  </p:notesMasterIdLst>
  <p:sldIdLst>
    <p:sldId id="256" r:id="rId3"/>
    <p:sldId id="257" r:id="rId4"/>
    <p:sldId id="258" r:id="rId5"/>
    <p:sldId id="262" r:id="rId6"/>
    <p:sldId id="311" r:id="rId7"/>
    <p:sldId id="260" r:id="rId8"/>
    <p:sldId id="266" r:id="rId9"/>
    <p:sldId id="293" r:id="rId10"/>
    <p:sldId id="312" r:id="rId11"/>
    <p:sldId id="265" r:id="rId12"/>
    <p:sldId id="315" r:id="rId13"/>
    <p:sldId id="316" r:id="rId14"/>
    <p:sldId id="317" r:id="rId15"/>
    <p:sldId id="318" r:id="rId16"/>
    <p:sldId id="279" r:id="rId17"/>
    <p:sldId id="285" r:id="rId18"/>
    <p:sldId id="314" r:id="rId19"/>
    <p:sldId id="294" r:id="rId20"/>
    <p:sldId id="295" r:id="rId21"/>
    <p:sldId id="298" r:id="rId22"/>
    <p:sldId id="313" r:id="rId23"/>
    <p:sldId id="319" r:id="rId24"/>
    <p:sldId id="269" r:id="rId25"/>
    <p:sldId id="307" r:id="rId26"/>
    <p:sldId id="308" r:id="rId27"/>
    <p:sldId id="309" r:id="rId28"/>
    <p:sldId id="310" r:id="rId2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C3"/>
    <a:srgbClr val="C7EFF9"/>
    <a:srgbClr val="FFCCFF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55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06172839506171E-2"/>
          <c:y val="7.2165081436949552E-2"/>
          <c:w val="0.9717078189300411"/>
          <c:h val="0.66022936109485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ru-RU"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2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2018 г.</c:v>
                </c:pt>
                <c:pt idx="1">
                  <c:v>исполнено в 2019 г.</c:v>
                </c:pt>
                <c:pt idx="2">
                  <c:v>уточненный план 2020 г.</c:v>
                </c:pt>
                <c:pt idx="3">
                  <c:v>ожидаемое исполнение 2020 г.</c:v>
                </c:pt>
                <c:pt idx="4">
                  <c:v>план 2021 г.</c:v>
                </c:pt>
                <c:pt idx="5">
                  <c:v>план 2022 г.</c:v>
                </c:pt>
                <c:pt idx="6">
                  <c:v>план 2023 г.</c:v>
                </c:pt>
              </c:strCache>
            </c:strRef>
          </c:cat>
          <c:val>
            <c:numRef>
              <c:f>Лист1!$B$2:$B$8</c:f>
              <c:numCache>
                <c:formatCode>#,#00</c:formatCode>
                <c:ptCount val="7"/>
                <c:pt idx="0">
                  <c:v>1864208.9</c:v>
                </c:pt>
                <c:pt idx="1">
                  <c:v>2105703.4</c:v>
                </c:pt>
                <c:pt idx="2">
                  <c:v>1960743.1</c:v>
                </c:pt>
                <c:pt idx="3">
                  <c:v>1960743.1</c:v>
                </c:pt>
                <c:pt idx="4">
                  <c:v>2067128.9</c:v>
                </c:pt>
                <c:pt idx="5">
                  <c:v>2062725.4</c:v>
                </c:pt>
                <c:pt idx="6">
                  <c:v>2172887.6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51-4513-9844-BDB4C20A7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1-4513-9844-BDB4C20A7970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1-4513-9844-BDB4C20A7970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51-4513-9844-BDB4C20A7970}"/>
                </c:ext>
              </c:extLst>
            </c:dLbl>
            <c:dLbl>
              <c:idx val="3"/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51-4513-9844-BDB4C20A79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B415BF6-F403-4F1C-A2B3-83394CEDEB18}" type="CELLRANGE">
                      <a:rPr lang="en-US" sz="1100" b="0" baseline="0">
                        <a:effectLst/>
                      </a:rPr>
                      <a:pPr/>
                      <a:t>[ДИАПАЗОН ЯЧЕЕК]</a:t>
                    </a:fld>
                    <a:r>
                      <a:rPr lang="en-US" sz="1100" b="0" baseline="0" dirty="0">
                        <a:effectLst/>
                      </a:rPr>
                      <a:t> 2195905.8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D51-4513-9844-BDB4C20A7970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47D574C-3615-431C-B2A9-020D3ADF333E}" type="CELLRANGE">
                      <a:rPr lang="en-US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>
                          <a:solidFill>
                            <a:schemeClr val="tx1"/>
                          </a:solidFill>
                          <a:effectLst/>
                        </a:defRPr>
                      </a:pPr>
                      <a:t>[ДИАПАЗОН ЯЧЕЕК]</a:t>
                    </a:fld>
                    <a:r>
                      <a:rPr lang="en-US" baseline="0"/>
                      <a:t> 2609296.6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D51-4513-9844-BDB4C20A797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2301287.5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2018 г.</c:v>
                </c:pt>
                <c:pt idx="1">
                  <c:v>исполнено в 2019 г.</c:v>
                </c:pt>
                <c:pt idx="2">
                  <c:v>уточненный план 2020 г.</c:v>
                </c:pt>
                <c:pt idx="3">
                  <c:v>ожидаемое исполнение 2020 г.</c:v>
                </c:pt>
                <c:pt idx="4">
                  <c:v>план 2021 г.</c:v>
                </c:pt>
                <c:pt idx="5">
                  <c:v>план 2022 г.</c:v>
                </c:pt>
                <c:pt idx="6">
                  <c:v>план 2023 г.</c:v>
                </c:pt>
              </c:strCache>
            </c:strRef>
          </c:cat>
          <c:val>
            <c:numRef>
              <c:f>Лист1!$C$2:$C$8</c:f>
              <c:numCache>
                <c:formatCode>#,#00</c:formatCode>
                <c:ptCount val="7"/>
                <c:pt idx="0">
                  <c:v>1763251.3</c:v>
                </c:pt>
                <c:pt idx="1">
                  <c:v>3091885.4</c:v>
                </c:pt>
                <c:pt idx="2">
                  <c:v>2785778.5</c:v>
                </c:pt>
                <c:pt idx="3">
                  <c:v>2785778.5</c:v>
                </c:pt>
                <c:pt idx="4">
                  <c:v>2197929.4</c:v>
                </c:pt>
                <c:pt idx="5">
                  <c:v>2609049</c:v>
                </c:pt>
                <c:pt idx="6">
                  <c:v>2297919.5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Лист1!$A$9:$F$9</c15:f>
                <c15:dlblRangeCache>
                  <c:ptCount val="6"/>
                </c15:dlblRangeCache>
              </c15:datalabelsRange>
            </c:ext>
            <c:ext xmlns:c16="http://schemas.microsoft.com/office/drawing/2014/chart" uri="{C3380CC4-5D6E-409C-BE32-E72D297353CC}">
              <c16:uniqueId val="{0000000F-7D51-4513-9844-BDB4C20A7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0877696"/>
        <c:axId val="600876712"/>
      </c:barChart>
      <c:catAx>
        <c:axId val="6008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0876712"/>
        <c:crosses val="autoZero"/>
        <c:auto val="1"/>
        <c:lblAlgn val="ctr"/>
        <c:lblOffset val="100"/>
        <c:noMultiLvlLbl val="0"/>
      </c:catAx>
      <c:valAx>
        <c:axId val="600876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crossAx val="60087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902793979456271"/>
          <c:y val="0.90939333150650159"/>
          <c:w val="0.53937210394996926"/>
          <c:h val="9.0606668493498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21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CE-48BF-8ACD-A9A93E1FB1A2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CE-48BF-8ACD-A9A93E1FB1A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CE-48BF-8ACD-A9A93E1FB1A2}"/>
              </c:ext>
            </c:extLst>
          </c:dPt>
          <c:dLbls>
            <c:dLbl>
              <c:idx val="0"/>
              <c:layout>
                <c:manualLayout>
                  <c:x val="-0.17719858606383879"/>
                  <c:y val="9.630833493374307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35,1%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1956650579961"/>
                      <c:h val="0.131300813008130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CE-48BF-8ACD-A9A93E1FB1A2}"/>
                </c:ext>
              </c:extLst>
            </c:dLbl>
            <c:dLbl>
              <c:idx val="1"/>
              <c:layout>
                <c:manualLayout>
                  <c:x val="-0.19689463212259767"/>
                  <c:y val="-0.122552493438320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13,4%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04859876386417"/>
                      <c:h val="9.06504065040650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2CE-48BF-8ACD-A9A93E1FB1A2}"/>
                </c:ext>
              </c:extLst>
            </c:dLbl>
            <c:dLbl>
              <c:idx val="2"/>
              <c:layout>
                <c:manualLayout>
                  <c:x val="0.21412031157395647"/>
                  <c:y val="1.03701747647397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51,5%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3784607569216"/>
                      <c:h val="7.8455284552845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2CE-48BF-8ACD-A9A93E1FB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1497821.1</c:v>
                </c:pt>
                <c:pt idx="1">
                  <c:v>569307.9</c:v>
                </c:pt>
                <c:pt idx="2">
                  <c:v>2197929.4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E-48BF-8ACD-A9A93E1FB1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22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A-40A7-80C2-005463E44930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A-40A7-80C2-005463E4493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0A-40A7-80C2-005463E44930}"/>
              </c:ext>
            </c:extLst>
          </c:dPt>
          <c:dLbls>
            <c:dLbl>
              <c:idx val="0"/>
              <c:layout>
                <c:manualLayout>
                  <c:x val="-0.1718226653119973"/>
                  <c:y val="0.108503296843992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33,8%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62924392515448"/>
                      <c:h val="0.134878048780487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40A-40A7-80C2-005463E44930}"/>
                </c:ext>
              </c:extLst>
            </c:dLbl>
            <c:dLbl>
              <c:idx val="1"/>
              <c:layout>
                <c:manualLayout>
                  <c:x val="-0.16732452798238939"/>
                  <c:y val="-0.100194609820114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/>
                      <a:t>10,4%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93031919397173"/>
                      <c:h val="8.6585365853658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40A-40A7-80C2-005463E44930}"/>
                </c:ext>
              </c:extLst>
            </c:dLbl>
            <c:dLbl>
              <c:idx val="2"/>
              <c:layout>
                <c:manualLayout>
                  <c:x val="0.20336741173482345"/>
                  <c:y val="-2.418283080468600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55,8%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31741596816523"/>
                      <c:h val="8.16666666666666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40A-40A7-80C2-005463E44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1567593</c:v>
                </c:pt>
                <c:pt idx="1">
                  <c:v>483132.4</c:v>
                </c:pt>
                <c:pt idx="2">
                  <c:v>2609049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0A-40A7-80C2-005463E44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2023</a:t>
            </a:r>
          </a:p>
        </c:rich>
      </c:tx>
      <c:layout>
        <c:manualLayout>
          <c:xMode val="edge"/>
          <c:yMode val="edge"/>
          <c:x val="0.38779569892473131"/>
          <c:y val="0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57-4A78-915D-F7F7F7DB6EED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7-4A78-915D-F7F7F7DB6EE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7-4A78-915D-F7F7F7DB6EED}"/>
              </c:ext>
            </c:extLst>
          </c:dPt>
          <c:dLbls>
            <c:dLbl>
              <c:idx val="0"/>
              <c:layout>
                <c:manualLayout>
                  <c:x val="-0.15081978663957327"/>
                  <c:y val="9.031059271760687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37,8%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00558801117598"/>
                      <c:h val="0.148482381423617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057-4A78-915D-F7F7F7DB6EED}"/>
                </c:ext>
              </c:extLst>
            </c:dLbl>
            <c:dLbl>
              <c:idx val="1"/>
              <c:layout>
                <c:manualLayout>
                  <c:x val="-0.14581978663957329"/>
                  <c:y val="-0.117205190685394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/>
                      <a:t>10,8%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93031919397166"/>
                      <c:h val="9.221243106700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057-4A78-915D-F7F7F7DB6EED}"/>
                </c:ext>
              </c:extLst>
            </c:dLbl>
            <c:dLbl>
              <c:idx val="2"/>
              <c:layout>
                <c:manualLayout>
                  <c:x val="0.21412009990686648"/>
                  <c:y val="4.9306920169643479E-4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51,4%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50021166708997"/>
                      <c:h val="0.148482381423617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057-4A78-915D-F7F7F7DB6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1690791</c:v>
                </c:pt>
                <c:pt idx="1">
                  <c:v>482096.6</c:v>
                </c:pt>
                <c:pt idx="2">
                  <c:v>2297919.5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57-4A78-915D-F7F7F7DB6E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8689115091811529"/>
          <c:w val="1"/>
          <c:h val="0.553904734027923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C489">
                  <a:alpha val="96863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AF-4CEF-8F9C-9EC5DB2276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  <a:alpha val="9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AF-4CEF-8F9C-9EC5DB227608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AF-4CEF-8F9C-9EC5DB227608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 prst="angle"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AF-4CEF-8F9C-9EC5DB227608}"/>
              </c:ext>
            </c:extLst>
          </c:dPt>
          <c:dPt>
            <c:idx val="4"/>
            <c:bubble3D val="0"/>
            <c:spPr>
              <a:solidFill>
                <a:srgbClr val="7030A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6AF-4CEF-8F9C-9EC5DB227608}"/>
              </c:ext>
            </c:extLst>
          </c:dPt>
          <c:dPt>
            <c:idx val="5"/>
            <c:bubble3D val="0"/>
            <c:spPr>
              <a:solidFill>
                <a:srgbClr val="CCFF66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6AF-4CEF-8F9C-9EC5DB227608}"/>
              </c:ext>
            </c:extLst>
          </c:dPt>
          <c:dPt>
            <c:idx val="6"/>
            <c:bubble3D val="0"/>
            <c:spPr>
              <a:solidFill>
                <a:srgbClr val="FF505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6AF-4CEF-8F9C-9EC5DB227608}"/>
              </c:ext>
            </c:extLst>
          </c:dPt>
          <c:dPt>
            <c:idx val="7"/>
            <c:bubble3D val="0"/>
            <c:spPr>
              <a:solidFill>
                <a:srgbClr val="CC99FF">
                  <a:alpha val="89804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6AF-4CEF-8F9C-9EC5DB227608}"/>
              </c:ext>
            </c:extLst>
          </c:dPt>
          <c:dLbls>
            <c:dLbl>
              <c:idx val="0"/>
              <c:layout>
                <c:manualLayout>
                  <c:x val="0.17170818357012979"/>
                  <c:y val="-8.255467435106153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прибыль, доходы 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31,7%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F-4CEF-8F9C-9EC5DB227608}"/>
                </c:ext>
              </c:extLst>
            </c:dLbl>
            <c:dLbl>
              <c:idx val="1"/>
              <c:layout>
                <c:manualLayout>
                  <c:x val="0.15718480984324734"/>
                  <c:y val="-1.53126453545831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товары (работы, услуги), реализуемые на территории РФ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0,5%</a:t>
                    </a:r>
                  </a:p>
                </c:rich>
              </c:tx>
              <c:spPr>
                <a:gradFill flip="none" rotWithShape="1">
                  <a:gsLst>
                    <a:gs pos="0">
                      <a:srgbClr val="B3EBFF"/>
                    </a:gs>
                    <a:gs pos="100000">
                      <a:srgbClr val="FFFFCC"/>
                    </a:gs>
                    <a:gs pos="94000">
                      <a:srgbClr val="FFFFCC"/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AF-4CEF-8F9C-9EC5DB227608}"/>
                </c:ext>
              </c:extLst>
            </c:dLbl>
            <c:dLbl>
              <c:idx val="2"/>
              <c:layout>
                <c:manualLayout>
                  <c:x val="5.9565357081134002E-2"/>
                  <c:y val="2.487524213497643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совокупный доход 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21%</a:t>
                    </a:r>
                  </a:p>
                </c:rich>
              </c:tx>
              <c:spPr>
                <a:gradFill flip="none" rotWithShape="1">
                  <a:gsLst>
                    <a:gs pos="0">
                      <a:srgbClr val="B3EBFF"/>
                    </a:gs>
                    <a:gs pos="74000">
                      <a:srgbClr val="FFFFCC"/>
                    </a:gs>
                    <a:gs pos="100000">
                      <a:srgbClr val="FFFFA7"/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AF-4CEF-8F9C-9EC5DB227608}"/>
                </c:ext>
              </c:extLst>
            </c:dLbl>
            <c:dLbl>
              <c:idx val="3"/>
              <c:layout>
                <c:manualLayout>
                  <c:x val="4.7437453796016507E-2"/>
                  <c:y val="8.55814141271407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Налоги на имущество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18,7%</a:t>
                    </a:r>
                  </a:p>
                </c:rich>
              </c:tx>
              <c:spPr>
                <a:gradFill flip="none" rotWithShape="1">
                  <a:gsLst>
                    <a:gs pos="0">
                      <a:srgbClr val="B3EBFF"/>
                    </a:gs>
                    <a:gs pos="74000">
                      <a:srgbClr val="FFFFCC"/>
                    </a:gs>
                    <a:gs pos="100000">
                      <a:srgbClr val="FFFFCC"/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AF-4CEF-8F9C-9EC5DB227608}"/>
                </c:ext>
              </c:extLst>
            </c:dLbl>
            <c:dLbl>
              <c:idx val="4"/>
              <c:layout>
                <c:manualLayout>
                  <c:x val="-0.13056798447470022"/>
                  <c:y val="9.18640965663305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Иные сборы (госпошлина, сборы, платежи при пользовании природными ресурсами, штрафы, санкции, возмещение ущерба, прочие неналоговые доходы)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2,3%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AF-4CEF-8F9C-9EC5DB227608}"/>
                </c:ext>
              </c:extLst>
            </c:dLbl>
            <c:dLbl>
              <c:idx val="5"/>
              <c:layout>
                <c:manualLayout>
                  <c:x val="-0.12851013847661841"/>
                  <c:y val="-1.54280879096108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Доходы от использования имущества, находящегося в муниципальной собственности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19,6%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AF-4CEF-8F9C-9EC5DB227608}"/>
                </c:ext>
              </c:extLst>
            </c:dLbl>
            <c:dLbl>
              <c:idx val="6"/>
              <c:layout>
                <c:manualLayout>
                  <c:x val="4.9219434496661739E-3"/>
                  <c:y val="-4.8072046247675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оказания  платных услуг и компенсации затрат государства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0,5%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AF-4CEF-8F9C-9EC5DB227608}"/>
                </c:ext>
              </c:extLst>
            </c:dLbl>
            <c:dLbl>
              <c:idx val="7"/>
              <c:layout>
                <c:manualLayout>
                  <c:x val="0.21157454731491002"/>
                  <c:y val="-2.741497834558415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продажи материальных и нематериальных активов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5,7%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AF-4CEF-8F9C-9EC5DB227608}"/>
                </c:ext>
              </c:extLst>
            </c:dLbl>
            <c:spPr>
              <a:gradFill>
                <a:gsLst>
                  <a:gs pos="0">
                    <a:srgbClr val="C0EDF8"/>
                  </a:gs>
                  <a:gs pos="74000">
                    <a:srgbClr val="FFFFD1"/>
                  </a:gs>
                  <a:gs pos="83000">
                    <a:srgbClr val="FFFFD1"/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2700000" scaled="1"/>
              </a:gradFill>
              <a:ln w="12700" cap="flat" cmpd="sng" algn="ctr">
                <a:noFill/>
                <a:round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/>
                <a:bevelB/>
              </a:sp3d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Иные сборы (госпошлина, экология, штрафы, санкции, возмещение ущерба, прочие неналоговые доходы)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оказания 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#,#00</c:formatCode>
                <c:ptCount val="8"/>
                <c:pt idx="0">
                  <c:v>31.7</c:v>
                </c:pt>
                <c:pt idx="1">
                  <c:v>0.5</c:v>
                </c:pt>
                <c:pt idx="2">
                  <c:v>21</c:v>
                </c:pt>
                <c:pt idx="3">
                  <c:v>18.7</c:v>
                </c:pt>
                <c:pt idx="4">
                  <c:v>2.2999999999999998</c:v>
                </c:pt>
                <c:pt idx="5">
                  <c:v>19.600000000000001</c:v>
                </c:pt>
                <c:pt idx="6">
                  <c:v>0.5</c:v>
                </c:pt>
                <c:pt idx="7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6AF-4CEF-8F9C-9EC5DB22760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5BD8-0531-46F7-88F9-27B0204D4881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41EF8-81A9-4A72-8927-F2846589E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4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8D17B2-16C7-49C3-9124-25664BB2AC8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4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D17B2-16C7-49C3-9124-25664BB2AC8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5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1E7B-0856-46EF-BF53-0266FA6D5C93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A17-BBE7-47D6-8A1B-3B459713B193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E63A-1337-4F08-A2D4-7FABD279D7C7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EB76-B174-4638-B755-63878360F092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3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8924-FB78-4CBD-8ADB-7E6DAD50CD28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A5DE-BE00-4CA0-B322-EAA66A611B83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9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03-0172-4CF5-9AF3-D4E8BE3DA828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C3C-8805-4A50-BAB9-9D1591DE87BC}" type="datetime1">
              <a:rPr lang="ru-RU" smtClean="0"/>
              <a:t>09.04.2021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0E74-548A-4872-8F8C-8FA8BD08C1CF}" type="datetime1">
              <a:rPr lang="ru-RU" smtClean="0"/>
              <a:t>09.04.2021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574-F872-4006-A66B-7070D3391486}" type="datetime1">
              <a:rPr lang="ru-RU" smtClean="0"/>
              <a:t>09.04.2021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6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E5B7-98A6-47BE-B952-BD4424489251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6F6A-C413-428C-85C1-C5CCAB3599FE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60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0A9B-9BF6-4289-8249-3008D66EE3FE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9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700E-AE97-428C-A4D1-2B5D619FB207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7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DBB-BEDC-4ABD-B88B-5CAC2B4BFE75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5D49-8A56-4291-9FD3-73D237F4EDDD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167B-0F33-4464-9AC7-93F41ABBF46B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7213-6B52-40ED-AE7F-AE25B1591522}" type="datetime1">
              <a:rPr lang="ru-RU" smtClean="0"/>
              <a:t>09.04.2021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DE9C-70F3-453D-8800-C11DAD735040}" type="datetime1">
              <a:rPr lang="ru-RU" smtClean="0"/>
              <a:t>09.04.2021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686E-8613-4A11-8AB0-0095880EE47A}" type="datetime1">
              <a:rPr lang="ru-RU" smtClean="0"/>
              <a:t>09.04.2021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1B34-FC17-4507-8E52-8DF24A989AE0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34E-8289-4FD0-B89D-9C9C68981209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2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96745-3B40-4461-B640-8AE9DE0C3B28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7C552A-DBAE-4BE7-A89F-CBAE99D7898D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dolgopfu@yandex.ru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CCA48-5D75-46BE-A785-924B0B2AC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337444"/>
            <a:ext cx="9068586" cy="138853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БЮДЖЕТ ДЛЯ ГРАЖДАН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5A73B4-16B2-446C-870A-BF4DF75C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07840"/>
            <a:ext cx="9070848" cy="1540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На основании решения Совета депутатов городского округа Долгопрудный Московской области от «18» декабря 2020 года № 85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«О бюджете городского округа Долгопрудный на 2021 год и плановый период 2022 и 2023 годов»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4E3E947-420D-4791-BCA8-3817510FC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573387"/>
            <a:ext cx="28765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DA343-B600-4B02-861D-8ED118BD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50" y="273564"/>
            <a:ext cx="11153833" cy="7213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Структура налоговых и неналоговых доходов бюджета городского округа Долгопрудный в 2021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38509-4130-49B6-9031-B6CDF504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1" y="6024024"/>
            <a:ext cx="12134918" cy="794068"/>
          </a:xfr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rgbClr val="FFFFCC"/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FFC489"/>
            </a:solidFill>
          </a:ln>
          <a:effectLst/>
          <a:scene3d>
            <a:camera prst="orthographicFront"/>
            <a:lightRig rig="glow" dir="t"/>
          </a:scene3d>
          <a:sp3d extrusionH="76200" prstMaterial="metal">
            <a:bevelT/>
            <a:bevelB/>
            <a:extrusionClr>
              <a:srgbClr val="FBD8D5"/>
            </a:extrusionClr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i="1" dirty="0"/>
              <a:t>Основными доходными источниками бюджета городского округа являются налог на доходы физических лиц, налог, взимаемый в связи с применением упрощенной системы налогообложения, земельный налог, доходы от арендной платы за земельные участки.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4A3C70-E7DD-4239-8476-755C1E46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21058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6AB2E3D-1D8E-44CF-9449-F1BC7FE7D4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7586717"/>
              </p:ext>
            </p:extLst>
          </p:nvPr>
        </p:nvGraphicFramePr>
        <p:xfrm>
          <a:off x="842124" y="1146870"/>
          <a:ext cx="10507752" cy="475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Объект 6">
            <a:extLst>
              <a:ext uri="{FF2B5EF4-FFF2-40B4-BE49-F238E27FC236}">
                <a16:creationId xmlns:a16="http://schemas.microsoft.com/office/drawing/2014/main" id="{CD81F42E-9182-4BBF-B1DE-1E20DC2E2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957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59653-EB15-4EEE-AB9F-16CE6DB3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266984"/>
            <a:ext cx="10515600" cy="50337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Прогнозируемые межбюджетные трансферты в 2021 году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B84DC00-1C76-430B-B4F1-CD51925041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24654"/>
              </p:ext>
            </p:extLst>
          </p:nvPr>
        </p:nvGraphicFramePr>
        <p:xfrm>
          <a:off x="553153" y="950136"/>
          <a:ext cx="11099548" cy="5685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6783">
                  <a:extLst>
                    <a:ext uri="{9D8B030D-6E8A-4147-A177-3AD203B41FA5}">
                      <a16:colId xmlns:a16="http://schemas.microsoft.com/office/drawing/2014/main" val="1832076604"/>
                    </a:ext>
                  </a:extLst>
                </a:gridCol>
                <a:gridCol w="2272765">
                  <a:extLst>
                    <a:ext uri="{9D8B030D-6E8A-4147-A177-3AD203B41FA5}">
                      <a16:colId xmlns:a16="http://schemas.microsoft.com/office/drawing/2014/main" val="3900345264"/>
                    </a:ext>
                  </a:extLst>
                </a:gridCol>
              </a:tblGrid>
              <a:tr h="1709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Субсидии от других бюджетов бюджетной системы, в том числе:</a:t>
                      </a:r>
                      <a:endParaRPr lang="ru-RU" sz="11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330 613,8   </a:t>
                      </a:r>
                      <a:endParaRPr lang="ru-RU" sz="12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807220385"/>
                  </a:ext>
                </a:extLst>
              </a:tr>
              <a:tr h="26670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софинансирование работ по капитальному ремонту и ремонту автомобильных дорог общего пользования местного значения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18 525,0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62708043"/>
                  </a:ext>
                </a:extLst>
              </a:tr>
              <a:tr h="20429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 на реализацию мероприятий по обеспечению жильем молодых семей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3 128,3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571867942"/>
                  </a:ext>
                </a:extLst>
              </a:tr>
              <a:tr h="17093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ремонт подъездов многоквартирных домов 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6 730,6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494209502"/>
                  </a:ext>
                </a:extLst>
              </a:tr>
              <a:tr h="17093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>
                          <a:effectLst/>
                        </a:rPr>
                        <a:t>на ремонт дворовых территорий</a:t>
                      </a:r>
                      <a:endParaRPr lang="ru-RU" sz="10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2 532,4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1784592466"/>
                  </a:ext>
                </a:extLst>
              </a:tr>
              <a:tr h="18059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строительство и реконструкцию объектов коммунальной инфраструктуры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45 853,6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1994998224"/>
                  </a:ext>
                </a:extLst>
              </a:tr>
              <a:tr h="18724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организацию транспортного обслуживания населения по муниципальным маршрутам регулярных перевозок по регулярным тарифам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29 975,0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2501444951"/>
                  </a:ext>
                </a:extLst>
              </a:tr>
              <a:tr h="23550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обустройство и установку детских игровых площадок на территории муниципальных образований Московской области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11 000,0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414709418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проведение капитального ремонта (ремонта)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18 450,0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362118406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63 720,0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896228924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государственную поддержку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40 795,0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749901264"/>
                  </a:ext>
                </a:extLst>
              </a:tr>
              <a:tr h="17093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мероприятия по организации отдыха детей в каникулярное время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5 744,0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1013510231"/>
                  </a:ext>
                </a:extLst>
              </a:tr>
              <a:tr h="48136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обновление и техническое обслуживание (ремонт) средств (программного обеспечения и оборудования), приобретенных в рамках предоставленной субсидии на внедрение целевой модели цифровой образовательной среды в общеобразовательных организациях и профессиональных образовательных организациях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177390709"/>
                  </a:ext>
                </a:extLst>
              </a:tr>
              <a:tr h="19389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 на создание и содержание дополнительных мест для детей в возрасте от 1,5 до 7 лет в организациях, осуществляющих присмотр и уход за детьми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22 772,0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187983867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 на организацию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общеобразовательных организациях в Московской области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37 422,0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2832045239"/>
                  </a:ext>
                </a:extLst>
              </a:tr>
              <a:tr h="48136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создание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1 851,0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2608458877"/>
                  </a:ext>
                </a:extLst>
              </a:tr>
              <a:tr h="38113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19 591,4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904816000"/>
                  </a:ext>
                </a:extLst>
              </a:tr>
              <a:tr h="28751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внедрение целевой модели цифровой образовательной среды в общеобразовательных организациях и профессиональных образовательных организациях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3408620239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2 206,7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1229447788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00" i="1" u="none" strike="noStrike" dirty="0">
                          <a:effectLst/>
                        </a:rPr>
                        <a:t>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 </a:t>
                      </a:r>
                      <a:endParaRPr lang="ru-RU" sz="10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316,8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1" marR="3621" marT="3621" marB="0" anchor="ctr"/>
                </a:tc>
                <a:extLst>
                  <a:ext uri="{0D108BD9-81ED-4DB2-BD59-A6C34878D82A}">
                    <a16:rowId xmlns:a16="http://schemas.microsoft.com/office/drawing/2014/main" val="213570443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E62C63-1F44-4395-BE1A-E883B6C6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7183AD5-BB56-4189-B639-B8F1881CBCFA}"/>
              </a:ext>
            </a:extLst>
          </p:cNvPr>
          <p:cNvSpPr/>
          <p:nvPr/>
        </p:nvSpPr>
        <p:spPr>
          <a:xfrm>
            <a:off x="10805546" y="673137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CA79808-66B6-4358-8DD9-A343BC1F2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5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6DB811BC-24AB-4A05-9A77-1865A754D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380808"/>
              </p:ext>
            </p:extLst>
          </p:nvPr>
        </p:nvGraphicFramePr>
        <p:xfrm>
          <a:off x="424004" y="843518"/>
          <a:ext cx="11343992" cy="5797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1177">
                  <a:extLst>
                    <a:ext uri="{9D8B030D-6E8A-4147-A177-3AD203B41FA5}">
                      <a16:colId xmlns:a16="http://schemas.microsoft.com/office/drawing/2014/main" val="384828854"/>
                    </a:ext>
                  </a:extLst>
                </a:gridCol>
                <a:gridCol w="2322815">
                  <a:extLst>
                    <a:ext uri="{9D8B030D-6E8A-4147-A177-3AD203B41FA5}">
                      <a16:colId xmlns:a16="http://schemas.microsoft.com/office/drawing/2014/main" val="2204258703"/>
                    </a:ext>
                  </a:extLst>
                </a:gridCol>
              </a:tblGrid>
              <a:tr h="1743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1" u="sng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Субвенции от других бюджетов бюджетной системы, в том числе:</a:t>
                      </a: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1 865 292,0   </a:t>
                      </a:r>
                      <a:endParaRPr lang="ru-RU" sz="12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extLst>
                  <a:ext uri="{0D108BD9-81ED-4DB2-BD59-A6C34878D82A}">
                    <a16:rowId xmlns:a16="http://schemas.microsoft.com/office/drawing/2014/main" val="2743983284"/>
                  </a:ext>
                </a:extLst>
              </a:tr>
              <a:tr h="20789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осуществление полномочий по первичному воинскому учету на территориях, где отсутствуют военные комиссариаты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7 890,0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3259981929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 предоставление гражданам субсидий на оплату жилого помещения и коммунальных услуг 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50 626,0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4262374532"/>
                  </a:ext>
                </a:extLst>
              </a:tr>
              <a:tr h="18774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5 457,0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3113781096"/>
                  </a:ext>
                </a:extLst>
              </a:tr>
              <a:tr h="25546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обеспечение переданных государственных полномочий по  временному хранению , комплектованию, учету и использованию архивных документов, относящихся к собственности Московской области и временно  хранящихся в муниципальных архивах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1 686,0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297237772"/>
                  </a:ext>
                </a:extLst>
              </a:tr>
              <a:tr h="51735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осуществление отдельных государственных полномочий в части подготовки и направления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уведомлений о соответствии (несоответствии)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239,0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863962724"/>
                  </a:ext>
                </a:extLst>
              </a:tr>
              <a:tr h="18774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осуществление государственных полномочий  Московской области  в области земельных отношений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2 952,0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1346956195"/>
                  </a:ext>
                </a:extLst>
              </a:tr>
              <a:tr h="187749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1 516,0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4147509326"/>
                  </a:ext>
                </a:extLst>
              </a:tr>
              <a:tr h="50728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 осуществление отдельных государственных полномочий в части присвоения адресов объектам адресации, изменения и аннулирования адресов, присвоения наименований элементам улично-дорожной сети (за исключением автомобильных дорог федерального значения, автомобильных дорог регионального или межмуниципального значения, местного значения муниципального района), наименований элементам планировочной структуры, изменения, аннулирования таких наименований, согласования переустройства и перепланировки помещений в многоквартирном доме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956,0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3408556053"/>
                  </a:ext>
                </a:extLst>
              </a:tr>
              <a:tr h="25546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осуществление переданных полномочий Московской области по транспортировке в морг, включая погрузоразгрузочные работы, с мест обнаружения или происшествия умерших для производства судебно-медицинской экспертизы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324,0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2213845378"/>
                  </a:ext>
                </a:extLst>
              </a:tr>
              <a:tr h="248186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4 025,0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2909841620"/>
                  </a:ext>
                </a:extLst>
              </a:tr>
              <a:tr h="23811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3829982927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проведение Всероссийской переписи населения 2020 года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1 958,0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1169831959"/>
                  </a:ext>
                </a:extLst>
              </a:tr>
              <a:tr h="22160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создание административных комиссий, уполномоченных рассматривать дела об административных правонарушениях в сфере благоустройства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662,0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3591095884"/>
                  </a:ext>
                </a:extLst>
              </a:tr>
              <a:tr h="51735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обеспечение  государственных гарантий реализации прав граждан на получение общедоступного и бесплатного дошкольного, начального общего, основного общего, среднего  общего образования  в муниципальных общеобразовательных  организациях в Московской области, обеспечение дополнительного образования  в муниципальных общеобразовательных организациях в Московской области, включая   расходы на оплату труда, приобретение учебников и учебных пособий, 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849 712,0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122421244"/>
                  </a:ext>
                </a:extLst>
              </a:tr>
              <a:tr h="45328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финансовое обеспечение получения гражданами дошкольного, начального общего, основного общего, среднего  общего образования в частных  общеобразовательных организациях в Московской области, осуществляющих образовательную деятельность по имеющим государственную аккредитацию основным общеобразовательным программам,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94 358,0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507469491"/>
                  </a:ext>
                </a:extLst>
              </a:tr>
              <a:tr h="37682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обеспечение государственных гарантий реализации прав граждан на получение общедоступного и бесплатного дошкольного образования в муниципальных дошкольных образовательных организациях в Московской области, 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728 222,0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2915844132"/>
                  </a:ext>
                </a:extLst>
              </a:tr>
              <a:tr h="27840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финансовое обеспечение получения гражданами дошкольного образования в частных дошкольных образовательных организациях в Московской области,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67 423,0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2985423012"/>
                  </a:ext>
                </a:extLst>
              </a:tr>
              <a:tr h="25223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 на выплату компенсации родительской платы за присмотр и уход за детьми, осваивающими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47 278,0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1" marR="2991" marT="2991" marB="0" anchor="ctr"/>
                </a:tc>
                <a:extLst>
                  <a:ext uri="{0D108BD9-81ED-4DB2-BD59-A6C34878D82A}">
                    <a16:rowId xmlns:a16="http://schemas.microsoft.com/office/drawing/2014/main" val="2888911566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AE2916-0399-40D1-9748-5468F09B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0481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1853474-D071-498B-A19E-334B93D8B621}"/>
              </a:ext>
            </a:extLst>
          </p:cNvPr>
          <p:cNvSpPr/>
          <p:nvPr/>
        </p:nvSpPr>
        <p:spPr>
          <a:xfrm>
            <a:off x="11018630" y="566519"/>
            <a:ext cx="847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(тыс. руб.)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892C01A-671A-4437-B95C-30CAD599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266984"/>
            <a:ext cx="10515600" cy="50337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Прогнозируемые межбюджетные трансферты в 2021 году</a:t>
            </a: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82AF480D-7281-4672-94CD-C11D98238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3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5863A93-E742-49C5-B271-19A6C748E3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517042"/>
              </p:ext>
            </p:extLst>
          </p:nvPr>
        </p:nvGraphicFramePr>
        <p:xfrm>
          <a:off x="217284" y="622426"/>
          <a:ext cx="11543168" cy="6024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1413">
                  <a:extLst>
                    <a:ext uri="{9D8B030D-6E8A-4147-A177-3AD203B41FA5}">
                      <a16:colId xmlns:a16="http://schemas.microsoft.com/office/drawing/2014/main" val="1310834523"/>
                    </a:ext>
                  </a:extLst>
                </a:gridCol>
                <a:gridCol w="2324932">
                  <a:extLst>
                    <a:ext uri="{9D8B030D-6E8A-4147-A177-3AD203B41FA5}">
                      <a16:colId xmlns:a16="http://schemas.microsoft.com/office/drawing/2014/main" val="441844877"/>
                    </a:ext>
                  </a:extLst>
                </a:gridCol>
                <a:gridCol w="1866823">
                  <a:extLst>
                    <a:ext uri="{9D8B030D-6E8A-4147-A177-3AD203B41FA5}">
                      <a16:colId xmlns:a16="http://schemas.microsoft.com/office/drawing/2014/main" val="42536615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Субсидии от других бюджетов бюджетной системы, в том числе:</a:t>
                      </a:r>
                      <a:endParaRPr lang="ru-RU" sz="11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737 086,6</a:t>
                      </a:r>
                      <a:endParaRPr lang="ru-RU" sz="12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424 597,5</a:t>
                      </a:r>
                      <a:endParaRPr lang="ru-RU" sz="12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561626981"/>
                  </a:ext>
                </a:extLst>
              </a:tr>
              <a:tr h="16060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софинансирование работ по капитальному ремонту и ремонту автомобильных дорог общего пользования местного значения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15 122,0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30 053,0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78072190"/>
                  </a:ext>
                </a:extLst>
              </a:tr>
              <a:tr h="27356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капитальные вложения в общеобразовательные организации в целях обеспечения односменного режима обучения (пристройка на 300 мест к зданию АОУ "СОШ  № 14" по адресу: Московская область, </a:t>
                      </a:r>
                      <a:r>
                        <a:rPr lang="ru-RU" sz="900" i="1" u="none" strike="noStrike" dirty="0" err="1">
                          <a:effectLst/>
                        </a:rPr>
                        <a:t>г.о</a:t>
                      </a:r>
                      <a:r>
                        <a:rPr lang="ru-RU" sz="900" i="1" u="none" strike="noStrike" dirty="0">
                          <a:effectLst/>
                        </a:rPr>
                        <a:t>. Долгопрудный, ул. Новый бульвар, д, 21, корп. 3 (ПИР и строительство))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261 350,9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186 317,3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120588948"/>
                  </a:ext>
                </a:extLst>
              </a:tr>
              <a:tr h="23362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капитальные вложения в объекты общего образования (пристройка на 1 500 мест к МБОУ  СОШ № 7 по адресу: Московская область, г.о. Долгопрудный, ул. Лихачевское шоссе, д. 27 (ПИР и строительство))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33 250,0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129790435"/>
                  </a:ext>
                </a:extLst>
              </a:tr>
              <a:tr h="18056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организацию транспортного обслуживания населения по муниципальным маршрутам регулярных перевозок по регулярным тарифам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7 117,0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7 285,0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521752810"/>
                  </a:ext>
                </a:extLst>
              </a:tr>
              <a:tr h="208267">
                <a:tc>
                  <a:txBody>
                    <a:bodyPr/>
                    <a:lstStyle/>
                    <a:p>
                      <a:pPr marL="171450" indent="-171450" algn="just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68 397,0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68 482,0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916895416"/>
                  </a:ext>
                </a:extLst>
              </a:tr>
              <a:tr h="15215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 на реализацию мероприятий по обеспечению жильем молодых семей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3 680,0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3 675,0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703202550"/>
                  </a:ext>
                </a:extLst>
              </a:tr>
              <a:tr h="28903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государственную поддержку частных дошкольных образовательных организаций в Московской области с целью возмещения расходов на присмотр и уход, содержание имущества и арендную плату за использование помещений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40 795,0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40 795,0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891952915"/>
                  </a:ext>
                </a:extLst>
              </a:tr>
              <a:tr h="16365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мероприятия по организации отдыха детей в каникулярное время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5 744,0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5 744,0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28977660"/>
                  </a:ext>
                </a:extLst>
              </a:tr>
              <a:tr h="22517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мероприятия по проведению капитального ремонта в муниципальных общеобразовательных организациях в Московской области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70 816,0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224226265"/>
                  </a:ext>
                </a:extLst>
              </a:tr>
              <a:tr h="15520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строительство и реконструкцию объектов коммунальной инфраструктуры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174 520,1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609902080"/>
                  </a:ext>
                </a:extLst>
              </a:tr>
              <a:tr h="138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оснащение планшетными компьютерами общеобразовательных организаций в Московской области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6 371,0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 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070569259"/>
                  </a:ext>
                </a:extLst>
              </a:tr>
              <a:tr h="19746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оснащение мультимедийными проекторами и экранами для мультимедийных проекторов общеобразовательных организаций в Московской области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9 715,0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683959391"/>
                  </a:ext>
                </a:extLst>
              </a:tr>
              <a:tr h="40573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обновление и техническое обслуживание (ремонт) средств (программного обеспечения и оборудования), приобретенных в рамках предоставленной субсидии на внедрение целевой модели цифровой образовательной среды в общеобразовательных организациях и профессиональных образовательных организациях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 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7915407"/>
                  </a:ext>
                </a:extLst>
              </a:tr>
              <a:tr h="537925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обновление и техническое обслуживание (ремонт) средств (программного обеспечения и оборудования), приобретенных в рамках предоставленной субсидии 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2 656,8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369284145"/>
                  </a:ext>
                </a:extLst>
              </a:tr>
              <a:tr h="21437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 на создание и содержание дополнительных мест для детей в возрасте от 1,5 до 7 лет в организациях, осуществляющих присмотр и уход за детьми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26 713,0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14 415,0 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989037808"/>
                  </a:ext>
                </a:extLst>
              </a:tr>
              <a:tr h="34351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 на организацию питания обучающихся, получающих основное и среднее общее образование, и отдельных категорий обучающихся, получающих начальное общее образование, в муниципальных  общеобразовательных организациях в Московской области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30 686,0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30 686,0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139593656"/>
                  </a:ext>
                </a:extLst>
              </a:tr>
              <a:tr h="43414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создание дополнительных мест для детей в возрасте от 1,5 до 3 лет любой направленности в организациях, осуществляющих образовательную деятельность (за исключением государственных,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1 851,0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1 851,0 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870847761"/>
                  </a:ext>
                </a:extLst>
              </a:tr>
              <a:tr h="343512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на государственную поддержку образовательных организаций в целях оснащения (обновления) их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9 795,8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0,0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423822577"/>
                  </a:ext>
                </a:extLst>
              </a:tr>
              <a:tr h="25358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>
                          <a:effectLst/>
                        </a:rPr>
                        <a:t> на поддержку творческой деятельности и укрепление материально-технической базы муниципальных театров в населенных пунктах с численностью населения до 300 тысяч человек</a:t>
                      </a:r>
                      <a:endParaRPr lang="ru-RU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1 756,0  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1 929,8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474728251"/>
                  </a:ext>
                </a:extLst>
              </a:tr>
              <a:tr h="24207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900" i="1" u="none" strike="noStrike" dirty="0">
                          <a:effectLst/>
                        </a:rPr>
                        <a:t>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 </a:t>
                      </a:r>
                      <a:endParaRPr lang="ru-RU" sz="9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114,4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94388288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92CA21-98A9-4426-A744-F974D1EB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C481C7-DCFC-47F2-8702-A7E7718DA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4297"/>
            <a:ext cx="10330005" cy="485901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Прогнозируемые межбюджетные трансферты в 2022-23 гг.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B72F9C-BCD4-495F-8DCC-F14CAD44B024}"/>
              </a:ext>
            </a:extLst>
          </p:cNvPr>
          <p:cNvSpPr/>
          <p:nvPr/>
        </p:nvSpPr>
        <p:spPr>
          <a:xfrm>
            <a:off x="11099549" y="344032"/>
            <a:ext cx="9687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47DE1484-E251-4BF2-8FB6-960B1B07D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6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2AF65EE-05ED-4D78-AEDB-6ADBDCF74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88853"/>
              </p:ext>
            </p:extLst>
          </p:nvPr>
        </p:nvGraphicFramePr>
        <p:xfrm>
          <a:off x="306309" y="669956"/>
          <a:ext cx="11579382" cy="5989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6794">
                  <a:extLst>
                    <a:ext uri="{9D8B030D-6E8A-4147-A177-3AD203B41FA5}">
                      <a16:colId xmlns:a16="http://schemas.microsoft.com/office/drawing/2014/main" val="1805872114"/>
                    </a:ext>
                  </a:extLst>
                </a:gridCol>
                <a:gridCol w="3089914">
                  <a:extLst>
                    <a:ext uri="{9D8B030D-6E8A-4147-A177-3AD203B41FA5}">
                      <a16:colId xmlns:a16="http://schemas.microsoft.com/office/drawing/2014/main" val="614881550"/>
                    </a:ext>
                  </a:extLst>
                </a:gridCol>
                <a:gridCol w="1872674">
                  <a:extLst>
                    <a:ext uri="{9D8B030D-6E8A-4147-A177-3AD203B41FA5}">
                      <a16:colId xmlns:a16="http://schemas.microsoft.com/office/drawing/2014/main" val="351220938"/>
                    </a:ext>
                  </a:extLst>
                </a:gridCol>
              </a:tblGrid>
              <a:tr h="116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Субвенции от других бюджетов бюджетной системы, в том числе:</a:t>
                      </a:r>
                      <a:endParaRPr lang="ru-RU" sz="10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1 872 210,0</a:t>
                      </a:r>
                      <a:endParaRPr lang="ru-RU" sz="10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1 865 290,0</a:t>
                      </a:r>
                      <a:endParaRPr lang="ru-RU" sz="10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56517927"/>
                  </a:ext>
                </a:extLst>
              </a:tr>
              <a:tr h="124704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осуществление полномочий по первичному воинскому учету на территориях, где отсутствуют военные комиссариаты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7 890,0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7 890,0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540876942"/>
                  </a:ext>
                </a:extLst>
              </a:tr>
              <a:tr h="14407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предоставление гражданам субсидий на оплату жилого помещения и коммунальных услуг 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52 293,0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54 066,0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3963470254"/>
                  </a:ext>
                </a:extLst>
              </a:tr>
              <a:tr h="13623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прав.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5 457,0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5 457,0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56427443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обеспечение переданных государственных полномочий по  временному хранению , комплектованию, учету и использованию архивных документов, относящихся к собственности Московской области и временно  хранящихся в муниципальных архивах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1 670,0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1 671,0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514021808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8 049,0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79145697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781,0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51,0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3023142171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1 196,0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1 249,0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3978530865"/>
                  </a:ext>
                </a:extLst>
              </a:tr>
              <a:tr h="34633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  <a:br>
                        <a:rPr lang="ru-RU" sz="700" i="1" u="none" strike="noStrike" dirty="0">
                          <a:effectLst/>
                        </a:rPr>
                      </a:b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1 232,0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1 264,0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3322533107"/>
                  </a:ext>
                </a:extLst>
              </a:tr>
              <a:tr h="13254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создание административных комиссий, уполномоченных рассматривать дела об административных правонарушениях в сфере благоустройства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662,0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662,0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3214762377"/>
                  </a:ext>
                </a:extLst>
              </a:tr>
              <a:tr h="46107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осуществление отдельных государственных полномочий в части подготовки и направления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уведомлений о соответствии (несоответствии)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239,0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239,0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697214834"/>
                  </a:ext>
                </a:extLst>
              </a:tr>
              <a:tr h="1519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осуществление государственных полномочий  Московской области  в области земельных отношений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2 952,0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2 952,0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2684277957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1 516,0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1 516,0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22606807"/>
                  </a:ext>
                </a:extLst>
              </a:tr>
              <a:tr h="46107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 осуществление отдельных государственных полномочий в части присвоения адресов объектам адресации, изменения и аннулирования адресов, присвоения наименований элементам улично-дорожной сети (за исключением автомобильных дорог федерального значения, автомобильных дорог регионального или межмуниципального значения, местного значения муниципального района), наименований элементам планировочной структуры, изменения, аннулирования таких наименований, согласования переустройства и перепланировки помещений в многоквартирном доме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956,0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956,0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322142046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осуществление переданных полномочий Московской области по транспортировке в морг, включая погрузоразгрузочные работы, с мест обнаружения или происшествия умерших для производства судебно-медицинской экспертизы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324,0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324,0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973292435"/>
                  </a:ext>
                </a:extLst>
              </a:tr>
              <a:tr h="46107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обеспечение  государственных гарантий реализации прав граждан на получение общедоступного и бесплатного дошкольного, начального общего, основного общего, среднего  общего образования  в муниципальных общеобразовательных  организациях в Московской области, обеспечение дополнительного образования  в муниципальных общеобразовательных организациях в Московской области, включая   расходы на оплату труда, приобретение учебников и учебных пособий, 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849 712,0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849 712,0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619369031"/>
                  </a:ext>
                </a:extLst>
              </a:tr>
              <a:tr h="46107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финансовое обеспечение получения гражданами дошкольного, начального общего, основного общего, среднего  общего образования в частных  общеобразовательных организациях в Московской области, осуществляющих образовательную деятельность по имеющим государственную аккредитацию основным общеобразовательным программам,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94 358,0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94 358,0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2431171289"/>
                  </a:ext>
                </a:extLst>
              </a:tr>
              <a:tr h="34633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обеспечение государственных гарантий реализации прав граждан на получение общедоступного и бесплатного дошкольного образования в муниципальных дошкольных образовательных организациях в Московской области, 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728 222,0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728 222,0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355372898"/>
                  </a:ext>
                </a:extLst>
              </a:tr>
              <a:tr h="34633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на финансовое обеспечение получения гражданами дошкольного образования в частных дошкольных образовательных организациях в Московской области,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67 423,0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67 423,0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4178581439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>
                          <a:effectLst/>
                        </a:rPr>
                        <a:t> на выплату компенсации родительской платы за присмотр и уход за детьми, осваивающими образовательные программы дошкольного образования в организациях Московской области, осуществляющих образовательную деятельность</a:t>
                      </a:r>
                      <a:endParaRPr lang="ru-RU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47 278,0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47 278,0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488076442"/>
                  </a:ext>
                </a:extLst>
              </a:tr>
              <a:tr h="14407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000" b="1" i="0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межбюджетные трансферты</a:t>
                      </a:r>
                      <a:endParaRPr lang="ru-RU" sz="100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05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11 400,0</a:t>
                      </a:r>
                      <a:endParaRPr lang="ru-RU" sz="1050" b="1" i="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1584096807"/>
                  </a:ext>
                </a:extLst>
              </a:tr>
              <a:tr h="23158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700" i="1" u="none" strike="noStrike" dirty="0">
                          <a:effectLst/>
                        </a:rPr>
                        <a:t>на реализацию комплекса мероприятий, связанных с эффективным использованием тренировочных площадок после проведения чемпионата мира по футболу 2018 года в Российской Федерации</a:t>
                      </a:r>
                      <a:endParaRPr lang="ru-RU" sz="7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11 400,0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ctr"/>
                </a:tc>
                <a:extLst>
                  <a:ext uri="{0D108BD9-81ED-4DB2-BD59-A6C34878D82A}">
                    <a16:rowId xmlns:a16="http://schemas.microsoft.com/office/drawing/2014/main" val="421405684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32522B-7EC8-4E83-8C47-23D1858D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1DFB7F0-CE1B-4D5C-BE53-395FD257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84297"/>
            <a:ext cx="10375271" cy="485901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Прогнозируемые межбюджетные трансферты в 2022-23 гг.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512642-7F32-49D7-8FAB-D1003DD2C823}"/>
              </a:ext>
            </a:extLst>
          </p:cNvPr>
          <p:cNvSpPr/>
          <p:nvPr/>
        </p:nvSpPr>
        <p:spPr>
          <a:xfrm>
            <a:off x="11099549" y="344032"/>
            <a:ext cx="9687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C6FB2A1B-12D9-4118-B021-DAFDFEE82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50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E63860-E0CB-4338-B318-6651646A8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839" y="99589"/>
            <a:ext cx="10721286" cy="1466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4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Информация об удельном объеме налоговых и неналоговых доходов бюджета городского округа Долгопрудный в расчете на душу населения в 2019 г. в сравнении с другими муниципальными образованиями Московской области</a:t>
            </a:r>
            <a:endParaRPr lang="ru-RU" alt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6D90AD9-CFF8-412D-9DFD-0BB73AB72D18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2453489"/>
          <a:ext cx="11671300" cy="380688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310311">
                  <a:extLst>
                    <a:ext uri="{9D8B030D-6E8A-4147-A177-3AD203B41FA5}">
                      <a16:colId xmlns:a16="http://schemas.microsoft.com/office/drawing/2014/main" val="643613135"/>
                    </a:ext>
                  </a:extLst>
                </a:gridCol>
                <a:gridCol w="1548444">
                  <a:extLst>
                    <a:ext uri="{9D8B030D-6E8A-4147-A177-3AD203B41FA5}">
                      <a16:colId xmlns:a16="http://schemas.microsoft.com/office/drawing/2014/main" val="261675854"/>
                    </a:ext>
                  </a:extLst>
                </a:gridCol>
                <a:gridCol w="2214994">
                  <a:extLst>
                    <a:ext uri="{9D8B030D-6E8A-4147-A177-3AD203B41FA5}">
                      <a16:colId xmlns:a16="http://schemas.microsoft.com/office/drawing/2014/main" val="599130585"/>
                    </a:ext>
                  </a:extLst>
                </a:gridCol>
                <a:gridCol w="1866336">
                  <a:extLst>
                    <a:ext uri="{9D8B030D-6E8A-4147-A177-3AD203B41FA5}">
                      <a16:colId xmlns:a16="http://schemas.microsoft.com/office/drawing/2014/main" val="2107986122"/>
                    </a:ext>
                  </a:extLst>
                </a:gridCol>
                <a:gridCol w="1579209">
                  <a:extLst>
                    <a:ext uri="{9D8B030D-6E8A-4147-A177-3AD203B41FA5}">
                      <a16:colId xmlns:a16="http://schemas.microsoft.com/office/drawing/2014/main" val="168111679"/>
                    </a:ext>
                  </a:extLst>
                </a:gridCol>
                <a:gridCol w="2152006">
                  <a:extLst>
                    <a:ext uri="{9D8B030D-6E8A-4147-A177-3AD203B41FA5}">
                      <a16:colId xmlns:a16="http://schemas.microsoft.com/office/drawing/2014/main" val="381973610"/>
                    </a:ext>
                  </a:extLst>
                </a:gridCol>
              </a:tblGrid>
              <a:tr h="62018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Виды доходов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Долгопрудный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сравнении с другими муниципальными образованиями Московской области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4366"/>
                  </a:ext>
                </a:extLst>
              </a:tr>
              <a:tr h="1783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Жуковский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Балашиха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Реутов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Люберцы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34160387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Всего, в том числе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44 792,1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33 082,3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36 297,4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33 310,8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36 703,9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07628279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Налоговые и неналоговые доходы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18 146,6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17 035,9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14 568,2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16 082,9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19 720,3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2658298"/>
                  </a:ext>
                </a:extLst>
              </a:tr>
              <a:tr h="41300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Безвозмездные поступления</a:t>
                      </a:r>
                    </a:p>
                  </a:txBody>
                  <a:tcPr marL="7507" marR="7507" marT="7507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26 645,5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16 046,4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21 729,2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17 227,9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16 983,6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410419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59FC62-C295-4DB5-AD8F-48409AFB4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15</a:t>
            </a:fld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Объект 6">
            <a:extLst>
              <a:ext uri="{FF2B5EF4-FFF2-40B4-BE49-F238E27FC236}">
                <a16:creationId xmlns:a16="http://schemas.microsoft.com/office/drawing/2014/main" id="{4CE1EA3D-EFA5-4559-B462-8E29A4EB2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7F85A3-6402-4BB8-B33E-54D737AF23DE}"/>
              </a:ext>
            </a:extLst>
          </p:cNvPr>
          <p:cNvSpPr/>
          <p:nvPr/>
        </p:nvSpPr>
        <p:spPr>
          <a:xfrm>
            <a:off x="11272274" y="2114935"/>
            <a:ext cx="668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(руб.)</a:t>
            </a:r>
          </a:p>
        </p:txBody>
      </p:sp>
    </p:spTree>
    <p:extLst>
      <p:ext uri="{BB962C8B-B14F-4D97-AF65-F5344CB8AC3E}">
        <p14:creationId xmlns:p14="http://schemas.microsoft.com/office/powerpoint/2010/main" val="197735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6">
                <a:lumMod val="40000"/>
                <a:lumOff val="60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AD4E9-D82F-4937-B966-75BB34EF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44" y="188913"/>
            <a:ext cx="11046130" cy="4247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 ставках налогов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FFA3D-41E7-4407-98F1-9FCD13BC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44" y="729355"/>
            <a:ext cx="5872425" cy="6057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Налог на имущество </a:t>
            </a:r>
          </a:p>
          <a:p>
            <a:pPr marL="0" indent="0">
              <a:buNone/>
            </a:pPr>
            <a:r>
              <a:rPr lang="ru-RU" sz="1100" dirty="0"/>
              <a:t>В соответствии с главой 32 Налогового кодекса Российской Федерации, решением Совета депутатов </a:t>
            </a:r>
            <a:r>
              <a:rPr lang="ru-RU" sz="1100" dirty="0" err="1"/>
              <a:t>г.Долгопрудного</a:t>
            </a:r>
            <a:r>
              <a:rPr lang="ru-RU" sz="1100" dirty="0"/>
              <a:t> от 19.11.2014 № 24-нр «О налоге на имущество физических лиц на территории городского округа Долгопрудный» определены </a:t>
            </a:r>
            <a:r>
              <a:rPr lang="ru-RU" sz="1100" b="1" dirty="0"/>
              <a:t>налоговые ставки в процентах от кадастровой стоимости: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не превышает 300 млн. рублей: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Квартиры, части квартир, комнаты - 0,1 %.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Жилые дома, части жилых домов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Объекты незавершенного строительства в случае, если проектируемым назначением таких объектов является жилой дом,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Единые недвижимые комплексы, в состав которых входит хотя бы один жилой дом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Гаражи и </a:t>
            </a:r>
            <a:r>
              <a:rPr lang="ru-RU" sz="1100" dirty="0" err="1"/>
              <a:t>машино</a:t>
            </a:r>
            <a:r>
              <a:rPr lang="ru-RU" sz="1100" dirty="0"/>
              <a:t>-места, в том числе расположенные в объектах налогообложения, указанных в подпункте 2 пункта 2 статьи 406 Налогового кодекса Российской Федерации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строительства, - 0,3 %.</a:t>
            </a:r>
          </a:p>
          <a:p>
            <a:r>
              <a:rPr lang="ru-RU" sz="1100" b="1" dirty="0"/>
              <a:t>Объектов налогообложения, включенных в перечень, определяемый в соответствии с пунктом 7 статьи 378.2 Налогового кодекса Российской Федерации, в отношении объектов налогообложения, предусмотренных абзацем вторым пункта 10 статьи 378.2 Налогового кодекса Российской Федерации</a:t>
            </a:r>
            <a:r>
              <a:rPr lang="ru-RU" sz="1100" dirty="0"/>
              <a:t>, - в 2015 году - 1,5 %, в 2016 году - 2 %; в 2017 году - 1,5 %; в 2018 году и последующие годы - 2 %.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превышает 300 млн. рублей, </a:t>
            </a:r>
            <a:r>
              <a:rPr lang="ru-RU" sz="1100" dirty="0"/>
              <a:t>- 2 %.</a:t>
            </a:r>
          </a:p>
          <a:p>
            <a:r>
              <a:rPr lang="ru-RU" sz="1100" b="1" dirty="0"/>
              <a:t>Прочих объектов налогообложения </a:t>
            </a:r>
            <a:r>
              <a:rPr lang="ru-RU" sz="1100" dirty="0"/>
              <a:t>- 0,5 %.</a:t>
            </a:r>
          </a:p>
          <a:p>
            <a:endParaRPr lang="ru-RU" sz="115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66DD3F-5CFA-438A-AB0E-70A181A22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932" y="620713"/>
            <a:ext cx="5730242" cy="5872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Земельный налог</a:t>
            </a:r>
          </a:p>
          <a:p>
            <a:pPr marL="0" indent="0">
              <a:buNone/>
            </a:pPr>
            <a:r>
              <a:rPr lang="ru-RU" sz="1050" dirty="0"/>
              <a:t>В соответствии с главой 31 Налогового кодекса Российской Федерации, решением Совета депутатов </a:t>
            </a:r>
            <a:r>
              <a:rPr lang="ru-RU" sz="1050" dirty="0" err="1"/>
              <a:t>г.Долгопрудного</a:t>
            </a:r>
            <a:r>
              <a:rPr lang="ru-RU" sz="1050" dirty="0"/>
              <a:t> от 22.06.2012 № 95-нр «О земельном налоге на территории городского округа Долгопрудный» определены </a:t>
            </a:r>
            <a:r>
              <a:rPr lang="ru-RU" sz="1050" b="1" dirty="0"/>
              <a:t>налоговые ставки в процентах от кадастровой стоимости земельных участков:</a:t>
            </a:r>
          </a:p>
          <a:p>
            <a:r>
              <a:rPr lang="ru-RU" sz="1050" b="1" dirty="0"/>
              <a:t>0,3 %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жилищным фондом (за исключением земельных участков, занятых индивидуальными жилыми домами)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приобретенных (предоставленных) для индивидуального жилищного строительства);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</a:r>
          </a:p>
          <a:p>
            <a:r>
              <a:rPr lang="ru-RU" sz="1050" b="1" dirty="0"/>
              <a:t>0,2 %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индивидуальными жилыми домами или приобретенных (предоставленных) для индивидуального жилищного строительства и личного подсобного хозяйства (за исключением земельных участков, приобретенных (предоставленных) для индивидуального жилищного строительства, личного подсобного хозяйства, используемых в предпринимательской деятельности).</a:t>
            </a:r>
          </a:p>
          <a:p>
            <a:r>
              <a:rPr lang="ru-RU" sz="1050" b="1" dirty="0"/>
              <a:t>0,25 %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не используемых в предпринимательской деятельности, приобретенных (предоставленных) для ведения садоводства или огородничества, а также земельных участков общего назначения, предусмотренных Федеральным законом от 29 июля 2017 года №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Федерации».</a:t>
            </a:r>
          </a:p>
          <a:p>
            <a:r>
              <a:rPr lang="ru-RU" sz="1050" b="1" dirty="0"/>
              <a:t>1,5 % в отношении прочих земельных участков.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D87070-E5A5-427B-9BE8-DF26682B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5217EBB-E8F3-456D-80D3-533CF342F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4886C-9325-4E7F-92C2-A52B9918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40" y="188913"/>
            <a:ext cx="11115040" cy="10156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B84A273-9F30-42D0-A9F6-17B7899F20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4" y="1590345"/>
          <a:ext cx="11518681" cy="5180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2999">
                  <a:extLst>
                    <a:ext uri="{9D8B030D-6E8A-4147-A177-3AD203B41FA5}">
                      <a16:colId xmlns:a16="http://schemas.microsoft.com/office/drawing/2014/main" val="1321127670"/>
                    </a:ext>
                  </a:extLst>
                </a:gridCol>
                <a:gridCol w="9400460">
                  <a:extLst>
                    <a:ext uri="{9D8B030D-6E8A-4147-A177-3AD203B41FA5}">
                      <a16:colId xmlns:a16="http://schemas.microsoft.com/office/drawing/2014/main" val="2385509948"/>
                    </a:ext>
                  </a:extLst>
                </a:gridCol>
                <a:gridCol w="1615222">
                  <a:extLst>
                    <a:ext uri="{9D8B030D-6E8A-4147-A177-3AD203B41FA5}">
                      <a16:colId xmlns:a16="http://schemas.microsoft.com/office/drawing/2014/main" val="1121755877"/>
                    </a:ext>
                  </a:extLst>
                </a:gridCol>
              </a:tblGrid>
              <a:tr h="894619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64494"/>
                  </a:ext>
                </a:extLst>
              </a:tr>
              <a:tr h="13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2020 г.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967480096"/>
                  </a:ext>
                </a:extLst>
              </a:tr>
              <a:tr h="32785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825609417"/>
                  </a:ext>
                </a:extLst>
              </a:tr>
              <a:tr h="393239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2358810388"/>
                  </a:ext>
                </a:extLst>
              </a:tr>
              <a:tr h="11335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Инвалиды 1 и 2 групп, инвалиды с детства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932395290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249617175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292616702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578114460"/>
                  </a:ext>
                </a:extLst>
              </a:tr>
              <a:tr h="44120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339061674"/>
                  </a:ext>
                </a:extLst>
              </a:tr>
              <a:tr h="58321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450268105"/>
                  </a:ext>
                </a:extLst>
              </a:tr>
              <a:tr h="32785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728784310"/>
                  </a:ext>
                </a:extLst>
              </a:tr>
              <a:tr h="14449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193005910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4190322513"/>
                  </a:ext>
                </a:extLst>
              </a:tr>
              <a:tr h="214497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1349852037"/>
                  </a:ext>
                </a:extLst>
              </a:tr>
              <a:tr h="10114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9" marR="31459" marT="0" marB="0"/>
                </a:tc>
                <a:extLst>
                  <a:ext uri="{0D108BD9-81ED-4DB2-BD59-A6C34878D82A}">
                    <a16:rowId xmlns:a16="http://schemas.microsoft.com/office/drawing/2014/main" val="3685860859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226E671-B45B-460B-B62C-7D2DD366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86524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17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E2F56E4A-C71A-423D-A7C6-741292391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7CFA8-32C4-41D9-BF96-468E9587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54" y="188913"/>
            <a:ext cx="11123506" cy="10156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A10AA28-AAB4-481E-99F2-7AB1C7BCE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670769"/>
              </p:ext>
            </p:extLst>
          </p:nvPr>
        </p:nvGraphicFramePr>
        <p:xfrm>
          <a:off x="250825" y="1564640"/>
          <a:ext cx="11545840" cy="52610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19322">
                  <a:extLst>
                    <a:ext uri="{9D8B030D-6E8A-4147-A177-3AD203B41FA5}">
                      <a16:colId xmlns:a16="http://schemas.microsoft.com/office/drawing/2014/main" val="1178693567"/>
                    </a:ext>
                  </a:extLst>
                </a:gridCol>
                <a:gridCol w="9407491">
                  <a:extLst>
                    <a:ext uri="{9D8B030D-6E8A-4147-A177-3AD203B41FA5}">
                      <a16:colId xmlns:a16="http://schemas.microsoft.com/office/drawing/2014/main" val="476216144"/>
                    </a:ext>
                  </a:extLst>
                </a:gridCol>
                <a:gridCol w="1619027">
                  <a:extLst>
                    <a:ext uri="{9D8B030D-6E8A-4147-A177-3AD203B41FA5}">
                      <a16:colId xmlns:a16="http://schemas.microsoft.com/office/drawing/2014/main" val="67621715"/>
                    </a:ext>
                  </a:extLst>
                </a:gridCol>
              </a:tblGrid>
              <a:tr h="885589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05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119487"/>
                  </a:ext>
                </a:extLst>
              </a:tr>
              <a:tr h="20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2021 г.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1285983137"/>
                  </a:ext>
                </a:extLst>
              </a:tr>
              <a:tr h="97388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705238927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Жертвы политических репрессий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946140520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3111334300"/>
                  </a:ext>
                </a:extLst>
              </a:tr>
              <a:tr h="161144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565528734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государственными бюджетными учреждениями здравоохранения Московской области.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919156217"/>
                  </a:ext>
                </a:extLst>
              </a:tr>
              <a:tr h="476694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2087857390"/>
                  </a:ext>
                </a:extLst>
              </a:tr>
              <a:tr h="262100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Земельные участки под закрытыми для эксплуатации полигонами твердых бытовых отходов.</a:t>
                      </a:r>
                    </a:p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680" marR="16680" marT="0" marB="0"/>
                </a:tc>
                <a:extLst>
                  <a:ext uri="{0D108BD9-81ED-4DB2-BD59-A6C34878D82A}">
                    <a16:rowId xmlns:a16="http://schemas.microsoft.com/office/drawing/2014/main" val="3270360971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B5B8DCF-B646-4FB5-AF22-02F33631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18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F709AEB-B33B-43EA-B695-1BA657D81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4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3BF44-2851-4E9F-8FC6-1B620C0A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88913"/>
            <a:ext cx="11087735" cy="11238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dirty="0">
                <a:solidFill>
                  <a:schemeClr val="tx1"/>
                </a:solidFill>
              </a:rPr>
              <a:t> Реестр налоговых льгот по налогу на имущество физических лиц, установленных решением Совета депутатов </a:t>
            </a:r>
            <a:r>
              <a:rPr lang="ru-RU" sz="2400" dirty="0" err="1">
                <a:solidFill>
                  <a:schemeClr val="tx1"/>
                </a:solidFill>
              </a:rPr>
              <a:t>г.Долгопрудного</a:t>
            </a:r>
            <a:r>
              <a:rPr lang="ru-RU" sz="2400" dirty="0">
                <a:solidFill>
                  <a:schemeClr val="tx1"/>
                </a:solidFill>
              </a:rPr>
              <a:t> от 19.11.2014  № 24-нр «О налоге на имущество физических лиц на территории городского округа Долгопрудный Московской области»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FC9D265-B401-488C-BFD4-DF2E874EB8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192" y="1831435"/>
          <a:ext cx="11569984" cy="34211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3158">
                  <a:extLst>
                    <a:ext uri="{9D8B030D-6E8A-4147-A177-3AD203B41FA5}">
                      <a16:colId xmlns:a16="http://schemas.microsoft.com/office/drawing/2014/main" val="1279463112"/>
                    </a:ext>
                  </a:extLst>
                </a:gridCol>
                <a:gridCol w="9181601">
                  <a:extLst>
                    <a:ext uri="{9D8B030D-6E8A-4147-A177-3AD203B41FA5}">
                      <a16:colId xmlns:a16="http://schemas.microsoft.com/office/drawing/2014/main" val="1843131260"/>
                    </a:ext>
                  </a:extLst>
                </a:gridCol>
                <a:gridCol w="2015225">
                  <a:extLst>
                    <a:ext uri="{9D8B030D-6E8A-4147-A177-3AD203B41FA5}">
                      <a16:colId xmlns:a16="http://schemas.microsoft.com/office/drawing/2014/main" val="4121513783"/>
                    </a:ext>
                  </a:extLst>
                </a:gridCol>
              </a:tblGrid>
              <a:tr h="1020730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Наименование льготы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Установленный размер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(% освобождения от уплаты)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80116"/>
                  </a:ext>
                </a:extLst>
              </a:tr>
              <a:tr h="20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2020 г.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003964"/>
                  </a:ext>
                </a:extLst>
              </a:tr>
              <a:tr h="1168821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населения, в отношении одного объекта налогообложения жилого назначения по выбору налогоплательщика: комната, квартира, индивидуальный жилой дом.</a:t>
                      </a:r>
                    </a:p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630834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EE6F9DC-FD53-4708-8FF7-8249DB38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t>19</a:t>
            </a:fld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29337CEB-888F-497E-8B08-EAC60DD2B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6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7241"/>
            <a:ext cx="10058400" cy="403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показатели социально-экономического развития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E753F43-9FFE-4B24-8629-01A7E4012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DDC82F-EA33-48FF-85E8-C21A7F0E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960" y="6529319"/>
            <a:ext cx="1463040" cy="274320"/>
          </a:xfrm>
        </p:spPr>
        <p:txBody>
          <a:bodyPr/>
          <a:lstStyle/>
          <a:p>
            <a:fld id="{5C57661F-B2B1-4F5C-A5BA-3FA02C8F7456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A357BD4-04DD-4D89-93B3-3CE498E6C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46804"/>
              </p:ext>
            </p:extLst>
          </p:nvPr>
        </p:nvGraphicFramePr>
        <p:xfrm>
          <a:off x="271604" y="894079"/>
          <a:ext cx="11625756" cy="561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023">
                  <a:extLst>
                    <a:ext uri="{9D8B030D-6E8A-4147-A177-3AD203B41FA5}">
                      <a16:colId xmlns:a16="http://schemas.microsoft.com/office/drawing/2014/main" val="444094345"/>
                    </a:ext>
                  </a:extLst>
                </a:gridCol>
                <a:gridCol w="733773">
                  <a:extLst>
                    <a:ext uri="{9D8B030D-6E8A-4147-A177-3AD203B41FA5}">
                      <a16:colId xmlns:a16="http://schemas.microsoft.com/office/drawing/2014/main" val="259913780"/>
                    </a:ext>
                  </a:extLst>
                </a:gridCol>
                <a:gridCol w="694097">
                  <a:extLst>
                    <a:ext uri="{9D8B030D-6E8A-4147-A177-3AD203B41FA5}">
                      <a16:colId xmlns:a16="http://schemas.microsoft.com/office/drawing/2014/main" val="4088317492"/>
                    </a:ext>
                  </a:extLst>
                </a:gridCol>
                <a:gridCol w="821258">
                  <a:extLst>
                    <a:ext uri="{9D8B030D-6E8A-4147-A177-3AD203B41FA5}">
                      <a16:colId xmlns:a16="http://schemas.microsoft.com/office/drawing/2014/main" val="1361735704"/>
                    </a:ext>
                  </a:extLst>
                </a:gridCol>
                <a:gridCol w="933205">
                  <a:extLst>
                    <a:ext uri="{9D8B030D-6E8A-4147-A177-3AD203B41FA5}">
                      <a16:colId xmlns:a16="http://schemas.microsoft.com/office/drawing/2014/main" val="587384664"/>
                    </a:ext>
                  </a:extLst>
                </a:gridCol>
                <a:gridCol w="1157273">
                  <a:extLst>
                    <a:ext uri="{9D8B030D-6E8A-4147-A177-3AD203B41FA5}">
                      <a16:colId xmlns:a16="http://schemas.microsoft.com/office/drawing/2014/main" val="1818014747"/>
                    </a:ext>
                  </a:extLst>
                </a:gridCol>
                <a:gridCol w="934480">
                  <a:extLst>
                    <a:ext uri="{9D8B030D-6E8A-4147-A177-3AD203B41FA5}">
                      <a16:colId xmlns:a16="http://schemas.microsoft.com/office/drawing/2014/main" val="1275821649"/>
                    </a:ext>
                  </a:extLst>
                </a:gridCol>
                <a:gridCol w="1291527">
                  <a:extLst>
                    <a:ext uri="{9D8B030D-6E8A-4147-A177-3AD203B41FA5}">
                      <a16:colId xmlns:a16="http://schemas.microsoft.com/office/drawing/2014/main" val="3753148827"/>
                    </a:ext>
                  </a:extLst>
                </a:gridCol>
                <a:gridCol w="909710">
                  <a:extLst>
                    <a:ext uri="{9D8B030D-6E8A-4147-A177-3AD203B41FA5}">
                      <a16:colId xmlns:a16="http://schemas.microsoft.com/office/drawing/2014/main" val="3028726362"/>
                    </a:ext>
                  </a:extLst>
                </a:gridCol>
                <a:gridCol w="1173090">
                  <a:extLst>
                    <a:ext uri="{9D8B030D-6E8A-4147-A177-3AD203B41FA5}">
                      <a16:colId xmlns:a16="http://schemas.microsoft.com/office/drawing/2014/main" val="905252796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52195373"/>
                    </a:ext>
                  </a:extLst>
                </a:gridCol>
              </a:tblGrid>
              <a:tr h="220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Показатели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Единицы измерения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Отчет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Оценка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+mn-lt"/>
                        </a:rPr>
                        <a:t>2022</a:t>
                      </a:r>
                      <a:endParaRPr lang="ru-RU" sz="1050" b="1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+mn-lt"/>
                        </a:rPr>
                        <a:t>2023</a:t>
                      </a:r>
                      <a:endParaRPr lang="ru-RU" sz="1050" b="1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159088"/>
                  </a:ext>
                </a:extLst>
              </a:tr>
              <a:tr h="35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1 (консервативный)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Прогноз вариант 2 (базовый)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942336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Численность постоянного населения (на конец года)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человек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112 007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116 038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118 750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121 257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121 969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123 672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125 248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125 756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127 998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054196774"/>
                  </a:ext>
                </a:extLst>
              </a:tr>
              <a:tr h="650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млн. рублей в ценах соответствующих лет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26 249,4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39 427,9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37 467,9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38 812,0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39 212,4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40 424,0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41 419,5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41 954,9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43 782,7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968676604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Инвестиции в основной капитал за счет всех источников финансирования, в ценах соответствующих лет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млн. рублей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15 078,77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15 184,54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16 093,80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17 005,10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17 025,13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17 946,66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18 001,60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18 889,94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19 024,70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720615212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Ввод в действие жилых домов, построенных за счёт всех источников финансирования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тыс. кв. м общей площади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168,34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96,46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44,28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43,71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72,57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80,00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81,05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107,36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108,36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068271065"/>
                  </a:ext>
                </a:extLst>
              </a:tr>
              <a:tr h="2512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Количество созданных рабочих мест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единица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825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1 309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1 397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1 400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1 405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1 410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1 415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1 420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1 423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1893767417"/>
                  </a:ext>
                </a:extLst>
              </a:tr>
              <a:tr h="3598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официально зарегистрированных безработных, на конец года</a:t>
                      </a: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человек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205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244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1 893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923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897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907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748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664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431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3815124970"/>
                  </a:ext>
                </a:extLst>
              </a:tr>
              <a:tr h="5104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номинальная начисленная заработная плата работников (по полному кругу организаций)</a:t>
                      </a:r>
                    </a:p>
                  </a:txBody>
                  <a:tcPr marL="133541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рубль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60 415,6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68 235,9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69 563,3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72 058,4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74 282,9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75 042,0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77 919,2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78 104,5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81 615,9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813169446"/>
                  </a:ext>
                </a:extLst>
              </a:tr>
              <a:tr h="673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Справочно: Среднемесячная заработная плата работников по крупным и средним </a:t>
                      </a:r>
                      <a:r>
                        <a:rPr lang="ru-RU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организациям</a:t>
                      </a:r>
                      <a:r>
                        <a:rPr lang="ru-RU" sz="1050" b="1" u="none" strike="noStrike" dirty="0">
                          <a:effectLst/>
                          <a:latin typeface="+mn-lt"/>
                        </a:rPr>
                        <a:t> (включая организации с численностью до 15 человек)</a:t>
                      </a:r>
                      <a:endParaRPr lang="ru-RU" sz="1050" b="1" i="0" u="none" strike="noStrike" dirty="0">
                        <a:effectLst/>
                        <a:latin typeface="+mn-lt"/>
                      </a:endParaRPr>
                    </a:p>
                  </a:txBody>
                  <a:tcPr marL="267083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рублей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74 575,6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81 975,8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83 269,3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86 561,0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89 760,9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89 990,4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+mn-lt"/>
                        </a:rPr>
                        <a:t>94 113,6</a:t>
                      </a:r>
                      <a:endParaRPr lang="ru-RU" sz="1050" b="0" i="0" u="none" strike="noStrike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93 460,6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+mn-lt"/>
                        </a:rPr>
                        <a:t>98 480,0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5564" marR="5564" marT="5564" marB="0" anchor="ctr"/>
                </a:tc>
                <a:extLst>
                  <a:ext uri="{0D108BD9-81ED-4DB2-BD59-A6C34878D82A}">
                    <a16:rowId xmlns:a16="http://schemas.microsoft.com/office/drawing/2014/main" val="90762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873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3019A0-E4EE-4D69-A9FD-5BE4AA019C48}"/>
              </a:ext>
            </a:extLst>
          </p:cNvPr>
          <p:cNvSpPr/>
          <p:nvPr/>
        </p:nvSpPr>
        <p:spPr>
          <a:xfrm>
            <a:off x="250825" y="1078654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выпадающих доходов по земельному налогу за 2019 год согласно отчету 5-МН по решению Совета депутатов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г.Долгопрудного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от 22.06.2012              № 95-нр « О земельном налоге на территории городского округа Долгопрудный» (далее – решение № 95-нр) составляет  26 188,0 тыс. руб., что составляет 9,9 % от суммы налога, подлежащей уплате в бюджет.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физическим лицам в соответствии с решением № 95-нр составляет 5 011,0 тыс. руб. или 25 % от суммы начисленного физическим лицам налога.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по земельному налогу юридическим лицам в соответствии с решением № 95-нр составляет   21 177,0 тыс. руб., что составляет 56 % от суммы налога, подлежащей уплате в бюджет юридическими лицами.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2D3A704-4000-4343-9800-FA89D1778974}"/>
              </a:ext>
            </a:extLst>
          </p:cNvPr>
          <p:cNvSpPr txBox="1">
            <a:spLocks/>
          </p:cNvSpPr>
          <p:nvPr/>
        </p:nvSpPr>
        <p:spPr>
          <a:xfrm>
            <a:off x="250824" y="3867401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spcAft>
                <a:spcPts val="0"/>
              </a:spcAft>
              <a:defRPr sz="1400" b="1"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 </a:t>
            </a:r>
          </a:p>
          <a:p>
            <a:r>
              <a:rPr lang="ru-RU" b="0" dirty="0"/>
              <a:t>Льготы по налогу на имущество физических лиц установлены  статьей 407 Налогового  Кодекса Российской Федерации.  Дополнительно с 2018 года согласно решению Совета депутатов </a:t>
            </a:r>
            <a:r>
              <a:rPr lang="ru-RU" b="0" dirty="0" err="1"/>
              <a:t>г.Долгопрудного</a:t>
            </a:r>
            <a:r>
              <a:rPr lang="ru-RU" b="0" dirty="0"/>
              <a:t> от 19.11.2014 № 24-нр «О налоге на имущество физических лиц на территории городского округа Долгопрудный Московской области» 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 в отношении одного объекта налогообложения жилого назначения по выбору налогоплательщика: комната, квартира, индивидуальный жилой дом. Льгота установлена в размере 100%, в 2019 физические лица за льготой не обращались.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D4CF338-8510-4F77-A420-5A1700B93D2D}"/>
              </a:ext>
            </a:extLst>
          </p:cNvPr>
          <p:cNvSpPr txBox="1">
            <a:spLocks/>
          </p:cNvSpPr>
          <p:nvPr/>
        </p:nvSpPr>
        <p:spPr>
          <a:xfrm>
            <a:off x="832917" y="196774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AC13263-6CCE-4559-8F53-B08FDC5D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20</a:t>
            </a:fld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767EC5E-E39C-4529-AB94-81AD3A7B9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5D5D88C-537A-4FDD-B275-9F12103FF6E2}"/>
              </a:ext>
            </a:extLst>
          </p:cNvPr>
          <p:cNvSpPr txBox="1">
            <a:spLocks/>
          </p:cNvSpPr>
          <p:nvPr/>
        </p:nvSpPr>
        <p:spPr>
          <a:xfrm>
            <a:off x="752863" y="94754"/>
            <a:ext cx="114391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Расходы бюджета городского округа Долгопрудный за 2019, сформированные по муниципальным программам: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81CFFC-6D43-4A6C-A1A7-2F5DCBCA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6168" y="6491850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33DB1133-A5A6-4405-A6C1-001EDFD73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4CD1C85-05DA-45ED-8090-587F4F979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87064"/>
              </p:ext>
            </p:extLst>
          </p:nvPr>
        </p:nvGraphicFramePr>
        <p:xfrm>
          <a:off x="152266" y="1172693"/>
          <a:ext cx="11770823" cy="5157147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552913">
                  <a:extLst>
                    <a:ext uri="{9D8B030D-6E8A-4147-A177-3AD203B41FA5}">
                      <a16:colId xmlns:a16="http://schemas.microsoft.com/office/drawing/2014/main" val="952724533"/>
                    </a:ext>
                  </a:extLst>
                </a:gridCol>
                <a:gridCol w="7186124">
                  <a:extLst>
                    <a:ext uri="{9D8B030D-6E8A-4147-A177-3AD203B41FA5}">
                      <a16:colId xmlns:a16="http://schemas.microsoft.com/office/drawing/2014/main" val="44552817"/>
                    </a:ext>
                  </a:extLst>
                </a:gridCol>
                <a:gridCol w="1344630">
                  <a:extLst>
                    <a:ext uri="{9D8B030D-6E8A-4147-A177-3AD203B41FA5}">
                      <a16:colId xmlns:a16="http://schemas.microsoft.com/office/drawing/2014/main" val="1976235772"/>
                    </a:ext>
                  </a:extLst>
                </a:gridCol>
                <a:gridCol w="1460842">
                  <a:extLst>
                    <a:ext uri="{9D8B030D-6E8A-4147-A177-3AD203B41FA5}">
                      <a16:colId xmlns:a16="http://schemas.microsoft.com/office/drawing/2014/main" val="1360819136"/>
                    </a:ext>
                  </a:extLst>
                </a:gridCol>
                <a:gridCol w="1226314">
                  <a:extLst>
                    <a:ext uri="{9D8B030D-6E8A-4147-A177-3AD203B41FA5}">
                      <a16:colId xmlns:a16="http://schemas.microsoft.com/office/drawing/2014/main" val="11002777"/>
                    </a:ext>
                  </a:extLst>
                </a:gridCol>
              </a:tblGrid>
              <a:tr h="6252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муниципальных программ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Уточненный план на 2019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  <a:b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 2019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 к уточненному</a:t>
                      </a:r>
                      <a:b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плану,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87128844"/>
                  </a:ext>
                </a:extLst>
              </a:tr>
              <a:tr h="230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«Спорт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107 040,0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106 926,8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219005"/>
                  </a:ext>
                </a:extLst>
              </a:tr>
              <a:tr h="273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«Развитие инженерной инфраструктуры и </a:t>
                      </a:r>
                      <a:r>
                        <a:rPr lang="ru-RU" sz="12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энергоэффективности</a:t>
                      </a:r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4 852,4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4 832,7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06910"/>
                  </a:ext>
                </a:extLst>
              </a:tr>
              <a:tr h="225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«Экология и окружающая среда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1 116 275,3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1 110 902,4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8085002"/>
                  </a:ext>
                </a:extLst>
              </a:tr>
              <a:tr h="239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«Жилище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51 002,6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50 763,7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557193"/>
                  </a:ext>
                </a:extLst>
              </a:tr>
              <a:tr h="220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«Цифровой городской округ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127 901,3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125 524,8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104388"/>
                  </a:ext>
                </a:extLst>
              </a:tr>
              <a:tr h="246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 в городском округе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62 456,6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61 035,6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17113"/>
                  </a:ext>
                </a:extLst>
              </a:tr>
              <a:tr h="214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«Образование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2 480 720,8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2 416 652,9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788923"/>
                  </a:ext>
                </a:extLst>
              </a:tr>
              <a:tr h="223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«Культура городского округа Долгопрудный на 2019–2023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239 737,4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229 957,5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52614"/>
                  </a:ext>
                </a:extLst>
              </a:tr>
              <a:tr h="222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«Дополнительные меры социальной поддержки населения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86 336,5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82 750,2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1401770"/>
                  </a:ext>
                </a:extLst>
              </a:tr>
              <a:tr h="237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«Управление имуществом и финансами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313 504,7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298 898,5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59418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«Предпринимательство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7 477,1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6 820,1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506472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«Развитие и функционирование дорожно-транспортного комплекса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244 816,3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219 452,8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89,6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1972"/>
                  </a:ext>
                </a:extLst>
              </a:tr>
              <a:tr h="421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«Формирование современной комфортной городской среды городского округа Долгопрудный на 2019-2023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359 182,5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318 209,1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708979"/>
                  </a:ext>
                </a:extLst>
              </a:tr>
              <a:tr h="223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1" marR="5231" marT="523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«Безопасность городского округа Долгопрудный на 2019-2023 годы»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37 089,6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31 284,1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674429"/>
                  </a:ext>
                </a:extLst>
              </a:tr>
              <a:tr h="276364">
                <a:tc>
                  <a:txBody>
                    <a:bodyPr/>
                    <a:lstStyle/>
                    <a:p>
                      <a:pPr algn="l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461" marR="5231" marT="5231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по муниципальным программам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5 238 393,1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5 064 011,1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723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36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247FE9-E567-4001-8457-A57904BD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22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22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70E75F-7B0E-41B7-BE42-348BE7BEC075}"/>
              </a:ext>
            </a:extLst>
          </p:cNvPr>
          <p:cNvGraphicFramePr>
            <a:graphicFrameLocks noGrp="1"/>
          </p:cNvGraphicFramePr>
          <p:nvPr/>
        </p:nvGraphicFramePr>
        <p:xfrm>
          <a:off x="198730" y="893181"/>
          <a:ext cx="11808393" cy="5537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876">
                  <a:extLst>
                    <a:ext uri="{9D8B030D-6E8A-4147-A177-3AD203B41FA5}">
                      <a16:colId xmlns:a16="http://schemas.microsoft.com/office/drawing/2014/main" val="2054227315"/>
                    </a:ext>
                  </a:extLst>
                </a:gridCol>
                <a:gridCol w="9572823">
                  <a:extLst>
                    <a:ext uri="{9D8B030D-6E8A-4147-A177-3AD203B41FA5}">
                      <a16:colId xmlns:a16="http://schemas.microsoft.com/office/drawing/2014/main" val="464910325"/>
                    </a:ext>
                  </a:extLst>
                </a:gridCol>
                <a:gridCol w="1651694">
                  <a:extLst>
                    <a:ext uri="{9D8B030D-6E8A-4147-A177-3AD203B41FA5}">
                      <a16:colId xmlns:a16="http://schemas.microsoft.com/office/drawing/2014/main" val="3303580882"/>
                    </a:ext>
                  </a:extLst>
                </a:gridCol>
              </a:tblGrid>
              <a:tr h="31106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b">
                    <a:solidFill>
                      <a:srgbClr val="B0C6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Наименования муниципальных программ (непрограммных направлений деятельности)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Уточненный план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2020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99545"/>
                  </a:ext>
                </a:extLst>
              </a:tr>
              <a:tr h="485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6288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            7 254,0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1677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169 414,7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548845006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2 692 766,4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7671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86 632,4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53822705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79 334,2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2450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1 572,5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57229143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407 088,3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0662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32 036,1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728802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29 356,6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54185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  2 847,0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55165783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  1 700,0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4088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12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436 390,3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29958"/>
                  </a:ext>
                </a:extLst>
              </a:tr>
              <a:tr h="249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68 772,2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839855839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14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201 573,0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1154352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111 151,1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36896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     948,0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82362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17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518 951,2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706166910"/>
                  </a:ext>
                </a:extLst>
              </a:tr>
              <a:tr h="191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</a:t>
                      </a: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          27 357,7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563020"/>
                  </a:ext>
                </a:extLst>
              </a:tr>
              <a:tr h="180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     4 875 145,7   </a:t>
                      </a: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88273"/>
                  </a:ext>
                </a:extLst>
              </a:tr>
              <a:tr h="162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Непрограммные расходы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    73 006,9   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62104171"/>
                  </a:ext>
                </a:extLst>
              </a:tr>
              <a:tr h="18852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 расходы: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DBEF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4 948 152,6   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474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D9FE0C2-5CB4-4AA2-9D45-C659869F077B}"/>
              </a:ext>
            </a:extLst>
          </p:cNvPr>
          <p:cNvSpPr txBox="1">
            <a:spLocks/>
          </p:cNvSpPr>
          <p:nvPr/>
        </p:nvSpPr>
        <p:spPr>
          <a:xfrm>
            <a:off x="832915" y="94754"/>
            <a:ext cx="1117420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Century Gothic" panose="020B0502020202020204" pitchFamily="34" charset="0"/>
              </a:rPr>
              <a:t>Расходы бюджета городского округа Долгопрудный за 2020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46EF4EBD-D2E2-4D5D-980D-EADE79708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</p:spTree>
    <p:extLst>
      <p:ext uri="{BB962C8B-B14F-4D97-AF65-F5344CB8AC3E}">
        <p14:creationId xmlns:p14="http://schemas.microsoft.com/office/powerpoint/2010/main" val="3757378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04438-DDBC-45BF-BB83-A3E368A5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63" y="145610"/>
            <a:ext cx="11615595" cy="534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</a:rPr>
              <a:t>Расходы бюджета городского округа Долгопрудный на 2021 год и плановый период 2022 и 2023 гг., сформированные по муниципальным программам и непрограммным направлениям деятельности: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13FBAEE-60DE-42EF-AA5F-544D621F5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225759"/>
              </p:ext>
            </p:extLst>
          </p:nvPr>
        </p:nvGraphicFramePr>
        <p:xfrm>
          <a:off x="179963" y="803292"/>
          <a:ext cx="11808837" cy="579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43">
                  <a:extLst>
                    <a:ext uri="{9D8B030D-6E8A-4147-A177-3AD203B41FA5}">
                      <a16:colId xmlns:a16="http://schemas.microsoft.com/office/drawing/2014/main" val="3038087298"/>
                    </a:ext>
                  </a:extLst>
                </a:gridCol>
                <a:gridCol w="6846010">
                  <a:extLst>
                    <a:ext uri="{9D8B030D-6E8A-4147-A177-3AD203B41FA5}">
                      <a16:colId xmlns:a16="http://schemas.microsoft.com/office/drawing/2014/main" val="2756780485"/>
                    </a:ext>
                  </a:extLst>
                </a:gridCol>
                <a:gridCol w="1340223">
                  <a:extLst>
                    <a:ext uri="{9D8B030D-6E8A-4147-A177-3AD203B41FA5}">
                      <a16:colId xmlns:a16="http://schemas.microsoft.com/office/drawing/2014/main" val="3715216646"/>
                    </a:ext>
                  </a:extLst>
                </a:gridCol>
                <a:gridCol w="1073954">
                  <a:extLst>
                    <a:ext uri="{9D8B030D-6E8A-4147-A177-3AD203B41FA5}">
                      <a16:colId xmlns:a16="http://schemas.microsoft.com/office/drawing/2014/main" val="1496127964"/>
                    </a:ext>
                  </a:extLst>
                </a:gridCol>
                <a:gridCol w="1082829">
                  <a:extLst>
                    <a:ext uri="{9D8B030D-6E8A-4147-A177-3AD203B41FA5}">
                      <a16:colId xmlns:a16="http://schemas.microsoft.com/office/drawing/2014/main" val="3641791589"/>
                    </a:ext>
                  </a:extLst>
                </a:gridCol>
                <a:gridCol w="1065078">
                  <a:extLst>
                    <a:ext uri="{9D8B030D-6E8A-4147-A177-3AD203B41FA5}">
                      <a16:colId xmlns:a16="http://schemas.microsoft.com/office/drawing/2014/main" val="61368577"/>
                    </a:ext>
                  </a:extLst>
                </a:gridCol>
              </a:tblGrid>
              <a:tr h="27178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Наименования муниципальных программ (непрограммных направлений деятельности)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j-lt"/>
                        </a:rPr>
                        <a:t>2021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5648135"/>
                  </a:ext>
                </a:extLst>
              </a:tr>
              <a:tr h="50799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тыс. рублей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удельный вес в общем объеме расходов,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76586336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4 709,0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583245273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206 275,4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197 923,1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198 159,6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647000585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2 648 251,3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62,1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2 718 313,7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2 621 923,5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739466871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82 100,4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83 772,8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85 634,3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63227569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104 000,0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104 000,0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115 400,0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046819714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1 516,0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+mn-lt"/>
                        </a:rPr>
                        <a:t>&lt;</a:t>
                      </a:r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</a:t>
                      </a:r>
                      <a:r>
                        <a:rPr lang="en-US" sz="1200" b="1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1 516,0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1 516,0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890759443"/>
                  </a:ext>
                </a:extLst>
              </a:tr>
              <a:tr h="2361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25 100,0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011320947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53 474,0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28 524,0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28 524,0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574185209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14 284,1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19 032,5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9 414,0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979859962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72 227,2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223 873,0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1 012,0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20353475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6 200,0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3 200,0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3 200,0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721500424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441 477,6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431 418,2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431 418,2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230133394"/>
                  </a:ext>
                </a:extLst>
              </a:tr>
              <a:tr h="4641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67 964,1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63 009,0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62 279,0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208573128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185 137,7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119 853,7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135 849,7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654357720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123 789,0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138 988,3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104 197,6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496684557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+mn-lt"/>
                        </a:rPr>
                        <a:t>&lt;</a:t>
                      </a:r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</a:t>
                      </a:r>
                      <a:r>
                        <a:rPr lang="en-US" sz="1200" b="1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956,0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425030935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200 562,8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164 900,0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164 900,0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450989228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290 389,5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+mn-lt"/>
                        </a:rPr>
                        <a:t>242 019,2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835646753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 по муниципальным программам: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4 238 024,6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99,4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4 594 478,8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4 211 212,1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96485775"/>
                  </a:ext>
                </a:extLst>
              </a:tr>
              <a:tr h="2393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25 010,1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25 015,3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25 015,3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3159131539"/>
                  </a:ext>
                </a:extLst>
              </a:tr>
              <a:tr h="2194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Всего расходы: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4 263 034,7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4 619 494,1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4 236 227,4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23602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8891BB-5166-4966-A2B2-507D4C4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29827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60838"/>
      </p:ext>
    </p:extLst>
  </p:cSld>
  <p:clrMapOvr>
    <a:masterClrMapping/>
  </p:clrMapOvr>
  <p:transition spd="med"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1DD2E-04DC-4BF3-8F0E-F61E1385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159976"/>
            <a:ext cx="11346873" cy="36512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Информация о расходах бюджета с учетом интересов целевых групп пользователей</a:t>
            </a:r>
            <a:br>
              <a:rPr lang="ru-RU" sz="2000" dirty="0">
                <a:latin typeface="Century Gothic" panose="020B0502020202020204" pitchFamily="34" charset="0"/>
              </a:rPr>
            </a:b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412-48F2-4A84-89D8-04BD7B70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D4622CF-814C-486A-A552-AFC5897A3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175180"/>
              </p:ext>
            </p:extLst>
          </p:nvPr>
        </p:nvGraphicFramePr>
        <p:xfrm>
          <a:off x="282389" y="525101"/>
          <a:ext cx="11550490" cy="600392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1016">
                  <a:extLst>
                    <a:ext uri="{9D8B030D-6E8A-4147-A177-3AD203B41FA5}">
                      <a16:colId xmlns:a16="http://schemas.microsoft.com/office/drawing/2014/main" val="3173738563"/>
                    </a:ext>
                  </a:extLst>
                </a:gridCol>
                <a:gridCol w="4939333">
                  <a:extLst>
                    <a:ext uri="{9D8B030D-6E8A-4147-A177-3AD203B41FA5}">
                      <a16:colId xmlns:a16="http://schemas.microsoft.com/office/drawing/2014/main" val="1175069003"/>
                    </a:ext>
                  </a:extLst>
                </a:gridCol>
                <a:gridCol w="1086945">
                  <a:extLst>
                    <a:ext uri="{9D8B030D-6E8A-4147-A177-3AD203B41FA5}">
                      <a16:colId xmlns:a16="http://schemas.microsoft.com/office/drawing/2014/main" val="3513692141"/>
                    </a:ext>
                  </a:extLst>
                </a:gridCol>
                <a:gridCol w="1598976">
                  <a:extLst>
                    <a:ext uri="{9D8B030D-6E8A-4147-A177-3AD203B41FA5}">
                      <a16:colId xmlns:a16="http://schemas.microsoft.com/office/drawing/2014/main" val="154824804"/>
                    </a:ext>
                  </a:extLst>
                </a:gridCol>
                <a:gridCol w="1679824">
                  <a:extLst>
                    <a:ext uri="{9D8B030D-6E8A-4147-A177-3AD203B41FA5}">
                      <a16:colId xmlns:a16="http://schemas.microsoft.com/office/drawing/2014/main" val="1561384155"/>
                    </a:ext>
                  </a:extLst>
                </a:gridCol>
                <a:gridCol w="1724396">
                  <a:extLst>
                    <a:ext uri="{9D8B030D-6E8A-4147-A177-3AD203B41FA5}">
                      <a16:colId xmlns:a16="http://schemas.microsoft.com/office/drawing/2014/main" val="3694796067"/>
                    </a:ext>
                  </a:extLst>
                </a:gridCol>
              </a:tblGrid>
              <a:tr h="641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мер социальной поддержки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Численность представителей целевой группы (чел.)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Плановые значения на 202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год (</a:t>
                      </a:r>
                      <a:r>
                        <a:rPr lang="ru-RU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тыс.руб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1699384114"/>
                  </a:ext>
                </a:extLst>
              </a:tr>
              <a:tr h="1930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стипендии студентам  и ординаторам, обучающимся по целевому направлению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/>
                </a:tc>
                <a:extLst>
                  <a:ext uri="{0D108BD9-81ED-4DB2-BD59-A6C34878D82A}">
                    <a16:rowId xmlns:a16="http://schemas.microsoft.com/office/drawing/2014/main" val="318347590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Мероприятие, посвященное Дню знаний для детей из многодетных, неполных, малоимущих семей, семей, оказавшихся в трудной жизненной ситуации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6207927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новогодние елки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4431231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Мероприятие, посвященное Всемирному Дню борьбы с сахарным диабетом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111903099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выплаты пенсии за выслугу лет лицам, замещающим муниципальные должности и должности муниципальной службы, в связи с выходом на пенсию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6 459,40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6 988,00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6 988,00</a:t>
                      </a:r>
                    </a:p>
                  </a:txBody>
                  <a:tcPr marL="19685" marR="0" marT="0" marB="6985" anchor="ctr"/>
                </a:tc>
                <a:extLst>
                  <a:ext uri="{0D108BD9-81ED-4DB2-BD59-A6C34878D82A}">
                    <a16:rowId xmlns:a16="http://schemas.microsoft.com/office/drawing/2014/main" val="3667680481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единовременной социальной помощи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99728466"/>
                  </a:ext>
                </a:extLst>
              </a:tr>
              <a:tr h="2897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социальной помощи жителям города, находящимся на социальном обслуживании в рамках Международного дня пожилого человека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4400611"/>
                  </a:ext>
                </a:extLst>
              </a:tr>
              <a:tr h="6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образования, имеющим место жительства и работающим в микрорайонах Шереметьевский, Хлебниково, Павельцево, пользовавшихся льготой по 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254095488"/>
                  </a:ext>
                </a:extLst>
              </a:tr>
              <a:tr h="641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здравоохранения, имеющим место жительства и работающим в микрорайонах Шереметьевский, Хлебниково, Павельцево, пользовавшихся льготой по 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7421074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 выплата участникам, инвалидам Великой Отечественной войны и приравненных к ним лицам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3 605,00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3 525,00</a:t>
                      </a:r>
                    </a:p>
                  </a:txBody>
                  <a:tcPr marL="19685" marR="0" marT="0" marB="698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3 445,00</a:t>
                      </a:r>
                    </a:p>
                  </a:txBody>
                  <a:tcPr marL="19685" marR="0" marT="0" marB="6985" anchor="ctr"/>
                </a:tc>
                <a:extLst>
                  <a:ext uri="{0D108BD9-81ED-4DB2-BD59-A6C34878D82A}">
                    <a16:rowId xmlns:a16="http://schemas.microsoft.com/office/drawing/2014/main" val="3588457694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при рождении третьего и последующих детей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95651675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Единовременные выплаты врачам-педиатрам участковым и  врачам-терапевтам участковым, трудоустроившимся в ГБУЗ МО "ДЦГБ" 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1 265,0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7028790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Предоставление молодым семьям социальных выплат на приобретение жилья или строительство индивидуального жилого дома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семей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7 385,9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8 316,5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6 662,0</a:t>
                      </a: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721480116"/>
                  </a:ext>
                </a:extLst>
              </a:tr>
              <a:tr h="340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социальных расходов медицинским работникам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770827453"/>
                  </a:ext>
                </a:extLst>
              </a:tr>
              <a:tr h="321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выплаты лицам, удостоенным звания Почетного гражданина городского округа Долгопрудный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4831773"/>
                  </a:ext>
                </a:extLst>
              </a:tr>
              <a:tr h="4677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государственной поддержки в решении жилищной проблемы детей-сирот и детей, оставшихся без попечения родителей, лиц из числа детей-сирот и детей, оставшихся без попечения родителей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6 659,2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8 049,0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extLst>
                  <a:ext uri="{0D108BD9-81ED-4DB2-BD59-A6C34878D82A}">
                    <a16:rowId xmlns:a16="http://schemas.microsoft.com/office/drawing/2014/main" val="1005187984"/>
                  </a:ext>
                </a:extLst>
              </a:tr>
              <a:tr h="168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донорам, безвозмездно сдающим кровь и (или) ее компоненты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378" marR="2378" marT="2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9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9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A00A8-EBF9-40D1-B306-E246F00F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299428"/>
            <a:ext cx="10515600" cy="75687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</a:t>
            </a:r>
            <a:br>
              <a:rPr lang="ru-RU" sz="2800" dirty="0">
                <a:latin typeface="Century Gothic" panose="020B0502020202020204" pitchFamily="34" charset="0"/>
              </a:rPr>
            </a:br>
            <a:r>
              <a:rPr lang="ru-RU" sz="2800" dirty="0">
                <a:latin typeface="Century Gothic" panose="020B0502020202020204" pitchFamily="34" charset="0"/>
              </a:rPr>
              <a:t>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FE2A4-596D-41A0-9B8B-63F029BD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8" y="1513840"/>
            <a:ext cx="10917172" cy="45275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В 2019 году введены в эксплуатацию новые социальные объекты: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Детский сад на 120 мест в микрорайоне Центральный, который стал филиалом дошкольного образовательного учреждения №17.</a:t>
            </a:r>
          </a:p>
          <a:p>
            <a:r>
              <a:rPr lang="ru-RU" dirty="0"/>
              <a:t>Начальная школа физико-математического лицея №5 на 300 мест на ул. Дирижабельная.</a:t>
            </a:r>
          </a:p>
          <a:p>
            <a:r>
              <a:rPr lang="ru-RU" dirty="0"/>
              <a:t>Школа в микрорайоне Новые Водники на 550 мест.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6ECBA9-D340-4907-8F65-4BD7D0F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CE4EBDA0-C615-4D97-9DE8-894F6998D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97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03466-61F1-461D-A7E7-68688B56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5088"/>
            <a:ext cx="10515600" cy="49006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C7980-36F9-47C6-91C1-25B1C250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6" name="Объект 1">
            <a:extLst>
              <a:ext uri="{FF2B5EF4-FFF2-40B4-BE49-F238E27FC236}">
                <a16:creationId xmlns:a16="http://schemas.microsoft.com/office/drawing/2014/main" id="{404A1DD0-79EE-4D96-9406-3A1892304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294592"/>
              </p:ext>
            </p:extLst>
          </p:nvPr>
        </p:nvGraphicFramePr>
        <p:xfrm>
          <a:off x="262144" y="2022997"/>
          <a:ext cx="11667713" cy="73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1">
                  <a:extLst>
                    <a:ext uri="{9D8B030D-6E8A-4147-A177-3AD203B41FA5}">
                      <a16:colId xmlns:a16="http://schemas.microsoft.com/office/drawing/2014/main" val="1010982057"/>
                    </a:ext>
                  </a:extLst>
                </a:gridCol>
                <a:gridCol w="1107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инвестиционных проектов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Срок реализации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Адрес местоположения объекта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Планируемый результат реализации проекта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начало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окончание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3EDC8160-FEEE-4CE5-9EA0-FA848655D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17086"/>
              </p:ext>
            </p:extLst>
          </p:nvPr>
        </p:nvGraphicFramePr>
        <p:xfrm>
          <a:off x="262144" y="3625761"/>
          <a:ext cx="11667712" cy="865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7">
                  <a:extLst>
                    <a:ext uri="{9D8B030D-6E8A-4147-A177-3AD203B41FA5}">
                      <a16:colId xmlns:a16="http://schemas.microsoft.com/office/drawing/2014/main" val="2018685379"/>
                    </a:ext>
                  </a:extLst>
                </a:gridCol>
                <a:gridCol w="1089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23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Пристройка на 1500 мест к МБОУ СОШ № 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35 000,0</a:t>
                      </a:r>
                    </a:p>
                  </a:txBody>
                  <a:tcPr marL="8313" marR="8313" marT="831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Лихачевское шоссе, </a:t>
                      </a:r>
                    </a:p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д. 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33 250,00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1 750,00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5709B3E-DBA6-40F6-87EC-0933B554F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32594"/>
              </p:ext>
            </p:extLst>
          </p:nvPr>
        </p:nvGraphicFramePr>
        <p:xfrm>
          <a:off x="262144" y="2757737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1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на 300 мест к зданию АОУ СОШ № 14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290 389,39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207 019,19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Новый бульвар, д. 21, корп. 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9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261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350,86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186 317,32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29 038,60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20 701,90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Объект 6">
            <a:extLst>
              <a:ext uri="{FF2B5EF4-FFF2-40B4-BE49-F238E27FC236}">
                <a16:creationId xmlns:a16="http://schemas.microsoft.com/office/drawing/2014/main" id="{7EF8B182-57F4-4CFF-B847-0CE53853D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92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Финансовое управление администрации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г.о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Долгопрудный</a:t>
            </a: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Адрес местонахождения: </a:t>
            </a:r>
            <a:r>
              <a:rPr lang="ru-RU" dirty="0"/>
              <a:t>Московская область, </a:t>
            </a:r>
            <a:r>
              <a:rPr lang="ru-RU" dirty="0" err="1"/>
              <a:t>г.о</a:t>
            </a:r>
            <a:r>
              <a:rPr lang="ru-RU" dirty="0"/>
              <a:t>. Долгопрудный, Пацаева проспект, 17</a:t>
            </a:r>
          </a:p>
          <a:p>
            <a:endParaRPr lang="en-US" b="1" dirty="0"/>
          </a:p>
          <a:p>
            <a:r>
              <a:rPr lang="ru-RU" b="1" dirty="0"/>
              <a:t>Начальник Управления </a:t>
            </a:r>
            <a:r>
              <a:rPr lang="ru-RU" dirty="0"/>
              <a:t>– Алексеева Марина Александровна</a:t>
            </a:r>
          </a:p>
          <a:p>
            <a:endParaRPr lang="en-US" b="1" dirty="0"/>
          </a:p>
          <a:p>
            <a:r>
              <a:rPr lang="ru-RU" b="1" dirty="0"/>
              <a:t>Контактные телефоны: </a:t>
            </a:r>
            <a:r>
              <a:rPr lang="ru-RU" dirty="0"/>
              <a:t>8(495) 408-81-57</a:t>
            </a:r>
            <a:endParaRPr lang="ru-RU" b="1" dirty="0"/>
          </a:p>
          <a:p>
            <a:r>
              <a:rPr lang="ru-RU" dirty="0"/>
              <a:t>                                           8(495) 408-40-15</a:t>
            </a:r>
          </a:p>
          <a:p>
            <a:endParaRPr lang="ru-RU" dirty="0"/>
          </a:p>
          <a:p>
            <a:r>
              <a:rPr lang="en-US" b="1" dirty="0"/>
              <a:t>e-mail: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dolgopfu@yandex.ru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Режим работы</a:t>
            </a:r>
            <a:r>
              <a:rPr lang="ru-RU" dirty="0"/>
              <a:t>: понедельник – четверг с 09:00 до 18:00</a:t>
            </a:r>
          </a:p>
          <a:p>
            <a:r>
              <a:rPr lang="ru-RU" dirty="0"/>
              <a:t>                            пятница с 09:00 до 17:00</a:t>
            </a:r>
          </a:p>
          <a:p>
            <a:r>
              <a:rPr lang="ru-RU" dirty="0"/>
              <a:t>                            обед с 13:00 - 14:00</a:t>
            </a:r>
          </a:p>
          <a:p>
            <a:r>
              <a:rPr lang="ru-RU" dirty="0"/>
              <a:t>                            суббота и воскресенье – выходной </a:t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atin typeface="Century Gothic" panose="020B0502020202020204" pitchFamily="34" charset="0"/>
                <a:ea typeface="+mj-ea"/>
                <a:cs typeface="+mj-cs"/>
              </a:rPr>
              <a:t>Контактная информация для граждан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125ED0-8854-4748-968A-2BBFBFAF2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561" y="3153624"/>
            <a:ext cx="2876550" cy="1981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2560"/>
            <a:ext cx="10058400" cy="579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понятия, используемые в бюджетном процессе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822960"/>
            <a:ext cx="11673840" cy="575903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</a:t>
            </a:r>
            <a:r>
              <a:rPr lang="ru-RU" sz="2500" dirty="0"/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система</a:t>
            </a:r>
            <a:r>
              <a:rPr lang="ru-RU" sz="2500" dirty="0"/>
              <a:t> 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Текущий финансовый год</a:t>
            </a:r>
            <a:r>
              <a:rPr lang="ru-RU" sz="2500" dirty="0"/>
              <a:t> - год,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Очередной финансовый год </a:t>
            </a:r>
            <a:r>
              <a:rPr lang="ru-RU" sz="2500" dirty="0"/>
              <a:t>- год, следующий за текущим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Плановый период </a:t>
            </a:r>
            <a:r>
              <a:rPr lang="ru-RU" sz="2500" dirty="0"/>
              <a:t>- два финансовых года, следующие за очередным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Отчетный финансовый год</a:t>
            </a:r>
            <a:r>
              <a:rPr lang="ru-RU" sz="2500" dirty="0"/>
              <a:t> - год, предшествующий текущему финансовому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Доходы бюджета </a:t>
            </a:r>
            <a:r>
              <a:rPr lang="ru-RU" sz="2500" dirty="0"/>
              <a:t>- поступающие в бюджет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Расходы бюджета </a:t>
            </a:r>
            <a:r>
              <a:rPr lang="ru-RU" sz="2500" dirty="0"/>
              <a:t>- выплачиваемые из бюджета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Дефицит бюджета </a:t>
            </a:r>
            <a:r>
              <a:rPr lang="ru-RU" sz="2500" dirty="0"/>
              <a:t>- превышение расходов бюджета над его доходами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Профицит бюджета </a:t>
            </a:r>
            <a:r>
              <a:rPr lang="ru-RU" sz="2500" dirty="0"/>
              <a:t>- превышение доходов бюджета над его расходами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Сводная бюджетная роспись </a:t>
            </a:r>
            <a:r>
              <a:rPr lang="ru-RU" sz="2500" dirty="0"/>
              <a:t>- документ,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роспись </a:t>
            </a:r>
            <a:r>
              <a:rPr lang="ru-RU" sz="2500" dirty="0"/>
              <a:t>-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ассигнования </a:t>
            </a:r>
            <a:r>
              <a:rPr lang="ru-RU" sz="2500" dirty="0"/>
              <a:t>- 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обязательства </a:t>
            </a:r>
            <a:r>
              <a:rPr lang="ru-RU" sz="2500" dirty="0"/>
              <a:t>– расходные обязательства, подлежащие исполнению в соответствующем финансовом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Главный распорядитель бюджетных средств (ГРБС) </a:t>
            </a:r>
            <a:r>
              <a:rPr lang="ru-RU" sz="2500" dirty="0"/>
              <a:t>- 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Получатель бюджетных средств - </a:t>
            </a:r>
            <a:r>
              <a:rPr lang="ru-RU" sz="2500" dirty="0"/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Остатки бюджетных средств на счете </a:t>
            </a:r>
            <a:r>
              <a:rPr lang="ru-RU" sz="2500" dirty="0"/>
              <a:t>- 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CE509D-A09E-4903-AC76-47B64A2A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5C57661F-B2B1-4F5C-A5BA-3FA02C8F7456}" type="slidenum">
              <a:rPr lang="ru-RU"/>
              <a:pPr/>
              <a:t>3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C11C47F6-C95E-4AE5-9E1C-C23E14258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8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C73AF-0C2D-49B8-A3F0-C9E73E0C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0"/>
            <a:ext cx="11917680" cy="102304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dirty="0"/>
              <a:t>Основные задачи и приоритеты  бюджетной политики </a:t>
            </a:r>
            <a:br>
              <a:rPr lang="ru-RU" sz="2800" dirty="0"/>
            </a:br>
            <a:r>
              <a:rPr lang="ru-RU" sz="2800" dirty="0"/>
              <a:t>на 2021 год и на плановый период 2022 и 2023 годов: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1DAF-54F0-426F-A98B-95DE6F76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10" y="1193735"/>
            <a:ext cx="11917680" cy="4469173"/>
          </a:xfrm>
          <a:gradFill>
            <a:gsLst>
              <a:gs pos="63760">
                <a:schemeClr val="accent1">
                  <a:lumMod val="40000"/>
                  <a:lumOff val="60000"/>
                </a:schemeClr>
              </a:gs>
              <a:gs pos="20000">
                <a:schemeClr val="accent6">
                  <a:tint val="9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определение четких приоритетов использования бюджетных средств с учетом текущей экономической ситуации;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реализация приоритетных проектов;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снижение неэффективных трат бюджета городского округа, обеспечение исполнения гарантированных расходных обязательств городского округа;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принятие решений, направленных на достижение в полном объеме уровня оплаты труда работников муниципальных учреждений социальной сферы в соответствии с Указом Президента Российской Федерации от 07.05.2012 № 597 «О мероприятиях по реализации государственной социальной политики»;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обеспечение выполнения ключевых и целевых показателей муниципальных программ;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планирование в полном объеме расходов на социальные выплаты с учетом изменения численности их получателей и критериев для предоставления соответствующих социальных выплат гражданам городского округа.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2340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При исполнении бюджета городского округа требуется усилить контроль в сфере закупок товаров, работ, услуг для обеспечения муниципальных нужд.</a:t>
            </a:r>
          </a:p>
          <a:p>
            <a:pPr marL="252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C01AFC23-D631-4528-B753-64AF47C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1722C189-B12A-41CD-ADD8-524011164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5686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869C6-B09A-4555-9DB6-EA48C33B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4" y="116137"/>
            <a:ext cx="10515600" cy="1325562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Основные направления бюджетной и налоговой политики </a:t>
            </a:r>
            <a:br>
              <a:rPr lang="ru-RU" sz="2800" dirty="0"/>
            </a:br>
            <a:r>
              <a:rPr lang="ru-RU" sz="2800" dirty="0"/>
              <a:t>на 2021 год и на плановый период 2022 и 2023 годов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D866B0-9F79-4235-AB18-995EEBEFE3DC}"/>
              </a:ext>
            </a:extLst>
          </p:cNvPr>
          <p:cNvSpPr/>
          <p:nvPr/>
        </p:nvSpPr>
        <p:spPr>
          <a:xfrm>
            <a:off x="13854" y="4712677"/>
            <a:ext cx="121920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   </a:t>
            </a:r>
            <a:endParaRPr lang="ru-RU" dirty="0">
              <a:solidFill>
                <a:srgbClr val="FF505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5B2AE3-5284-42EC-A6B8-423CCFFA3DB2}"/>
              </a:ext>
            </a:extLst>
          </p:cNvPr>
          <p:cNvSpPr/>
          <p:nvPr/>
        </p:nvSpPr>
        <p:spPr>
          <a:xfrm>
            <a:off x="0" y="1606025"/>
            <a:ext cx="12205854" cy="1566943"/>
          </a:xfrm>
          <a:prstGeom prst="rect">
            <a:avLst/>
          </a:prstGeom>
          <a:gradFill flip="none" rotWithShape="1">
            <a:gsLst>
              <a:gs pos="45700">
                <a:srgbClr val="EBFFBC"/>
              </a:gs>
              <a:gs pos="0">
                <a:srgbClr val="CCFF66">
                  <a:tint val="66000"/>
                  <a:satMod val="160000"/>
                </a:srgbClr>
              </a:gs>
              <a:gs pos="74000">
                <a:srgbClr val="EEEEEE"/>
              </a:gs>
              <a:gs pos="99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Основные направления бюджетной и  налоговой  политики городского округа Долгопрудный  на 2021 год и плановый период 2022 и 2023 годов подготовлены в соответствии со статьями 172, 184.2 Бюджетного кодекса Российской Федерации, с учетом итогов реализации бюджетной и налоговой политики на период 2020-2022 годов, Положением о бюджетном процессе в городском округе Долгопрудный, утвержденным решением Совета депутатов  г. Долгопрудного от 23.09.2009  № 63-нр, а также с учетом прогноза социально-экономического развития городского округа Долгопрудный на 2021-2023 годы, утвержденного постановлением администрации городского округа Долгопрудный  от 28.10.2020 № 516-ПА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BAF7D-E536-42A0-B214-2A2A148A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F7E6F-1DAF-451F-B2AC-24472A8CA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01902"/>
            <a:ext cx="12192000" cy="1049868"/>
          </a:xfr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rgbClr val="EEEEEE"/>
              </a:gs>
              <a:gs pos="100000">
                <a:srgbClr val="CCFF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/>
              <a:t>Основной целью бюджетной и налоговой политики на 2021 год и на плановый период 2022 и 2023 годов остается обеспечение сбалансированности и устойчивости бюджета городского округа с учетом текущей экономической ситуации, сложившейся в России в связи с распространением новой коронавирусной инфекции COVID-19 и принятием мер по устранению ее последствий.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7F67450-3261-4B2F-B851-7547095244CC}"/>
              </a:ext>
            </a:extLst>
          </p:cNvPr>
          <p:cNvSpPr/>
          <p:nvPr/>
        </p:nvSpPr>
        <p:spPr>
          <a:xfrm>
            <a:off x="121969" y="4551386"/>
            <a:ext cx="11834241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900" dirty="0"/>
              <a:t>С учетом необходимости обеспечения сбалансированности и устойчивости бюджетной и налоговой системы направлениями налоговой политики на 2021 год являются: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dirty="0"/>
              <a:t>расширение доходной базы бюджета городского округа Долгопрудный;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900" dirty="0"/>
              <a:t>обеспечение установления налоговых льгот с обязательной оценкой эффективности их применения.</a:t>
            </a:r>
          </a:p>
        </p:txBody>
      </p:sp>
      <p:pic>
        <p:nvPicPr>
          <p:cNvPr id="8" name="Объект 6">
            <a:extLst>
              <a:ext uri="{FF2B5EF4-FFF2-40B4-BE49-F238E27FC236}">
                <a16:creationId xmlns:a16="http://schemas.microsoft.com/office/drawing/2014/main" id="{10E93E27-B144-4D3D-BCDD-46E1730C0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11996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CBFDF32E-C0DB-4E97-8579-255528AD337C}"/>
              </a:ext>
            </a:extLst>
          </p:cNvPr>
          <p:cNvSpPr txBox="1">
            <a:spLocks/>
          </p:cNvSpPr>
          <p:nvPr/>
        </p:nvSpPr>
        <p:spPr>
          <a:xfrm>
            <a:off x="250824" y="877675"/>
            <a:ext cx="11698241" cy="788164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Бюджет на 2021 год и плановый период 2022 и 2023 годов утвержден решением Совета депутатов городского округа Долгопрудный Московской области от «18» декабря 2020 года № 85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4DC4D9-D3C8-4F75-BA18-0149785A45C9}"/>
              </a:ext>
            </a:extLst>
          </p:cNvPr>
          <p:cNvSpPr txBox="1">
            <a:spLocks/>
          </p:cNvSpPr>
          <p:nvPr/>
        </p:nvSpPr>
        <p:spPr>
          <a:xfrm>
            <a:off x="873760" y="160760"/>
            <a:ext cx="11075306" cy="461665"/>
          </a:xfrm>
          <a:prstGeom prst="rect">
            <a:avLst/>
          </a:prstGeo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effectLst/>
                <a:latin typeface="Century Gothic" panose="020B0502020202020204" pitchFamily="34" charset="0"/>
              </a:rPr>
              <a:t>Основные характеристики бюджета городского округа Долгопрудный</a:t>
            </a:r>
          </a:p>
        </p:txBody>
      </p:sp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D40406BB-36E1-4F07-8368-58E61D744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943722"/>
              </p:ext>
            </p:extLst>
          </p:nvPr>
        </p:nvGraphicFramePr>
        <p:xfrm>
          <a:off x="250824" y="2359412"/>
          <a:ext cx="11706132" cy="2917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3387">
                  <a:extLst>
                    <a:ext uri="{9D8B030D-6E8A-4147-A177-3AD203B41FA5}">
                      <a16:colId xmlns:a16="http://schemas.microsoft.com/office/drawing/2014/main" val="3431088041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2950022372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197314701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42367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4510457"/>
                    </a:ext>
                  </a:extLst>
                </a:gridCol>
                <a:gridCol w="1076962">
                  <a:extLst>
                    <a:ext uri="{9D8B030D-6E8A-4147-A177-3AD203B41FA5}">
                      <a16:colId xmlns:a16="http://schemas.microsoft.com/office/drawing/2014/main" val="254482258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88353163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2079103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28933895"/>
                    </a:ext>
                  </a:extLst>
                </a:gridCol>
                <a:gridCol w="966104">
                  <a:extLst>
                    <a:ext uri="{9D8B030D-6E8A-4147-A177-3AD203B41FA5}">
                      <a16:colId xmlns:a16="http://schemas.microsoft.com/office/drawing/2014/main" val="2537692044"/>
                    </a:ext>
                  </a:extLst>
                </a:gridCol>
              </a:tblGrid>
              <a:tr h="8961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Параметры бюджета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156917"/>
                  </a:ext>
                </a:extLst>
              </a:tr>
              <a:tr h="230511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</a:p>
                  </a:txBody>
                  <a:tcPr marL="8313" marR="8313" marT="8313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2021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2022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2023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62652111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доходов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5 197 588,8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4 263 034,7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4 672 022,0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4 474 175,1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091864798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 расходов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3 612 334,7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5 113 011,2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4 948 152,6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4 948 152,6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4 263 034,7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4 672 022,0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4 474 175,1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46770848"/>
                  </a:ext>
                </a:extLst>
              </a:tr>
              <a:tr h="681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Дефицит «-» / Профицит «+»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15 125,5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84 577,6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-201 631,0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-201 631,0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3402707"/>
                  </a:ext>
                </a:extLst>
              </a:tr>
            </a:tbl>
          </a:graphicData>
        </a:graphic>
      </p:graphicFrame>
      <p:sp>
        <p:nvSpPr>
          <p:cNvPr id="7" name="Прямоугольник 28">
            <a:extLst>
              <a:ext uri="{FF2B5EF4-FFF2-40B4-BE49-F238E27FC236}">
                <a16:creationId xmlns:a16="http://schemas.microsoft.com/office/drawing/2014/main" id="{6DF0AF8A-B17B-4784-A4B8-39C244D8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33" y="5395550"/>
            <a:ext cx="11706132" cy="830997"/>
          </a:xfrm>
          <a:prstGeom prst="rect">
            <a:avLst/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dirty="0"/>
              <a:t>Муниципальный долг в 2018-2020 гг. отсутствовал</a:t>
            </a:r>
          </a:p>
          <a:p>
            <a:pPr algn="ctr"/>
            <a:r>
              <a:rPr lang="ru-RU" altLang="ru-RU" sz="1600" dirty="0"/>
              <a:t>При формировании трехлетнего бюджета муниципальный долг в 2021 году и плановом периоде 2022 и 2023 годов не запланирован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08222F-98E2-4E0E-9265-F6EE77CD0740}"/>
              </a:ext>
            </a:extLst>
          </p:cNvPr>
          <p:cNvSpPr/>
          <p:nvPr/>
        </p:nvSpPr>
        <p:spPr>
          <a:xfrm>
            <a:off x="250824" y="1737353"/>
            <a:ext cx="11706132" cy="367472"/>
          </a:xfrm>
          <a:prstGeom prst="rect">
            <a:avLst/>
          </a:prstGeom>
          <a:solidFill>
            <a:schemeClr val="accent3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/>
          <a:p>
            <a:pPr lvl="1"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Основные характеристики бюджета городского округа Долгопрудный 2018-2023 гг.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7A5D47-7D2C-4782-8867-2225B4DBDD46}"/>
              </a:ext>
            </a:extLst>
          </p:cNvPr>
          <p:cNvSpPr/>
          <p:nvPr/>
        </p:nvSpPr>
        <p:spPr>
          <a:xfrm>
            <a:off x="10997783" y="2086689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94F6C35-E26A-45C2-A35F-8D8AF88F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1" name="Объект 6">
            <a:extLst>
              <a:ext uri="{FF2B5EF4-FFF2-40B4-BE49-F238E27FC236}">
                <a16:creationId xmlns:a16="http://schemas.microsoft.com/office/drawing/2014/main" id="{29F8EF1A-B159-49C7-B3A0-AC3035725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690AA4-EBC1-452D-8A72-C4412AB3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1D9CF2A-49DE-4BE6-8521-E311DE40F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45253"/>
              </p:ext>
            </p:extLst>
          </p:nvPr>
        </p:nvGraphicFramePr>
        <p:xfrm>
          <a:off x="274318" y="1319690"/>
          <a:ext cx="11673841" cy="24963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09507">
                  <a:extLst>
                    <a:ext uri="{9D8B030D-6E8A-4147-A177-3AD203B41FA5}">
                      <a16:colId xmlns:a16="http://schemas.microsoft.com/office/drawing/2014/main" val="4161677615"/>
                    </a:ext>
                  </a:extLst>
                </a:gridCol>
                <a:gridCol w="1140279">
                  <a:extLst>
                    <a:ext uri="{9D8B030D-6E8A-4147-A177-3AD203B41FA5}">
                      <a16:colId xmlns:a16="http://schemas.microsoft.com/office/drawing/2014/main" val="2787440657"/>
                    </a:ext>
                  </a:extLst>
                </a:gridCol>
                <a:gridCol w="1158972">
                  <a:extLst>
                    <a:ext uri="{9D8B030D-6E8A-4147-A177-3AD203B41FA5}">
                      <a16:colId xmlns:a16="http://schemas.microsoft.com/office/drawing/2014/main" val="2205677832"/>
                    </a:ext>
                  </a:extLst>
                </a:gridCol>
                <a:gridCol w="1196358">
                  <a:extLst>
                    <a:ext uri="{9D8B030D-6E8A-4147-A177-3AD203B41FA5}">
                      <a16:colId xmlns:a16="http://schemas.microsoft.com/office/drawing/2014/main" val="283380301"/>
                    </a:ext>
                  </a:extLst>
                </a:gridCol>
                <a:gridCol w="1079528">
                  <a:extLst>
                    <a:ext uri="{9D8B030D-6E8A-4147-A177-3AD203B41FA5}">
                      <a16:colId xmlns:a16="http://schemas.microsoft.com/office/drawing/2014/main" val="885610543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val="1517910416"/>
                    </a:ext>
                  </a:extLst>
                </a:gridCol>
                <a:gridCol w="568787">
                  <a:extLst>
                    <a:ext uri="{9D8B030D-6E8A-4147-A177-3AD203B41FA5}">
                      <a16:colId xmlns:a16="http://schemas.microsoft.com/office/drawing/2014/main" val="2168018087"/>
                    </a:ext>
                  </a:extLst>
                </a:gridCol>
                <a:gridCol w="1086483">
                  <a:extLst>
                    <a:ext uri="{9D8B030D-6E8A-4147-A177-3AD203B41FA5}">
                      <a16:colId xmlns:a16="http://schemas.microsoft.com/office/drawing/2014/main" val="1742181491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745138396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3387468951"/>
                    </a:ext>
                  </a:extLst>
                </a:gridCol>
              </a:tblGrid>
              <a:tr h="4558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2019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 2020 г. 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 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2020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2078"/>
                  </a:ext>
                </a:extLst>
              </a:tr>
              <a:tr h="473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2023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29211327"/>
                  </a:ext>
                </a:extLst>
              </a:tr>
              <a:tr h="267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(всего)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5 197 588,8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4 746 521,6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4 263 034,7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4 672 022,0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4 474 175,1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661959642"/>
                  </a:ext>
                </a:extLst>
              </a:tr>
              <a:tr h="4375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 налоговые и неналоговые до</a:t>
                      </a:r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1 864 208,9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2 105 703,4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1 960 743,1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1 960 743,1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2 067 128,9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2 062 725,4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2 172 887,6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483463138"/>
                  </a:ext>
                </a:extLst>
              </a:tr>
              <a:tr h="2575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Безвозмездные поступления (межбюджетные трансферты)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1 763 251,3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3 091 885,4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2 785 778,5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2 785 778,5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2 195 905,8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2 609 296,6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2 301 287,5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6982128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BC95A5B-0887-4ED5-90B1-72FCD29D8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242061"/>
              </p:ext>
            </p:extLst>
          </p:nvPr>
        </p:nvGraphicFramePr>
        <p:xfrm>
          <a:off x="1173479" y="3664526"/>
          <a:ext cx="9875520" cy="286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F2E1BC-0795-4F76-85B7-D5CFAE15D137}"/>
              </a:ext>
            </a:extLst>
          </p:cNvPr>
          <p:cNvSpPr/>
          <p:nvPr/>
        </p:nvSpPr>
        <p:spPr>
          <a:xfrm>
            <a:off x="10988986" y="950358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1706DF7-1D40-4CF9-ACE7-73EFF93E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08" y="792480"/>
            <a:ext cx="11404951" cy="36933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доходной части бюджета городского округа 2018-2023 гг.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28FDD45D-6C7D-46A1-AB15-39EEB4276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</p:spPr>
      </p:pic>
    </p:spTree>
    <p:extLst>
      <p:ext uri="{BB962C8B-B14F-4D97-AF65-F5344CB8AC3E}">
        <p14:creationId xmlns:p14="http://schemas.microsoft.com/office/powerpoint/2010/main" val="391770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8306E8-3A63-4B64-9781-B8B7E9A1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77239"/>
              </p:ext>
            </p:extLst>
          </p:nvPr>
        </p:nvGraphicFramePr>
        <p:xfrm>
          <a:off x="206692" y="803595"/>
          <a:ext cx="11778615" cy="5380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385">
                  <a:extLst>
                    <a:ext uri="{9D8B030D-6E8A-4147-A177-3AD203B41FA5}">
                      <a16:colId xmlns:a16="http://schemas.microsoft.com/office/drawing/2014/main" val="3222767154"/>
                    </a:ext>
                  </a:extLst>
                </a:gridCol>
                <a:gridCol w="2016273">
                  <a:extLst>
                    <a:ext uri="{9D8B030D-6E8A-4147-A177-3AD203B41FA5}">
                      <a16:colId xmlns:a16="http://schemas.microsoft.com/office/drawing/2014/main" val="3791012846"/>
                    </a:ext>
                  </a:extLst>
                </a:gridCol>
                <a:gridCol w="1706897">
                  <a:extLst>
                    <a:ext uri="{9D8B030D-6E8A-4147-A177-3AD203B41FA5}">
                      <a16:colId xmlns:a16="http://schemas.microsoft.com/office/drawing/2014/main" val="2940397298"/>
                    </a:ext>
                  </a:extLst>
                </a:gridCol>
                <a:gridCol w="1941383">
                  <a:extLst>
                    <a:ext uri="{9D8B030D-6E8A-4147-A177-3AD203B41FA5}">
                      <a16:colId xmlns:a16="http://schemas.microsoft.com/office/drawing/2014/main" val="3251176488"/>
                    </a:ext>
                  </a:extLst>
                </a:gridCol>
                <a:gridCol w="1771122">
                  <a:extLst>
                    <a:ext uri="{9D8B030D-6E8A-4147-A177-3AD203B41FA5}">
                      <a16:colId xmlns:a16="http://schemas.microsoft.com/office/drawing/2014/main" val="2891066209"/>
                    </a:ext>
                  </a:extLst>
                </a:gridCol>
                <a:gridCol w="1621555">
                  <a:extLst>
                    <a:ext uri="{9D8B030D-6E8A-4147-A177-3AD203B41FA5}">
                      <a16:colId xmlns:a16="http://schemas.microsoft.com/office/drawing/2014/main" val="1306445178"/>
                    </a:ext>
                  </a:extLst>
                </a:gridCol>
              </a:tblGrid>
              <a:tr h="25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кода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Исполнено в 2019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Уточненный план 2020 г. 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2021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2022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2023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44750"/>
                  </a:ext>
                </a:extLst>
              </a:tr>
              <a:tr h="190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НАЛОГОВЫЕ И НЕНАЛОГОВЫЕ ДОХОДЫ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2 105 703,4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1 960 743,1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2 067 128,9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2 062 725,4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2 172 887,6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08158078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574 530,4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574 530,4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654 316,0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688 342,0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724 142,0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05854706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Акцизы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9 493,8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9 735,6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9 783,0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9 408,0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9 333,0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10553951"/>
                  </a:ext>
                </a:extLst>
              </a:tr>
              <a:tr h="176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Налоги на совокупный доход 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393 450,3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348 449,8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434 302,0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473 884,0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546 000,0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70719619"/>
                  </a:ext>
                </a:extLst>
              </a:tr>
              <a:tr h="247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имущество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68 258,5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77 904,0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109 067,0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114 615,0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120 409,0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5421946"/>
                  </a:ext>
                </a:extLst>
              </a:tr>
              <a:tr h="234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Земельный налог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266 157,0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268 983,0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276 822,0  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276 272,0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276 272,0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155880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Государственная пошлина, сборы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13 044,5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12 747,3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13 531,0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14 072,0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14 635,0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6621742"/>
                  </a:ext>
                </a:extLst>
              </a:tr>
              <a:tr h="36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382 886,3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372 002,0 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404 166,8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391 694,4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391 836,8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36847594"/>
                  </a:ext>
                </a:extLst>
              </a:tr>
              <a:tr h="343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Платежи при пользовании природными ресурсами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1 155,4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589,0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424,0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424,0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424,0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58230821"/>
                  </a:ext>
                </a:extLst>
              </a:tr>
              <a:tr h="34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оказания  платных услуг и компенсации затрат государства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13 438,5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12 739,3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11 200,1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12 880,0  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12 880,0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193288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квартир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191 787,4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190 399,5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110 720,2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71 149,0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71 149,0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0018508"/>
                  </a:ext>
                </a:extLst>
              </a:tr>
              <a:tr h="363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реализации иного имущества, находящегося в собственности городских округов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72 609,9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22 053,1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8 218,1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7 572,0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3 393,8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481575641"/>
                  </a:ext>
                </a:extLst>
              </a:tr>
              <a:tr h="35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земельных участков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18 463,5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2 852,4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4090895108"/>
                  </a:ext>
                </a:extLst>
              </a:tr>
              <a:tr h="16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Штрафы, санкции, возмещение ущерба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5 534,4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5 000,0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2 313,0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+mn-lt"/>
                        </a:rPr>
                        <a:t>2 313,0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2 313,0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2070168"/>
                  </a:ext>
                </a:extLst>
              </a:tr>
              <a:tr h="144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неналоговые доходы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94 893,5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62 757,7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32 265,7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33560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Безвозмездные поступления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3 091 885,4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2 785 778,5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2 195 905,8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2 609 296,6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2 301 287,5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76700"/>
                  </a:ext>
                </a:extLst>
              </a:tr>
              <a:tr h="200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ВСЕГО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5 197 588,80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4 746 521,6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4 263 034,7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4 672 022,0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4 474 175,1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45885"/>
                  </a:ext>
                </a:extLst>
              </a:tr>
            </a:tbl>
          </a:graphicData>
        </a:graphic>
      </p:graphicFrame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2EC007FA-AD0B-42EF-8536-C4124DE04336}"/>
              </a:ext>
            </a:extLst>
          </p:cNvPr>
          <p:cNvSpPr txBox="1">
            <a:spLocks/>
          </p:cNvSpPr>
          <p:nvPr/>
        </p:nvSpPr>
        <p:spPr>
          <a:xfrm>
            <a:off x="186371" y="169326"/>
            <a:ext cx="11798936" cy="3579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 lnSpcReduction="10000"/>
          </a:bodyPr>
          <a:lstStyle>
            <a:defPPr>
              <a:defRPr lang="en-US"/>
            </a:defPPr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Основные источники формирования доходной части бюджета городского округа Долгопрудный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C9514B-8BCF-4E42-BE21-AF63FE6259C3}"/>
              </a:ext>
            </a:extLst>
          </p:cNvPr>
          <p:cNvSpPr/>
          <p:nvPr/>
        </p:nvSpPr>
        <p:spPr>
          <a:xfrm>
            <a:off x="11098457" y="490227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8BF1CC-BA41-448D-B47F-92C0671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06112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63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ED300D6-4E93-42D5-8838-81EB3D31B728}"/>
              </a:ext>
            </a:extLst>
          </p:cNvPr>
          <p:cNvSpPr/>
          <p:nvPr/>
        </p:nvSpPr>
        <p:spPr>
          <a:xfrm>
            <a:off x="0" y="6210579"/>
            <a:ext cx="12192000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BD8D5"/>
              </a:gs>
              <a:gs pos="83000">
                <a:srgbClr val="FBD8D5"/>
              </a:gs>
              <a:gs pos="100000">
                <a:srgbClr val="FBD8D5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684F00"/>
                </a:solidFill>
                <a:ea typeface="Times New Roman" panose="02020603050405020304" pitchFamily="18" charset="0"/>
              </a:rPr>
              <a:t>Налоговые и неналоговые доходы бюджета городского округа в 2021 году составят  48,5 % от общих доходов, </a:t>
            </a:r>
          </a:p>
          <a:p>
            <a:pPr algn="ctr"/>
            <a:r>
              <a:rPr lang="ru-RU" i="1" dirty="0">
                <a:solidFill>
                  <a:srgbClr val="684F00"/>
                </a:solidFill>
                <a:ea typeface="Times New Roman" panose="02020603050405020304" pitchFamily="18" charset="0"/>
              </a:rPr>
              <a:t>в 2022 году 44,2 %, в 2023 году 48,6 %.</a:t>
            </a:r>
            <a:endParaRPr lang="ru-RU" i="1" dirty="0">
              <a:solidFill>
                <a:srgbClr val="684F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36F0B-EC3F-4428-8D30-E8DE6832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"/>
            <a:ext cx="1051560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Доходная часть бюджета городского округа Долгопрудный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AAA984F-8BB7-4A45-972C-9E75C320B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650325"/>
              </p:ext>
            </p:extLst>
          </p:nvPr>
        </p:nvGraphicFramePr>
        <p:xfrm>
          <a:off x="844550" y="1239520"/>
          <a:ext cx="10515600" cy="19793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091999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276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8525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32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Наименование дохода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rgbClr val="FBD8D5"/>
                        </a:gs>
                        <a:gs pos="50000">
                          <a:srgbClr val="FBD8D5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5466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9EE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1 497 821,0 </a:t>
                      </a:r>
                    </a:p>
                  </a:txBody>
                  <a:tcPr>
                    <a:solidFill>
                      <a:srgbClr val="9EE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1 576 593,0 </a:t>
                      </a:r>
                    </a:p>
                  </a:txBody>
                  <a:tcPr>
                    <a:solidFill>
                      <a:srgbClr val="9EE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1 690 791,0 </a:t>
                      </a:r>
                    </a:p>
                  </a:txBody>
                  <a:tcPr>
                    <a:solidFill>
                      <a:srgbClr val="9E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4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569 307,9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486 132,4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482 096,6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7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Безвозмездные поступления (межбюджетные трансферты)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2 195 905,8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2 609 296,6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2 301 287,5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0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ИТОГО доходов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4 263 034,7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4 672 022,0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4 474 175,1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76392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042ABB-4B41-47A9-A49C-47AD3AF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178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88DBFE-FDE9-4263-88B4-EFD69876DA62}"/>
              </a:ext>
            </a:extLst>
          </p:cNvPr>
          <p:cNvSpPr/>
          <p:nvPr/>
        </p:nvSpPr>
        <p:spPr>
          <a:xfrm>
            <a:off x="10015482" y="900966"/>
            <a:ext cx="1069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(тыс. руб.)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20612B4-A7E3-45DC-A7F1-747D156051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219197"/>
              </p:ext>
            </p:extLst>
          </p:nvPr>
        </p:nvGraphicFramePr>
        <p:xfrm>
          <a:off x="932684" y="3211745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A9F1DB2-DDB8-416E-85B4-6F4D801BAF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1712925"/>
              </p:ext>
            </p:extLst>
          </p:nvPr>
        </p:nvGraphicFramePr>
        <p:xfrm>
          <a:off x="4921250" y="3211745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537BC05-6BA2-4D94-A64F-9092461B20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986633"/>
              </p:ext>
            </p:extLst>
          </p:nvPr>
        </p:nvGraphicFramePr>
        <p:xfrm>
          <a:off x="8834382" y="3218877"/>
          <a:ext cx="2362200" cy="318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Объект 6">
            <a:extLst>
              <a:ext uri="{FF2B5EF4-FFF2-40B4-BE49-F238E27FC236}">
                <a16:creationId xmlns:a16="http://schemas.microsoft.com/office/drawing/2014/main" id="{48D03543-0019-4D0F-8F06-CCE6C6820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0" y="170694"/>
            <a:ext cx="760490" cy="3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220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6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3562</TotalTime>
  <Words>7516</Words>
  <Application>Microsoft Office PowerPoint</Application>
  <PresentationFormat>Широкоэкранный</PresentationFormat>
  <Paragraphs>1269</Paragraphs>
  <Slides>27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6_HDOfficeLightV0</vt:lpstr>
      <vt:lpstr>HDOfficeLightV0</vt:lpstr>
      <vt:lpstr>БЮДЖЕТ ДЛЯ ГРАЖДАН</vt:lpstr>
      <vt:lpstr>Основные показатели социально-экономического развития </vt:lpstr>
      <vt:lpstr>Основные понятия, используемые в бюджетном процессе</vt:lpstr>
      <vt:lpstr>Основные задачи и приоритеты  бюджетной политики  на 2021 год и на плановый период 2022 и 2023 годов:</vt:lpstr>
      <vt:lpstr>Основные направления бюджетной и налоговой политики  на 2021 год и на плановый период 2022 и 2023 годов </vt:lpstr>
      <vt:lpstr>Презентация PowerPoint</vt:lpstr>
      <vt:lpstr>Динамика доходной части бюджета городского округа 2018-2023 гг. </vt:lpstr>
      <vt:lpstr>Презентация PowerPoint</vt:lpstr>
      <vt:lpstr>Доходная часть бюджета городского округа Долгопрудный</vt:lpstr>
      <vt:lpstr>Структура налоговых и неналоговых доходов бюджета городского округа Долгопрудный в 2021 году</vt:lpstr>
      <vt:lpstr>Прогнозируемые межбюджетные трансферты в 2021 году</vt:lpstr>
      <vt:lpstr>Прогнозируемые межбюджетные трансферты в 2021 году</vt:lpstr>
      <vt:lpstr>Прогнозируемые межбюджетные трансферты в 2022-23 гг.</vt:lpstr>
      <vt:lpstr>Прогнозируемые межбюджетные трансферты в 2022-23 гг.</vt:lpstr>
      <vt:lpstr>Презентация PowerPoint</vt:lpstr>
      <vt:lpstr>Информация о ставках налогов</vt:lpstr>
      <vt:lpstr>Реестр налоговых льгот по земельному налогу, установленных решением Совета депутатов г.Долгопрудного от 22.06.2012  № 95-нр «О земельном налоге на территории городского округа Долгопрудный»</vt:lpstr>
      <vt:lpstr>Реестр налоговых льгот по земельному налогу, установленных решением Совета депутатов г.Долгопрудного от 22.06.2012  № 95-нр «О земельном налоге на территории городского округа Долгопрудный»</vt:lpstr>
      <vt:lpstr> Реестр налоговых льгот по налогу на имущество физических лиц, установленных решением Совета депутатов г.Долгопрудного от 19.11.2014  № 24-нр «О налоге на имущество физических лиц на территории городского округа Долгопрудный Московской области»</vt:lpstr>
      <vt:lpstr>Презентация PowerPoint</vt:lpstr>
      <vt:lpstr>Презентация PowerPoint</vt:lpstr>
      <vt:lpstr>Презентация PowerPoint</vt:lpstr>
      <vt:lpstr>Расходы бюджета городского округа Долгопрудный на 2021 год и плановый период 2022 и 2023 гг., сформированные по муниципальным программам и непрограммным направлениям деятельности: </vt:lpstr>
      <vt:lpstr>Информация о расходах бюджета с учетом интересов целевых групп пользователей </vt:lpstr>
      <vt:lpstr>Информация об общественно значимых проектах,  реализуемых на территории г.о. Долгопрудный</vt:lpstr>
      <vt:lpstr>Информация об общественно значимых проектах, реализуемых на территории г.о. Долгопрудный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KEW3</dc:creator>
  <cp:lastModifiedBy>BAD</cp:lastModifiedBy>
  <cp:revision>191</cp:revision>
  <cp:lastPrinted>2020-01-13T11:38:58Z</cp:lastPrinted>
  <dcterms:created xsi:type="dcterms:W3CDTF">2020-01-09T08:17:52Z</dcterms:created>
  <dcterms:modified xsi:type="dcterms:W3CDTF">2021-04-09T07:05:28Z</dcterms:modified>
</cp:coreProperties>
</file>