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704" r:id="rId2"/>
    <p:sldMasterId id="2147483716" r:id="rId3"/>
    <p:sldMasterId id="2147483728" r:id="rId4"/>
  </p:sldMasterIdLst>
  <p:notesMasterIdLst>
    <p:notesMasterId r:id="rId31"/>
  </p:notesMasterIdLst>
  <p:sldIdLst>
    <p:sldId id="257" r:id="rId5"/>
    <p:sldId id="268" r:id="rId6"/>
    <p:sldId id="307" r:id="rId7"/>
    <p:sldId id="308" r:id="rId8"/>
    <p:sldId id="298" r:id="rId9"/>
    <p:sldId id="309" r:id="rId10"/>
    <p:sldId id="310" r:id="rId11"/>
    <p:sldId id="306" r:id="rId12"/>
    <p:sldId id="311" r:id="rId13"/>
    <p:sldId id="302" r:id="rId14"/>
    <p:sldId id="303" r:id="rId15"/>
    <p:sldId id="260" r:id="rId16"/>
    <p:sldId id="261" r:id="rId17"/>
    <p:sldId id="279" r:id="rId18"/>
    <p:sldId id="290" r:id="rId19"/>
    <p:sldId id="293" r:id="rId20"/>
    <p:sldId id="294" r:id="rId21"/>
    <p:sldId id="295" r:id="rId22"/>
    <p:sldId id="262" r:id="rId23"/>
    <p:sldId id="304" r:id="rId24"/>
    <p:sldId id="296" r:id="rId25"/>
    <p:sldId id="312" r:id="rId26"/>
    <p:sldId id="313" r:id="rId27"/>
    <p:sldId id="314" r:id="rId28"/>
    <p:sldId id="315" r:id="rId29"/>
    <p:sldId id="269" r:id="rId3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8C0"/>
    <a:srgbClr val="4CA0C0"/>
    <a:srgbClr val="FADCF6"/>
    <a:srgbClr val="8682A0"/>
    <a:srgbClr val="605D74"/>
    <a:srgbClr val="8B87A3"/>
    <a:srgbClr val="3A75A0"/>
    <a:srgbClr val="42404F"/>
    <a:srgbClr val="4BA0C0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3" y="63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7084915850702E-3"/>
          <c:y val="0.12528359329290173"/>
          <c:w val="0.92612942790493913"/>
          <c:h val="0.7413755184843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EA-4809-A34D-4C87921DC8F1}"/>
                </c:ext>
              </c:extLst>
            </c:dLbl>
            <c:dLbl>
              <c:idx val="4"/>
              <c:layout>
                <c:manualLayout>
                  <c:x val="1.4463802455369998E-2"/>
                  <c:y val="-4.00770295627382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32.6</a:t>
                    </a:r>
                    <a:endParaRPr lang="en-US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6642159424831"/>
                      <c:h val="0.20660516299388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33-465A-A8D5-B75389F2A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2015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23.9</c:v>
                </c:pt>
                <c:pt idx="2">
                  <c:v>26.1</c:v>
                </c:pt>
                <c:pt idx="3">
                  <c:v>27.3</c:v>
                </c:pt>
                <c:pt idx="4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3-465A-A8D5-B75389F2A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474624"/>
        <c:axId val="263476864"/>
      </c:barChart>
      <c:catAx>
        <c:axId val="2634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263476864"/>
        <c:crosses val="autoZero"/>
        <c:auto val="1"/>
        <c:lblAlgn val="ctr"/>
        <c:lblOffset val="100"/>
        <c:noMultiLvlLbl val="0"/>
      </c:catAx>
      <c:valAx>
        <c:axId val="26347686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6347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Динамика расходов</a:t>
            </a:r>
          </a:p>
        </c:rich>
      </c:tx>
      <c:layout>
        <c:manualLayout>
          <c:xMode val="edge"/>
          <c:yMode val="edge"/>
          <c:x val="0.44968225065616779"/>
          <c:y val="2.5487754338186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tint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tint val="65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66-444A-9295-8DF119A50FD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6-444A-9295-8DF119A50FD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65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6-444A-9295-8DF119A50F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z="1600" b="1" i="0" u="none" strike="noStrike" kern="1200" baseline="0" dirty="0">
                        <a:solidFill>
                          <a:srgbClr val="44546A"/>
                        </a:solidFill>
                      </a:rPr>
                      <a:t> </a:t>
                    </a: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467 712,8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66-444A-9295-8DF119A50F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z="1600" b="1" i="0" u="none" strike="noStrike" kern="1200" baseline="0" dirty="0">
                        <a:solidFill>
                          <a:srgbClr val="44546A"/>
                        </a:solidFill>
                      </a:rPr>
                      <a:t> </a:t>
                    </a: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612 334,7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66-444A-9295-8DF119A50F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/>
                      <a:t> 113 011,2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6-444A-9295-8DF119A50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в 2017 году</c:v>
                </c:pt>
                <c:pt idx="1">
                  <c:v>расходы в 2018 году</c:v>
                </c:pt>
                <c:pt idx="2">
                  <c:v>расходы в 2019 году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3467712.8</c:v>
                </c:pt>
                <c:pt idx="1">
                  <c:v>3612334.7</c:v>
                </c:pt>
                <c:pt idx="2">
                  <c:v>5113011.2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6-444A-9295-8DF119A50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630784"/>
        <c:axId val="154632576"/>
      </c:barChart>
      <c:catAx>
        <c:axId val="15463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4632576"/>
        <c:crosses val="autoZero"/>
        <c:auto val="1"/>
        <c:lblAlgn val="ctr"/>
        <c:lblOffset val="100"/>
        <c:noMultiLvlLbl val="0"/>
      </c:catAx>
      <c:valAx>
        <c:axId val="154632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5463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890269423665462"/>
          <c:y val="0.3993558622241058"/>
          <c:w val="0.40031594316480762"/>
          <c:h val="0.475320850136962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5F5-4112-B596-C5CFCED30A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F5-4112-B596-C5CFCED30A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5F5-4112-B596-C5CFCED30A3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F5-4112-B596-C5CFCED30A3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5F5-4112-B596-C5CFCED30A3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F5-4112-B596-C5CFCED30A3F}"/>
              </c:ext>
            </c:extLst>
          </c:dPt>
          <c:dLbls>
            <c:dLbl>
              <c:idx val="0"/>
              <c:layout>
                <c:manualLayout>
                  <c:x val="7.3808908144422772E-2"/>
                  <c:y val="-4.0465719004136209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F5-4112-B596-C5CFCED30A3F}"/>
                </c:ext>
              </c:extLst>
            </c:dLbl>
            <c:dLbl>
              <c:idx val="1"/>
              <c:layout>
                <c:manualLayout>
                  <c:x val="0.14439693685051738"/>
                  <c:y val="-4.4512290904549015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F5-4112-B596-C5CFCED30A3F}"/>
                </c:ext>
              </c:extLst>
            </c:dLbl>
            <c:dLbl>
              <c:idx val="2"/>
              <c:layout>
                <c:manualLayout>
                  <c:x val="-7.3185270549396761E-2"/>
                  <c:y val="3.2372575203308378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9281698650213"/>
                      <c:h val="0.1760258776679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F5-4112-B596-C5CFCED30A3F}"/>
                </c:ext>
              </c:extLst>
            </c:dLbl>
            <c:dLbl>
              <c:idx val="3"/>
              <c:layout>
                <c:manualLayout>
                  <c:x val="-5.3925981283013812E-2"/>
                  <c:y val="-4.0465719004135524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F5-4112-B596-C5CFCED30A3F}"/>
                </c:ext>
              </c:extLst>
            </c:dLbl>
            <c:dLbl>
              <c:idx val="4"/>
              <c:layout>
                <c:manualLayout>
                  <c:x val="-8.2814940859013655E-2"/>
                  <c:y val="-3.2372575203308412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F5-4112-B596-C5CFCED30A3F}"/>
                </c:ext>
              </c:extLst>
            </c:dLbl>
            <c:dLbl>
              <c:idx val="5"/>
              <c:layout>
                <c:manualLayout>
                  <c:x val="0.1945737245513682"/>
                  <c:y val="-0.10245649218294711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2123"/>
                        <a:gd name="adj2" fmla="val 49202"/>
                        <a:gd name="adj3" fmla="val 136285"/>
                        <a:gd name="adj4" fmla="val 40474"/>
                      </a:avLst>
                    </a:prstGeom>
                  </c15:spPr>
                  <c15:layout>
                    <c:manualLayout>
                      <c:w val="0.38904744515806561"/>
                      <c:h val="0.25309427333605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F5-4112-B596-C5CFCED30A3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Наука и образование</c:v>
                </c:pt>
                <c:pt idx="1">
                  <c:v>Производство</c:v>
                </c:pt>
                <c:pt idx="2">
                  <c:v>Здравоохранение</c:v>
                </c:pt>
                <c:pt idx="3">
                  <c:v>Строительство, торговля</c:v>
                </c:pt>
                <c:pt idx="4">
                  <c:v>Транспорт, связь, финансы и недвижимость</c:v>
                </c:pt>
                <c:pt idx="5">
                  <c:v>Госуправление, обеспечение военной безопасности, соцобеспечение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0.34</c:v>
                </c:pt>
                <c:pt idx="1">
                  <c:v>0.25</c:v>
                </c:pt>
                <c:pt idx="2">
                  <c:v>0.08</c:v>
                </c:pt>
                <c:pt idx="3">
                  <c:v>0.15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5-4112-B596-C5CFCED3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00011268594175E-2"/>
          <c:y val="5.6529280525202487E-2"/>
          <c:w val="0.8381877022653726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9E-41C2-92A7-78B260736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9E-41C2-92A7-78B260736422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9E-41C2-92A7-78B2607364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9E-41C2-92A7-78B260736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1C2-92A7-78B2607364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3220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9E-41C2-92A7-78B260736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КРУПНЫЕ/СРЕДНие</c:v>
                </c:pt>
                <c:pt idx="1">
                  <c:v>малые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</c:v>
                </c:pt>
                <c:pt idx="1">
                  <c:v>2210</c:v>
                </c:pt>
                <c:pt idx="2">
                  <c:v>2876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9E-41C2-92A7-78B260736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55462198600893E-2"/>
          <c:y val="0.16561083838467652"/>
          <c:w val="0.95175164156132463"/>
          <c:h val="0.688192984988616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г.Долгопрудному</c:v>
                </c:pt>
              </c:strCache>
            </c:strRef>
          </c:tx>
          <c:spPr>
            <a:ln w="38017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000"/>
              </a:solidFill>
              <a:ln w="9504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824237344970002E-2"/>
                  <c:y val="-6.7632850241545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94-475E-938D-4D3B5FF6C0BF}"/>
                </c:ext>
              </c:extLst>
            </c:dLbl>
            <c:dLbl>
              <c:idx val="1"/>
              <c:layout>
                <c:manualLayout>
                  <c:x val="-3.758688783749508E-2"/>
                  <c:y val="-6.763285024154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dirty="0"/>
                      <a:t>60,6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4-475E-938D-4D3B5FF6C0BF}"/>
                </c:ext>
              </c:extLst>
            </c:dLbl>
            <c:dLbl>
              <c:idx val="2"/>
              <c:layout>
                <c:manualLayout>
                  <c:x val="-2.5466688120179479E-2"/>
                  <c:y val="-8.2004889280536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597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67,8</a:t>
                    </a:r>
                    <a:endParaRPr lang="en-US" sz="16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94-475E-938D-4D3B5FF6C0BF}"/>
                </c:ext>
              </c:extLst>
            </c:dLbl>
            <c:dLbl>
              <c:idx val="3"/>
              <c:layout>
                <c:manualLayout>
                  <c:x val="-2.6750336497556756E-2"/>
                  <c:y val="-6.1370419852753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597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597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74,6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4-475E-938D-4D3B5FF6C0B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dirty="0"/>
                      <a:t>82,0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20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6-4340-8B0E-D149E5939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#,#00</c:formatCode>
                <c:ptCount val="5"/>
                <c:pt idx="0">
                  <c:v>57.3</c:v>
                </c:pt>
                <c:pt idx="1">
                  <c:v>60.61</c:v>
                </c:pt>
                <c:pt idx="2">
                  <c:v>67.8</c:v>
                </c:pt>
                <c:pt idx="3">
                  <c:v>74.599999999999994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94-475E-938D-4D3B5FF6C0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Московской области</c:v>
                </c:pt>
              </c:strCache>
            </c:strRef>
          </c:tx>
          <c:spPr>
            <a:ln w="38017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04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76373813608693E-2"/>
                  <c:y val="5.5641970495533495E-2"/>
                </c:manualLayout>
              </c:layout>
              <c:tx>
                <c:rich>
                  <a:bodyPr/>
                  <a:lstStyle/>
                  <a:p>
                    <a:r>
                      <a:rPr lang="en-US" sz="1597" b="0" dirty="0">
                        <a:latin typeface="Arial" pitchFamily="34" charset="0"/>
                        <a:cs typeface="Arial" pitchFamily="34" charset="0"/>
                      </a:rPr>
                      <a:t>44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4-475E-938D-4D3B5FF6C0BF}"/>
                </c:ext>
              </c:extLst>
            </c:dLbl>
            <c:dLbl>
              <c:idx val="1"/>
              <c:layout>
                <c:manualLayout>
                  <c:x val="-3.6639680522286694E-2"/>
                  <c:y val="7.13569235700425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94-475E-938D-4D3B5FF6C0BF}"/>
                </c:ext>
              </c:extLst>
            </c:dLbl>
            <c:dLbl>
              <c:idx val="2"/>
              <c:layout>
                <c:manualLayout>
                  <c:x val="-3.5199017899155569E-2"/>
                  <c:y val="6.2917211772234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94-475E-938D-4D3B5FF6C0BF}"/>
                </c:ext>
              </c:extLst>
            </c:dLbl>
            <c:dLbl>
              <c:idx val="3"/>
              <c:layout>
                <c:manualLayout>
                  <c:x val="-2.5335897463518012E-2"/>
                  <c:y val="4.33357969243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94-475E-938D-4D3B5FF6C0BF}"/>
                </c:ext>
              </c:extLst>
            </c:dLbl>
            <c:dLbl>
              <c:idx val="4"/>
              <c:layout>
                <c:manualLayout>
                  <c:x val="-1.673696311050377E-2"/>
                  <c:y val="5.05415162454872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C6-4340-8B0E-D149E5939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#,#00</c:formatCode>
                <c:ptCount val="5"/>
                <c:pt idx="0">
                  <c:v>44</c:v>
                </c:pt>
                <c:pt idx="1">
                  <c:v>47.01</c:v>
                </c:pt>
                <c:pt idx="2">
                  <c:v>52.4</c:v>
                </c:pt>
                <c:pt idx="3">
                  <c:v>57.7</c:v>
                </c:pt>
                <c:pt idx="4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494-475E-938D-4D3B5FF6C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469920"/>
        <c:axId val="266470480"/>
      </c:lineChart>
      <c:catAx>
        <c:axId val="266469920"/>
        <c:scaling>
          <c:orientation val="minMax"/>
        </c:scaling>
        <c:delete val="0"/>
        <c:axPos val="b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266470480"/>
        <c:crosses val="autoZero"/>
        <c:auto val="1"/>
        <c:lblAlgn val="ctr"/>
        <c:lblOffset val="100"/>
        <c:noMultiLvlLbl val="0"/>
      </c:catAx>
      <c:valAx>
        <c:axId val="266470480"/>
        <c:scaling>
          <c:orientation val="minMax"/>
          <c:min val="30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469920"/>
        <c:crosses val="autoZero"/>
        <c:crossBetween val="between"/>
        <c:minorUnit val="10"/>
      </c:valAx>
      <c:spPr>
        <a:noFill/>
        <a:ln w="25344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516185476819E-2"/>
          <c:y val="2.0890748031496063E-2"/>
          <c:w val="0.94290726159230098"/>
          <c:h val="0.83459891732283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90636132805076E-2"/>
                  <c:y val="-8.062228157472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2-4B2C-B7D8-66806A3D1CB6}"/>
                </c:ext>
              </c:extLst>
            </c:dLbl>
            <c:dLbl>
              <c:idx val="1"/>
              <c:layout>
                <c:manualLayout>
                  <c:x val="-4.1404586950457144E-2"/>
                  <c:y val="-9.3038060922126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2-4B2C-B7D8-66806A3D1CB6}"/>
                </c:ext>
              </c:extLst>
            </c:dLbl>
            <c:dLbl>
              <c:idx val="2"/>
              <c:layout>
                <c:manualLayout>
                  <c:x val="-2.6676610382529661E-2"/>
                  <c:y val="-0.14062507571168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2-4B2C-B7D8-66806A3D1CB6}"/>
                </c:ext>
              </c:extLst>
            </c:dLbl>
            <c:dLbl>
              <c:idx val="3"/>
              <c:layout>
                <c:manualLayout>
                  <c:x val="-2.9166701350014718E-2"/>
                  <c:y val="-9.759600242277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2-4B2C-B7D8-66806A3D1CB6}"/>
                </c:ext>
              </c:extLst>
            </c:dLbl>
            <c:dLbl>
              <c:idx val="4"/>
              <c:layout>
                <c:manualLayout>
                  <c:x val="-2.3611122672227102E-2"/>
                  <c:y val="-7.596123561477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2-4B2C-B7D8-66806A3D1CB6}"/>
                </c:ext>
              </c:extLst>
            </c:dLbl>
            <c:dLbl>
              <c:idx val="5"/>
              <c:layout>
                <c:manualLayout>
                  <c:x val="-2.0833333333333332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2-4B2C-B7D8-66806A3D1CB6}"/>
                </c:ext>
              </c:extLst>
            </c:dLbl>
            <c:dLbl>
              <c:idx val="6"/>
              <c:layout>
                <c:manualLayout>
                  <c:x val="-3.194444444444444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2-4B2C-B7D8-66806A3D1CB6}"/>
                </c:ext>
              </c:extLst>
            </c:dLbl>
            <c:dLbl>
              <c:idx val="7"/>
              <c:layout>
                <c:manualLayout>
                  <c:x val="-4.3055555555555555E-2"/>
                  <c:y val="-5.9374999999999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3BC3D-5DBF-4155-AC61-35481D5E4436}" type="VALUE">
                      <a:rPr lang="en-US" sz="1500" b="1" smtClean="0">
                        <a:solidFill>
                          <a:srgbClr val="C00000"/>
                        </a:solidFill>
                      </a:rPr>
                      <a:pPr>
                        <a:defRPr sz="1500"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en-US" sz="1500" b="1" dirty="0">
                        <a:solidFill>
                          <a:srgbClr val="C00000"/>
                        </a:solidFill>
                      </a:rPr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22-4B2C-B7D8-66806A3D1CB6}"/>
                </c:ext>
              </c:extLst>
            </c:dLbl>
            <c:dLbl>
              <c:idx val="8"/>
              <c:layout>
                <c:manualLayout>
                  <c:x val="-2.0833333333333436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2-4B2C-B7D8-66806A3D1CB6}"/>
                </c:ext>
              </c:extLst>
            </c:dLbl>
            <c:dLbl>
              <c:idx val="9"/>
              <c:layout>
                <c:manualLayout>
                  <c:x val="-2.2222222222222223E-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2-4B2C-B7D8-66806A3D1CB6}"/>
                </c:ext>
              </c:extLst>
            </c:dLbl>
            <c:dLbl>
              <c:idx val="10"/>
              <c:layout>
                <c:manualLayout>
                  <c:x val="-2.7777777777777676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2-4B2C-B7D8-66806A3D1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
</c:v>
                </c:pt>
                <c:pt idx="2">
                  <c:v>2019</c:v>
                </c:pt>
                <c:pt idx="3">
                  <c:v>2020 (оценка)</c:v>
                </c:pt>
                <c:pt idx="4">
                  <c:v>2021(прогноз)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22.1</c:v>
                </c:pt>
                <c:pt idx="1">
                  <c:v>26.2</c:v>
                </c:pt>
                <c:pt idx="2">
                  <c:v>39.4</c:v>
                </c:pt>
                <c:pt idx="3">
                  <c:v>37.5</c:v>
                </c:pt>
                <c:pt idx="4">
                  <c:v>38.799999999999997</c:v>
                </c:pt>
                <c:pt idx="5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22-4B2C-B7D8-66806A3D1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472720"/>
        <c:axId val="264004144"/>
      </c:lineChart>
      <c:catAx>
        <c:axId val="26647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004144"/>
        <c:crosses val="autoZero"/>
        <c:auto val="1"/>
        <c:lblAlgn val="ctr"/>
        <c:lblOffset val="100"/>
        <c:noMultiLvlLbl val="0"/>
      </c:catAx>
      <c:valAx>
        <c:axId val="264004144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47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358883163101188E-17"/>
                  <c:y val="-6.554067443934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8-4521-9B08-35EB706A1A05}"/>
                </c:ext>
              </c:extLst>
            </c:dLbl>
            <c:dLbl>
              <c:idx val="1"/>
              <c:layout>
                <c:manualLayout>
                  <c:x val="-2.4442886772179283E-2"/>
                  <c:y val="-0.12470945354559566"/>
                </c:manualLayout>
              </c:layout>
              <c:tx>
                <c:rich>
                  <a:bodyPr/>
                  <a:lstStyle/>
                  <a:p>
                    <a:fld id="{014B7440-6975-455B-872D-C8D22C70C484}" type="VALUE">
                      <a:rPr lang="en-US" sz="2400" smtClean="0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28-4521-9B08-35EB706A1A05}"/>
                </c:ext>
              </c:extLst>
            </c:dLbl>
            <c:dLbl>
              <c:idx val="2"/>
              <c:layout>
                <c:manualLayout>
                  <c:x val="-1.4377736992083484E-3"/>
                  <c:y val="-0.10200193215972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8-4521-9B08-35EB706A1A05}"/>
                </c:ext>
              </c:extLst>
            </c:dLbl>
            <c:dLbl>
              <c:idx val="3"/>
              <c:layout>
                <c:manualLayout>
                  <c:x val="-1.0064691101572518E-2"/>
                  <c:y val="-0.1176924728341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28-4521-9B08-35EB706A1A05}"/>
                </c:ext>
              </c:extLst>
            </c:dLbl>
            <c:dLbl>
              <c:idx val="4"/>
              <c:layout>
                <c:manualLayout>
                  <c:x val="-1.9385038695496262E-2"/>
                  <c:y val="-9.25847177725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28-4521-9B08-35EB706A1A05}"/>
                </c:ext>
              </c:extLst>
            </c:dLbl>
            <c:dLbl>
              <c:idx val="7"/>
              <c:layout>
                <c:manualLayout>
                  <c:x val="-2.8756290438533429E-2"/>
                  <c:y val="-3.11984356563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28-4521-9B08-35EB706A1A05}"/>
                </c:ext>
              </c:extLst>
            </c:dLbl>
            <c:dLbl>
              <c:idx val="10"/>
              <c:layout>
                <c:manualLayout>
                  <c:x val="-6.0388209920920199E-2"/>
                  <c:y val="7.1032658771881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28-4521-9B08-35EB706A1A05}"/>
                </c:ext>
              </c:extLst>
            </c:dLbl>
            <c:dLbl>
              <c:idx val="11"/>
              <c:layout>
                <c:manualLayout>
                  <c:x val="-7.2379809461273464E-3"/>
                  <c:y val="-4.394841052379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28-4521-9B08-35EB706A1A05}"/>
                </c:ext>
              </c:extLst>
            </c:dLbl>
            <c:dLbl>
              <c:idx val="12"/>
              <c:layout>
                <c:manualLayout>
                  <c:x val="-5.7512580877066861E-3"/>
                  <c:y val="-4.559771365164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28-4521-9B08-35EB706A1A05}"/>
                </c:ext>
              </c:extLst>
            </c:dLbl>
            <c:dLbl>
              <c:idx val="13"/>
              <c:layout>
                <c:manualLayout>
                  <c:x val="-2.8756290438534484E-3"/>
                  <c:y val="-2.879855599051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28-4521-9B08-35EB706A1A05}"/>
                </c:ext>
              </c:extLst>
            </c:dLbl>
            <c:dLbl>
              <c:idx val="14"/>
              <c:layout>
                <c:manualLayout>
                  <c:x val="-1.669907865792003E-2"/>
                  <c:y val="-1.1954353710592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28-4521-9B08-35EB706A1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 (оценка)</c:v>
                </c:pt>
                <c:pt idx="3">
                  <c:v>2021 (прогноз)</c:v>
                </c:pt>
                <c:pt idx="4">
                  <c:v>2022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11.9</c:v>
                </c:pt>
                <c:pt idx="1">
                  <c:v>14.4</c:v>
                </c:pt>
                <c:pt idx="2">
                  <c:v>15.1</c:v>
                </c:pt>
                <c:pt idx="3">
                  <c:v>15.6</c:v>
                </c:pt>
                <c:pt idx="4" formatCode="0.0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28-4521-9B08-35EB706A1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7592352"/>
        <c:axId val="257592912"/>
      </c:lineChart>
      <c:catAx>
        <c:axId val="2575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92912"/>
        <c:crosses val="autoZero"/>
        <c:auto val="1"/>
        <c:lblAlgn val="ctr"/>
        <c:lblOffset val="100"/>
        <c:noMultiLvlLbl val="0"/>
      </c:catAx>
      <c:valAx>
        <c:axId val="25759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8312290060782"/>
          <c:y val="0.2655269440931568"/>
          <c:w val="1"/>
          <c:h val="0.55390473402792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powder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4F-4C84-A307-D6DD0CB1740F}"/>
              </c:ext>
            </c:extLst>
          </c:dPt>
          <c:dPt>
            <c:idx val="1"/>
            <c:bubble3D val="0"/>
            <c:spPr>
              <a:solidFill>
                <a:srgbClr val="BDA3F1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4F-4C84-A307-D6DD0CB1740F}"/>
              </c:ext>
            </c:extLst>
          </c:dPt>
          <c:dPt>
            <c:idx val="2"/>
            <c:bubble3D val="0"/>
            <c:spPr>
              <a:solidFill>
                <a:srgbClr val="92D05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4F-4C84-A307-D6DD0CB1740F}"/>
              </c:ext>
            </c:extLst>
          </c:dPt>
          <c:dPt>
            <c:idx val="3"/>
            <c:bubble3D val="0"/>
            <c:spPr>
              <a:solidFill>
                <a:srgbClr val="66CCFF">
                  <a:alpha val="89804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4F-4C84-A307-D6DD0CB1740F}"/>
              </c:ext>
            </c:extLst>
          </c:dPt>
          <c:dPt>
            <c:idx val="4"/>
            <c:bubble3D val="0"/>
            <c:spPr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4F-4C84-A307-D6DD0CB1740F}"/>
              </c:ext>
            </c:extLst>
          </c:dPt>
          <c:dPt>
            <c:idx val="5"/>
            <c:bubble3D val="0"/>
            <c:spPr>
              <a:solidFill>
                <a:srgbClr val="FFFF99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4F-4C84-A307-D6DD0CB174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7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4F-4C84-A307-D6DD0CB1740F}"/>
              </c:ext>
            </c:extLst>
          </c:dPt>
          <c:dPt>
            <c:idx val="7"/>
            <c:bubble3D val="0"/>
            <c:spPr>
              <a:solidFill>
                <a:srgbClr val="00B05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34F-4C84-A307-D6DD0CB1740F}"/>
              </c:ext>
            </c:extLst>
          </c:dPt>
          <c:dLbls>
            <c:dLbl>
              <c:idx val="0"/>
              <c:layout>
                <c:manualLayout>
                  <c:x val="4.2645712654086294E-2"/>
                  <c:y val="-4.706052472818643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Налог на доходы физических лиц </a:t>
                    </a:r>
                    <a:r>
                      <a:rPr lang="ru-RU" sz="1330" b="0" i="0" u="none" strike="noStrike" baseline="0" dirty="0">
                        <a:effectLst/>
                      </a:rPr>
                      <a:t>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27,3%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4F-4C84-A307-D6DD0CB1740F}"/>
                </c:ext>
              </c:extLst>
            </c:dLbl>
            <c:dLbl>
              <c:idx val="1"/>
              <c:layout>
                <c:manualLayout>
                  <c:x val="2.8443925662585998E-2"/>
                  <c:y val="-1.98923166630065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</a:t>
                    </a:r>
                    <a:r>
                      <a:rPr lang="ru-RU" sz="1330" b="0" i="0" u="none" strike="noStrike" baseline="0" dirty="0">
                        <a:effectLst/>
                      </a:rPr>
                      <a:t>алоги на товары (работы, услуги), реализуемые на территории РФ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0,5%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4F-4C84-A307-D6DD0CB1740F}"/>
                </c:ext>
              </c:extLst>
            </c:dLbl>
            <c:dLbl>
              <c:idx val="2"/>
              <c:layout>
                <c:manualLayout>
                  <c:x val="0.11830400221446592"/>
                  <c:y val="2.39676724627218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</a:t>
                    </a:r>
                    <a:r>
                      <a:rPr lang="ru-RU" sz="1330" b="0" i="0" u="none" strike="noStrike" baseline="0" dirty="0">
                        <a:effectLst/>
                      </a:rPr>
                      <a:t>алоги на совокупный доход </a:t>
                    </a:r>
                    <a:endParaRPr lang="ru-RU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18,7%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4F-4C84-A307-D6DD0CB1740F}"/>
                </c:ext>
              </c:extLst>
            </c:dLbl>
            <c:dLbl>
              <c:idx val="3"/>
              <c:layout>
                <c:manualLayout>
                  <c:x val="6.0889932762246864E-2"/>
                  <c:y val="8.416188793815957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ru-RU" sz="133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Налог на имущество физических лиц </a:t>
                    </a:r>
                  </a:p>
                  <a:p>
                    <a:pPr algn="ctr" rtl="0">
                      <a:defRPr lang="ru-RU" dirty="0">
                        <a:solidFill>
                          <a:schemeClr val="tx1"/>
                        </a:solidFill>
                      </a:defRPr>
                    </a:pPr>
                    <a:r>
                      <a:rPr lang="ru-RU" sz="133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3,2%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330" b="0" i="0" u="none" strike="noStrike" kern="1200" baseline="0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4F-4C84-A307-D6DD0CB1740F}"/>
                </c:ext>
              </c:extLst>
            </c:dLbl>
            <c:dLbl>
              <c:idx val="4"/>
              <c:layout>
                <c:manualLayout>
                  <c:x val="0.10569017163113863"/>
                  <c:y val="7.75874065823493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 </a:t>
                    </a:r>
                    <a:r>
                      <a:rPr lang="ru-RU" b="1" dirty="0"/>
                      <a:t>12,6%</a:t>
                    </a:r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rgbClr val="6F6F74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rgbClr val="6F6F7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58976660566475"/>
                      <c:h val="8.8556024767992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34F-4C84-A307-D6DD0CB1740F}"/>
                </c:ext>
              </c:extLst>
            </c:dLbl>
            <c:dLbl>
              <c:idx val="5"/>
              <c:layout>
                <c:manualLayout>
                  <c:x val="-6.5840781190633191E-2"/>
                  <c:y val="-4.84212613568067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И</a:t>
                    </a:r>
                    <a:r>
                      <a:rPr lang="ru-RU" sz="1200" b="0" i="0" u="none" strike="noStrike" baseline="0" dirty="0">
                        <a:effectLst/>
                      </a:rPr>
                      <a:t>ные доходы (госпошлина, платежи при пользовании природными ресурсами, доходы от оказания  платных услуг и компенсации затрат государства, штрафы</a:t>
                    </a:r>
                    <a:r>
                      <a:rPr lang="ru-RU" sz="1200" b="0" i="0" u="none" strike="noStrike" baseline="0">
                        <a:effectLst/>
                      </a:rPr>
                      <a:t>, санкции</a:t>
                    </a:r>
                    <a:r>
                      <a:rPr lang="ru-RU" sz="1200" b="0" i="0" u="none" strike="noStrike" baseline="0" dirty="0">
                        <a:effectLst/>
                      </a:rPr>
                      <a:t>, возмещение ущерба, прочие неналоговые доходы) 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6,1%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4F-4C84-A307-D6DD0CB1740F}"/>
                </c:ext>
              </c:extLst>
            </c:dLbl>
            <c:dLbl>
              <c:idx val="6"/>
              <c:layout>
                <c:manualLayout>
                  <c:x val="-9.9930353785861632E-3"/>
                  <c:y val="-0.267185875540645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Д</a:t>
                    </a:r>
                    <a:r>
                      <a:rPr lang="ru-RU" sz="1330" b="0" i="0" u="none" strike="noStrike" baseline="0" dirty="0">
                        <a:effectLst/>
                      </a:rPr>
                      <a:t>оходы от использования имущества, находящегося в государственной и муниципальной собственности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18,2%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4F-4C84-A307-D6DD0CB1740F}"/>
                </c:ext>
              </c:extLst>
            </c:dLbl>
            <c:dLbl>
              <c:idx val="7"/>
              <c:layout>
                <c:manualLayout>
                  <c:x val="0.17871983639085634"/>
                  <c:y val="-4.7714901539620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Д</a:t>
                    </a:r>
                    <a:r>
                      <a:rPr lang="ru-RU" sz="1330" b="0" i="0" u="none" strike="noStrike" baseline="0" dirty="0">
                        <a:effectLst/>
                      </a:rPr>
                      <a:t>оходы от продажи материальных и нематериальных активов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13,4%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4F-4C84-A307-D6DD0CB1740F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6F6F74"/>
                </a:solidFill>
                <a:round/>
              </a:ln>
              <a:effectLst>
                <a:glow rad="635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8100" dir="2700000" algn="tl" rotWithShape="0">
                  <a:srgbClr val="6F6F7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иные доходы (акцизы, госпошлина, экология, доходы от оказания  платных услуг и компенсации затрат государства, штрафы, прочие неналоговые доходы)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#,#00%</c:formatCode>
                <c:ptCount val="8"/>
                <c:pt idx="0">
                  <c:v>0.27284488404207408</c:v>
                </c:pt>
                <c:pt idx="1">
                  <c:v>4.5086121815636733E-3</c:v>
                </c:pt>
                <c:pt idx="2">
                  <c:v>0.18684981940001621</c:v>
                </c:pt>
                <c:pt idx="3">
                  <c:v>3.2416008826314374E-2</c:v>
                </c:pt>
                <c:pt idx="4">
                  <c:v>0.12639814325227391</c:v>
                </c:pt>
                <c:pt idx="5">
                  <c:v>6.0818774381995198E-2</c:v>
                </c:pt>
                <c:pt idx="6">
                  <c:v>0.18183296849879241</c:v>
                </c:pt>
                <c:pt idx="7">
                  <c:v>0.13433078941697121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4F-4C84-A307-D6DD0CB1740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5614491181478"/>
          <c:y val="0.19782174613720871"/>
          <c:w val="0.64788613537322082"/>
          <c:h val="0.821962581340784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 prstMaterial="powder"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1-68ED-416B-BF40-8CD76F67BD5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3-68ED-416B-BF40-8CD76F67BD5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2-68ED-416B-BF40-8CD76F67BD5C}"/>
              </c:ext>
            </c:extLst>
          </c:dPt>
          <c:dLbls>
            <c:dLbl>
              <c:idx val="0"/>
              <c:layout>
                <c:manualLayout>
                  <c:x val="1.3583705837245278E-2"/>
                  <c:y val="1.1122846074219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Субсидии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43,5%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6F6F74">
                      <a:alpha val="93000"/>
                    </a:srgb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0245010941327"/>
                      <c:h val="0.16936714542190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ED-416B-BF40-8CD76F67BD5C}"/>
                </c:ext>
              </c:extLst>
            </c:dLbl>
            <c:dLbl>
              <c:idx val="1"/>
              <c:layout>
                <c:manualLayout>
                  <c:x val="2.2376568724633891E-2"/>
                  <c:y val="0.16234661926235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330" b="1" i="0" u="none" strike="noStrike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1" i="0" u="none" strike="noStrike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Субвенции
55,7%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330" b="1" i="0" u="none" strike="noStrike" kern="1200" spc="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6722090261283"/>
                      <c:h val="0.13794883303411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ED-416B-BF40-8CD76F67BD5C}"/>
                </c:ext>
              </c:extLst>
            </c:dLbl>
            <c:dLbl>
              <c:idx val="2"/>
              <c:layout>
                <c:manualLayout>
                  <c:x val="0.18038311481848621"/>
                  <c:y val="6.13381585829597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Иные МБТ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0,8%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ED-416B-BF40-8CD76F67BD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1344384.9</c:v>
                </c:pt>
                <c:pt idx="1">
                  <c:v>1722469.4</c:v>
                </c:pt>
                <c:pt idx="2">
                  <c:v>24100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D-416B-BF40-8CD76F67BD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</a:t>
            </a:r>
          </a:p>
        </c:rich>
      </c:tx>
      <c:layout>
        <c:manualLayout>
          <c:xMode val="edge"/>
          <c:yMode val="edge"/>
          <c:x val="0.35209011661845402"/>
          <c:y val="3.7746345056578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(№63-нр от 19.12.2018)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02928052839425E-2"/>
                  <c:y val="7.95818774942867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3 679 019,9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3679019.9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1-4CAD-8B40-C7CB936971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2019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02928052839503E-2"/>
                  <c:y val="4.81265899471378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600" b="0" i="0" u="none" strike="noStrike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5 291 176,2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ru-RU" sz="16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ru-RU" sz="1200" b="0" i="0" u="none" strike="noStrike" kern="120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5291176.2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1-4CAD-8B40-C7CB936971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 в 2019 году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423424422715309E-3"/>
                  <c:y val="7.95818774942861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5 113 011,2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5113011.2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1-4CAD-8B40-C7CB9369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226048"/>
        <c:axId val="154260608"/>
      </c:barChart>
      <c:catAx>
        <c:axId val="1542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4260608"/>
        <c:crosses val="autoZero"/>
        <c:auto val="1"/>
        <c:lblAlgn val="ctr"/>
        <c:lblOffset val="100"/>
        <c:noMultiLvlLbl val="0"/>
      </c:catAx>
      <c:valAx>
        <c:axId val="154260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crossAx val="1542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0.60636</cdr:x>
      <cdr:y>0.66679</cdr:y>
    </cdr:from>
    <cdr:to>
      <cdr:x>0.74502</cdr:x>
      <cdr:y>0.95814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8461" y="2092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lnSpc>
              <a:spcPct val="114000"/>
            </a:lnSpc>
          </a:pPr>
          <a:endParaRPr lang="ru-RU" sz="135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0.55897</cdr:x>
      <cdr:y>0.3466</cdr:y>
    </cdr:from>
    <cdr:to>
      <cdr:x>0.5821</cdr:x>
      <cdr:y>0.4828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EAF5177-FECE-4FAE-B3DA-DD427BAA7B06}"/>
            </a:ext>
          </a:extLst>
        </cdr:cNvPr>
        <cdr:cNvCxnSpPr/>
      </cdr:nvCxnSpPr>
      <cdr:spPr>
        <a:xfrm xmlns:a="http://schemas.openxmlformats.org/drawingml/2006/main" flipV="1">
          <a:off x="3246877" y="1087791"/>
          <a:ext cx="134345" cy="4274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0.66935</cdr:x>
      <cdr:y>0.43826</cdr:y>
    </cdr:from>
    <cdr:to>
      <cdr:x>0.78621</cdr:x>
      <cdr:y>0.5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5D97A720-2505-486A-996A-A30B40A091B5}"/>
            </a:ext>
          </a:extLst>
        </cdr:cNvPr>
        <cdr:cNvCxnSpPr/>
      </cdr:nvCxnSpPr>
      <cdr:spPr>
        <a:xfrm xmlns:a="http://schemas.openxmlformats.org/drawingml/2006/main" flipV="1">
          <a:off x="4413860" y="1375464"/>
          <a:ext cx="770562" cy="1937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0.68026</cdr:x>
      <cdr:y>0.68706</cdr:y>
    </cdr:from>
    <cdr:to>
      <cdr:x>0.78153</cdr:x>
      <cdr:y>0.76562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C9E5E5C4-E096-4B4E-8A1A-C2861B390033}"/>
            </a:ext>
          </a:extLst>
        </cdr:cNvPr>
        <cdr:cNvCxnSpPr/>
      </cdr:nvCxnSpPr>
      <cdr:spPr>
        <a:xfrm xmlns:a="http://schemas.openxmlformats.org/drawingml/2006/main">
          <a:off x="4485779" y="2156300"/>
          <a:ext cx="667820" cy="2465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0.37644</cdr:x>
      <cdr:y>0.35969</cdr:y>
    </cdr:from>
    <cdr:to>
      <cdr:x>0.4855</cdr:x>
      <cdr:y>0.47439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96E6FFC-0E70-4BCD-8012-B8A08416AA82}"/>
            </a:ext>
          </a:extLst>
        </cdr:cNvPr>
        <cdr:cNvCxnSpPr/>
      </cdr:nvCxnSpPr>
      <cdr:spPr>
        <a:xfrm xmlns:a="http://schemas.openxmlformats.org/drawingml/2006/main" flipH="1" flipV="1">
          <a:off x="2482319" y="1128884"/>
          <a:ext cx="719191" cy="3599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0.3297</cdr:x>
      <cdr:y>0.57431</cdr:y>
    </cdr:from>
    <cdr:to>
      <cdr:x>0.43712</cdr:x>
      <cdr:y>0.64667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730069F3-1CF7-41BF-91AD-A68BE2C3525C}"/>
            </a:ext>
          </a:extLst>
        </cdr:cNvPr>
        <cdr:cNvCxnSpPr/>
      </cdr:nvCxnSpPr>
      <cdr:spPr>
        <a:xfrm xmlns:a="http://schemas.openxmlformats.org/drawingml/2006/main" flipH="1">
          <a:off x="1915090" y="1802463"/>
          <a:ext cx="623966" cy="2270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0.35012</cdr:x>
      <cdr:y>0.64792</cdr:y>
    </cdr:from>
    <cdr:to>
      <cdr:x>0.46415</cdr:x>
      <cdr:y>0.8374</cdr:y>
    </cdr:to>
    <cdr:cxnSp macro="">
      <cdr:nvCxnSpPr>
        <cdr:cNvPr id="19" name="Прямая соединительная линия 18">
          <a:extLst xmlns:a="http://schemas.openxmlformats.org/drawingml/2006/main">
            <a:ext uri="{FF2B5EF4-FFF2-40B4-BE49-F238E27FC236}">
              <a16:creationId xmlns:a16="http://schemas.microsoft.com/office/drawing/2014/main" id="{54AD091C-2FF3-4C71-8D81-5DEC543AC415}"/>
            </a:ext>
          </a:extLst>
        </cdr:cNvPr>
        <cdr:cNvCxnSpPr/>
      </cdr:nvCxnSpPr>
      <cdr:spPr>
        <a:xfrm xmlns:a="http://schemas.openxmlformats.org/drawingml/2006/main" flipH="1">
          <a:off x="2033713" y="2033464"/>
          <a:ext cx="662389" cy="5946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0.25352</cdr:x>
      <cdr:y>0.34735</cdr:y>
    </cdr:from>
    <cdr:to>
      <cdr:x>0.59155</cdr:x>
      <cdr:y>0.74223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8043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0.30766</cdr:x>
      <cdr:y>0.36819</cdr:y>
    </cdr:from>
    <cdr:to>
      <cdr:x>0.63194</cdr:x>
      <cdr:y>0.5706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8003" y="1110230"/>
          <a:ext cx="1210060" cy="610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000" b="1" dirty="0">
              <a:solidFill>
                <a:srgbClr val="002060"/>
              </a:solidFill>
            </a:rPr>
            <a:t>5 696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5427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5427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2BE4C-79E9-40AC-8C9C-0B070DDED85B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2" tIns="45911" rIns="91822" bIns="459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822" tIns="45911" rIns="91822" bIns="4591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5"/>
            <a:ext cx="2945660" cy="495426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8D17B2-16C7-49C3-9124-25664BB2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1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0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5F166-93A5-4CC5-8347-3D9402BC99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2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D17B2-16C7-49C3-9124-25664BB2AC8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4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5F166-93A5-4CC5-8347-3D9402BC99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4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D02AA-6BE0-46F3-AAC7-325D3997850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E9A-C118-4866-8539-DF7F9FB44235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73A-E39B-4ECB-84E1-C5BD17E3EF88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5C05-0A0B-463A-A393-471804506357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9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6B0B-DDAD-4F27-A5B0-3131C6D66D26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9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A81-DDFA-4CED-9561-CFB310B67401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A846-186A-4A4E-BA35-E0994D3D6647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9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AD51-32A6-4CB8-88A4-96341CD16420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0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BB8-9DB1-43A5-8429-BF337D139E10}" type="datetime1">
              <a:rPr lang="ru-RU" smtClean="0"/>
              <a:t>07.08.2020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A5-0289-499E-B6DD-9FB5610F2391}" type="datetime1">
              <a:rPr lang="ru-RU" smtClean="0"/>
              <a:t>07.08.2020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2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A0FF-294E-4E60-931B-239D11ADB1F6}" type="datetime1">
              <a:rPr lang="ru-RU" smtClean="0"/>
              <a:t>07.08.2020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5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7732-4ECD-4938-A553-D2E3B47F67A5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8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FF6-AFF7-4A0D-97F7-9AEFDF3DDB53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9AA4-A3D2-425C-932E-0ECC178905E9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49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8CD0-CA71-456E-B970-7CB404B4343C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C014-6FE0-49AC-ABA2-AB34482FCD49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3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B9F8-F5BF-46B1-A134-15180C4B30C5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65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5183-48BA-4160-94CF-08916B82A0F2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8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7F9-998B-4EC2-B27B-C0FFF11E6392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99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1978-BF7A-4D5E-8092-3F9FA3046F31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6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DEAC-F860-45F2-B33E-F1996694513B}" type="datetime1">
              <a:rPr lang="ru-RU" smtClean="0"/>
              <a:t>07.08.2020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3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3668-95E2-4751-8878-6C2EF7992526}" type="datetime1">
              <a:rPr lang="ru-RU" smtClean="0"/>
              <a:t>07.08.2020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2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37C-3145-49B7-BC4E-DA93300F55EB}" type="datetime1">
              <a:rPr lang="ru-RU" smtClean="0"/>
              <a:t>07.08.2020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641-E9B5-48C8-9F41-6D80212A5A89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36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459656-983D-403C-8E82-88B89B963E3D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96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B7E2-85CE-4997-A421-94A7B908C882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6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FC63-49E1-4D45-A61A-D62BD8B9AA3D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28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7130-4A9A-4D00-9AD7-FB362B8D9E49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7533-760F-4096-B059-96CAC13F1F25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32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DDC3-852E-4DAC-8577-99753578082A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68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899-C7AA-4883-A13C-B48F6FB99CBD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20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864B-F858-4B3F-A17C-31DE8877CAF0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9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E06F-EA49-4850-B012-2EEA73FA746D}" type="datetime1">
              <a:rPr lang="ru-RU" smtClean="0"/>
              <a:t>07.08.2020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76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AD7-1146-4BDF-A3E6-C441081ECCDD}" type="datetime1">
              <a:rPr lang="ru-RU" smtClean="0"/>
              <a:t>07.08.2020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36D9-29A5-454C-95EC-754D6D4570F4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2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AD3D-A658-4B93-9761-DE41C97FF154}" type="datetime1">
              <a:rPr lang="ru-RU" smtClean="0"/>
              <a:t>07.08.2020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83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13C4-752C-40E7-A0F3-5576736764C1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9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163-48D1-487E-B3BA-8FBAB34BBC07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69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93BD-2DF1-4E6E-8CEC-7CF1EEF40DDE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2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193D-0978-42F1-BA2E-9EDF4D795822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B112-EE3F-4A64-875C-AE8FBAF95A58}" type="datetime1">
              <a:rPr lang="ru-RU" smtClean="0"/>
              <a:t>07.08.2020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AD4-8208-4520-B7CF-92E835FD4D77}" type="datetime1">
              <a:rPr lang="ru-RU" smtClean="0"/>
              <a:t>07.08.2020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5097-A65F-4705-92C7-936BB254E5F0}" type="datetime1">
              <a:rPr lang="ru-RU" smtClean="0"/>
              <a:t>07.08.2020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01E-37A4-41A8-898F-3B1D9A6CDCE0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0246-F2C0-4B3E-9FAE-7C10FA86A423}" type="datetime1">
              <a:rPr lang="ru-RU" smtClean="0"/>
              <a:t>07.08.2020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1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C7DFCD-892E-45CD-8E4E-B82F5360440F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42880F-6556-474B-9721-F7BD824B7509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9C76BB-2890-4DC1-8D12-FFEDAB485049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03300F-B5E5-4D9E-9381-383162CC5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F6EDAB-EA8E-4D30-8873-3C9B163E04CC}" type="datetime1">
              <a:rPr lang="ru-RU" smtClean="0"/>
              <a:t>07.08.2020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lgopfu@yandex.ru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chart" Target="../charts/chart3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accent3">
                <a:lumMod val="40000"/>
                <a:lumOff val="60000"/>
              </a:schemeClr>
            </a:gs>
            <a:gs pos="7600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olgoprudn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794" y="1216292"/>
            <a:ext cx="18494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486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94556" y="3631265"/>
            <a:ext cx="104028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4860000" algn="ctr" rotWithShape="0">
              <a:srgbClr val="000000">
                <a:alpha val="46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ru-RU"/>
            </a:defPPr>
            <a:lvl1pPr algn="ctr">
              <a:defRPr sz="2000" b="1">
                <a:latin typeface="+mn-lt"/>
                <a:cs typeface="Aharoni" pitchFamily="2" charset="-79"/>
              </a:defRPr>
            </a:lvl1pPr>
          </a:lstStyle>
          <a:p>
            <a:r>
              <a:rPr lang="ru-RU" sz="6000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БЮДЖЕТ ДЛЯ ГРАЖДАН</a:t>
            </a:r>
          </a:p>
          <a:p>
            <a:endParaRPr lang="ru-RU" sz="3200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3200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ГОДОВОЙ ОТЧЕТ ОБ ИСПОЛНЕНИИ </a:t>
            </a:r>
          </a:p>
          <a:p>
            <a:r>
              <a:rPr lang="ru-RU" sz="3200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БЮДЖЕТА ЗА 2019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7491" y="374830"/>
            <a:ext cx="8096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05D7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АДМИНИСТРАЦИЯ ГОРОДСКОГО ОКРУГА ДОЛГОПРУДНЫЙ </a:t>
            </a:r>
            <a:endParaRPr lang="ru-RU" sz="2400" dirty="0">
              <a:solidFill>
                <a:srgbClr val="60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EA36-1BF3-407E-A744-F615F6D3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347"/>
            <a:ext cx="10515600" cy="107374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Основные параметры исполнения бюджета городского округа Долгопрудный за 2019 год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6C6BA-EE92-48BE-B128-913A4A2B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5490542"/>
            <a:ext cx="11545840" cy="1216256"/>
          </a:xfrm>
          <a:gradFill flip="none" rotWithShape="1">
            <a:gsLst>
              <a:gs pos="1400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года сложился профицит бюджета, который составил 84,6 млн. рублей.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заимствования в 2019 году не привлекались, муниципальные гарантии не предоставлялись, муниципальный долг по состоянию на 01.01.2020 отсутствует.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6F7F59-BFCE-43EB-8468-DCDDB17B579E}"/>
              </a:ext>
            </a:extLst>
          </p:cNvPr>
          <p:cNvSpPr/>
          <p:nvPr/>
        </p:nvSpPr>
        <p:spPr>
          <a:xfrm>
            <a:off x="270779" y="1055827"/>
            <a:ext cx="11769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 городского округа Долгопрудный на 2019 год был утвержден решением Совета депутатов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 Долгопрудного 19 декабря 2018 года № 63 -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9B7FA9-B487-4703-8345-D85D72226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23535"/>
              </p:ext>
            </p:extLst>
          </p:nvPr>
        </p:nvGraphicFramePr>
        <p:xfrm>
          <a:off x="265090" y="1916314"/>
          <a:ext cx="11531576" cy="3461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6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3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бюджета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плановых назначений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бюджет (№63-нр от 19.12.2018)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2019 года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(№63-нр от 19.12.2018)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2019 год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абсолютные значения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07806"/>
                  </a:ext>
                </a:extLst>
              </a:tr>
              <a:tr h="57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3 679 019,9 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5 304 362,2  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5 197 588,8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1 518 568,9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141,3%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-106 773,4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98,0%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3 679 019,9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5 291 176,2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5 113 011,2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1 433 991,3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139,0%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-178 165,0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96,6%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«-» / </a:t>
                      </a:r>
                      <a:r>
                        <a:rPr lang="ru-RU" sz="1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«+»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БЕЗДЕФИЦИТНЫЙ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13 186,00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84 577,6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71 391,6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C12548DC-438E-4905-AB84-21DF84FD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" y="1669661"/>
            <a:ext cx="1164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Данные в таблице представлены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тыс.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3" descr="dolgoprudnyi">
            <a:extLst>
              <a:ext uri="{FF2B5EF4-FFF2-40B4-BE49-F238E27FC236}">
                <a16:creationId xmlns:a16="http://schemas.microsoft.com/office/drawing/2014/main" id="{4444434A-7D3F-4A06-AB66-0B811B2C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B99CB-B59F-4FC5-8F93-8F8862F8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576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1F1EB-C2B6-4219-9751-5611B85D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0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Анализ исполнения доходной части бюджета городского округа Долгопрудный в 2019 году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A89D65D-174C-4AC4-BA83-842295F27314}"/>
              </a:ext>
            </a:extLst>
          </p:cNvPr>
          <p:cNvGraphicFramePr>
            <a:graphicFrameLocks noGrp="1"/>
          </p:cNvGraphicFramePr>
          <p:nvPr/>
        </p:nvGraphicFramePr>
        <p:xfrm>
          <a:off x="150946" y="1889185"/>
          <a:ext cx="11762133" cy="375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127">
                  <a:extLst>
                    <a:ext uri="{9D8B030D-6E8A-4147-A177-3AD203B41FA5}">
                      <a16:colId xmlns:a16="http://schemas.microsoft.com/office/drawing/2014/main" val="2571648537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85893265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3868912674"/>
                    </a:ext>
                  </a:extLst>
                </a:gridCol>
                <a:gridCol w="1450903">
                  <a:extLst>
                    <a:ext uri="{9D8B030D-6E8A-4147-A177-3AD203B41FA5}">
                      <a16:colId xmlns:a16="http://schemas.microsoft.com/office/drawing/2014/main" val="3671672434"/>
                    </a:ext>
                  </a:extLst>
                </a:gridCol>
                <a:gridCol w="919305">
                  <a:extLst>
                    <a:ext uri="{9D8B030D-6E8A-4147-A177-3AD203B41FA5}">
                      <a16:colId xmlns:a16="http://schemas.microsoft.com/office/drawing/2014/main" val="2030527759"/>
                    </a:ext>
                  </a:extLst>
                </a:gridCol>
                <a:gridCol w="1585657">
                  <a:extLst>
                    <a:ext uri="{9D8B030D-6E8A-4147-A177-3AD203B41FA5}">
                      <a16:colId xmlns:a16="http://schemas.microsoft.com/office/drawing/2014/main" val="3454931591"/>
                    </a:ext>
                  </a:extLst>
                </a:gridCol>
                <a:gridCol w="1492370">
                  <a:extLst>
                    <a:ext uri="{9D8B030D-6E8A-4147-A177-3AD203B41FA5}">
                      <a16:colId xmlns:a16="http://schemas.microsoft.com/office/drawing/2014/main" val="627762089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372827338"/>
                    </a:ext>
                  </a:extLst>
                </a:gridCol>
              </a:tblGrid>
              <a:tr h="12600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2019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в 2019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 от плана в 2019 году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в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исполнения 2019 г.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исполнения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358829"/>
                  </a:ext>
                </a:extLst>
              </a:tr>
              <a:tr h="652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272542452"/>
                  </a:ext>
                </a:extLst>
              </a:tr>
              <a:tr h="4523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(всего)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5 304 362,2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5 197 588,8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-106 773,4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-2,0%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3 627 460,2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1 570 128,6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43,3%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532398838"/>
                  </a:ext>
                </a:extLst>
              </a:tr>
              <a:tr h="7704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налоговые и неналоговые доходы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2 110 887,9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2 105 703,4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-5 184,5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-0,2%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1 864 208,9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241 494,5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13,0%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854546507"/>
                  </a:ext>
                </a:extLst>
              </a:tr>
              <a:tr h="6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3 193 474,3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3 091 885,4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-101 588,9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-3,2%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1 763 251,3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1 328 634,1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75,4%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86839548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16D8CB0D-527B-4EE2-9D20-9888F552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" y="1569402"/>
            <a:ext cx="11649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Данные в таблице представлены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тыс. 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77987051-D13E-46E8-8E64-471CD901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F5B8A8-49BF-4DD3-B8A3-AC8A16B8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11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061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8EBFE-308D-46D0-80A1-17B9991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7" y="33093"/>
            <a:ext cx="10746118" cy="7996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налоговых и неналоговых доходов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CEE4C4E-1221-4F49-9E5D-F72338724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482" y="1228296"/>
          <a:ext cx="5266373" cy="51667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50364">
                  <a:extLst>
                    <a:ext uri="{9D8B030D-6E8A-4147-A177-3AD203B41FA5}">
                      <a16:colId xmlns:a16="http://schemas.microsoft.com/office/drawing/2014/main" val="1356449266"/>
                    </a:ext>
                  </a:extLst>
                </a:gridCol>
                <a:gridCol w="2116009">
                  <a:extLst>
                    <a:ext uri="{9D8B030D-6E8A-4147-A177-3AD203B41FA5}">
                      <a16:colId xmlns:a16="http://schemas.microsoft.com/office/drawing/2014/main" val="2662348567"/>
                    </a:ext>
                  </a:extLst>
                </a:gridCol>
              </a:tblGrid>
              <a:tr h="4182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по состоянию на 01.01.2020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90875"/>
                  </a:ext>
                </a:extLst>
              </a:tr>
              <a:tr h="290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574 530,4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734313003"/>
                  </a:ext>
                </a:extLst>
              </a:tr>
              <a:tr h="4614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9 493,8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865583453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393 450,3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39272936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68 258,5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704456791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266 157,0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079447208"/>
                  </a:ext>
                </a:extLst>
              </a:tr>
              <a:tr h="84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доходы (госпошлина, платежи при пользовании природными ресурсами, доходы от оказания  платных услуг и компенсации затрат государства, штрафы, санкции, возмещение ущерба, прочие неналоговые доходы)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128 066,3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702278608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382 886,3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934127899"/>
                  </a:ext>
                </a:extLst>
              </a:tr>
              <a:tr h="505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282 860,8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145638196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35FA3A3-9787-4C9B-B7B2-6F58EF01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3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3300F-B5E5-4D9E-9381-383162CC59F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dolgoprudnyi">
            <a:extLst>
              <a:ext uri="{FF2B5EF4-FFF2-40B4-BE49-F238E27FC236}">
                <a16:creationId xmlns:a16="http://schemas.microsoft.com/office/drawing/2014/main" id="{8D96EC3D-06F0-4AB8-9137-3C8AC813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51E74A-7939-414E-B055-2D86B9C54A5C}"/>
              </a:ext>
            </a:extLst>
          </p:cNvPr>
          <p:cNvGraphicFramePr/>
          <p:nvPr/>
        </p:nvGraphicFramePr>
        <p:xfrm>
          <a:off x="5264728" y="665018"/>
          <a:ext cx="6927272" cy="619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685848EC-999A-41F5-8D07-75E1D743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33" y="900546"/>
            <a:ext cx="5110885" cy="3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Данные в таблице представлены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тыс.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3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35BD-ACEC-41AC-89BC-4DEE681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661353"/>
            <a:ext cx="10515600" cy="78232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Безвозмездные поступления от других бюджетов бюджетной системы Российской Федерации </a:t>
            </a:r>
            <a:br>
              <a:rPr lang="ru-RU" sz="3600" dirty="0"/>
            </a:br>
            <a:r>
              <a:rPr lang="ru-RU" sz="3600" dirty="0"/>
              <a:t>в 2019 году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A1417-5374-4E75-936D-BA55E8DE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" y="1916112"/>
            <a:ext cx="5845175" cy="450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других бюджетов бюджетной системы  Российской Федерации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получены в сумме 3 090 954,3 тыс. рублей, в том числе: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субсидии – 1 344 384,9 тыс. рублей 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(94,3%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субвенции – 1 722 469,4 тыс. рублей 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(98,9%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 – 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24 100,0 тыс. рублей (98,4% от плана).</a:t>
            </a:r>
          </a:p>
        </p:txBody>
      </p:sp>
      <p:pic>
        <p:nvPicPr>
          <p:cNvPr id="4" name="Picture 3" descr="dolgoprudnyi">
            <a:extLst>
              <a:ext uri="{FF2B5EF4-FFF2-40B4-BE49-F238E27FC236}">
                <a16:creationId xmlns:a16="http://schemas.microsoft.com/office/drawing/2014/main" id="{21F803B5-A459-4D8C-A815-7F7D6FB4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70F9568-EBFF-4798-B101-A4CE56BAF56F}"/>
              </a:ext>
            </a:extLst>
          </p:cNvPr>
          <p:cNvGraphicFramePr/>
          <p:nvPr/>
        </p:nvGraphicFramePr>
        <p:xfrm>
          <a:off x="5508625" y="1052513"/>
          <a:ext cx="6683375" cy="565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FBE93-DC6A-4773-B3FE-620B6DD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3300F-B5E5-4D9E-9381-383162CC59F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727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E63860-E0CB-4338-B318-6651646A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39" y="99589"/>
            <a:ext cx="10721286" cy="146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Информация об удельном объеме налоговых и неналоговых доходов бюджета городского округа Долгопрудный в расчете на душу населения в 2019 г. в сравнении с другими муниципальными образованиями Московской области</a:t>
            </a:r>
            <a:endParaRPr lang="ru-RU" altLang="ru-RU" sz="2800" dirty="0"/>
          </a:p>
        </p:txBody>
      </p:sp>
      <p:pic>
        <p:nvPicPr>
          <p:cNvPr id="4" name="Picture 3" descr="dolgoprudnyi">
            <a:extLst>
              <a:ext uri="{FF2B5EF4-FFF2-40B4-BE49-F238E27FC236}">
                <a16:creationId xmlns:a16="http://schemas.microsoft.com/office/drawing/2014/main" id="{6867AC52-E74B-434C-9BF4-3D3844B6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364F671F-7AB0-49A0-B3EA-58EB50F8D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529" y="2176490"/>
            <a:ext cx="40265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cs typeface="Times New Roman" pitchFamily="18" charset="0"/>
              </a:rPr>
              <a:t>Данные в таблице представлены в </a:t>
            </a:r>
            <a:r>
              <a:rPr lang="ru-RU" sz="1200" b="1" dirty="0">
                <a:cs typeface="Times New Roman" pitchFamily="18" charset="0"/>
              </a:rPr>
              <a:t>рублях</a:t>
            </a:r>
            <a:endParaRPr lang="ru-RU" sz="1200" b="1" dirty="0">
              <a:latin typeface="Calibri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6D90AD9-CFF8-412D-9DFD-0BB73AB7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3607"/>
              </p:ext>
            </p:extLst>
          </p:nvPr>
        </p:nvGraphicFramePr>
        <p:xfrm>
          <a:off x="250825" y="2453489"/>
          <a:ext cx="11671300" cy="38068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10311">
                  <a:extLst>
                    <a:ext uri="{9D8B030D-6E8A-4147-A177-3AD203B41FA5}">
                      <a16:colId xmlns:a16="http://schemas.microsoft.com/office/drawing/2014/main" val="643613135"/>
                    </a:ext>
                  </a:extLst>
                </a:gridCol>
                <a:gridCol w="1548444">
                  <a:extLst>
                    <a:ext uri="{9D8B030D-6E8A-4147-A177-3AD203B41FA5}">
                      <a16:colId xmlns:a16="http://schemas.microsoft.com/office/drawing/2014/main" val="261675854"/>
                    </a:ext>
                  </a:extLst>
                </a:gridCol>
                <a:gridCol w="2214994">
                  <a:extLst>
                    <a:ext uri="{9D8B030D-6E8A-4147-A177-3AD203B41FA5}">
                      <a16:colId xmlns:a16="http://schemas.microsoft.com/office/drawing/2014/main" val="599130585"/>
                    </a:ext>
                  </a:extLst>
                </a:gridCol>
                <a:gridCol w="1866336">
                  <a:extLst>
                    <a:ext uri="{9D8B030D-6E8A-4147-A177-3AD203B41FA5}">
                      <a16:colId xmlns:a16="http://schemas.microsoft.com/office/drawing/2014/main" val="2107986122"/>
                    </a:ext>
                  </a:extLst>
                </a:gridCol>
                <a:gridCol w="1579209">
                  <a:extLst>
                    <a:ext uri="{9D8B030D-6E8A-4147-A177-3AD203B41FA5}">
                      <a16:colId xmlns:a16="http://schemas.microsoft.com/office/drawing/2014/main" val="168111679"/>
                    </a:ext>
                  </a:extLst>
                </a:gridCol>
                <a:gridCol w="2152006">
                  <a:extLst>
                    <a:ext uri="{9D8B030D-6E8A-4147-A177-3AD203B41FA5}">
                      <a16:colId xmlns:a16="http://schemas.microsoft.com/office/drawing/2014/main" val="381973610"/>
                    </a:ext>
                  </a:extLst>
                </a:gridCol>
              </a:tblGrid>
              <a:tr h="62018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Виды доходов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Долгопрудный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сравнении с другими муниципальными образованиями Московской области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04366"/>
                  </a:ext>
                </a:extLst>
              </a:tr>
              <a:tr h="178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Жуковский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Балашиха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Реутов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Люберцы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4160387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Всего, в том числе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44 792,1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33 082,3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36 297,4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33 310,8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36 703,9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7628279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Налоговые и неналоговые доходы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18 146,6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17 035,9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14 568,2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16 082,9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19 720,3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2658298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Безвозмездные поступления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26 645,5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16 046,4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21 729,2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17 227,9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16 983,6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410419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59FC62-C295-4DB5-AD8F-48409AFB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14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AD4E9-D82F-4937-B966-75BB34EF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44" y="188913"/>
            <a:ext cx="11046130" cy="4247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</a:rPr>
              <a:t>Информация о ставках 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FFA3D-41E7-4407-98F1-9FCD13BCA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44" y="729355"/>
            <a:ext cx="5872425" cy="6057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Налог на имущество </a:t>
            </a:r>
          </a:p>
          <a:p>
            <a:pPr marL="0" indent="0">
              <a:buNone/>
            </a:pPr>
            <a:r>
              <a:rPr lang="ru-RU" sz="1100" dirty="0"/>
              <a:t>В соответствии с главой 32 Налогового кодекса Российской Федерации, решением Совета депутатов </a:t>
            </a:r>
            <a:r>
              <a:rPr lang="ru-RU" sz="1100" dirty="0" err="1"/>
              <a:t>г.Долгопрудного</a:t>
            </a:r>
            <a:r>
              <a:rPr lang="ru-RU" sz="1100" dirty="0"/>
              <a:t> от 19.11.2014 № 24-нр «О налоге на имущество физических лиц на территории городского округа Долгопрудный» определены </a:t>
            </a:r>
            <a:r>
              <a:rPr lang="ru-RU" sz="1100" b="1" dirty="0"/>
              <a:t>налоговые ставки в процентах от кадастровой стоимости: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не превышает 300 млн. рублей: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Квартиры, части квартир, комнаты - 0,1 %.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Жилые дома, части жилых домов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Объекты незавершенного строительства в случае, если проектируемым назначением таких объектов является жилой дом,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Единые недвижимые комплексы, в состав которых входит хотя бы один жилой дом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Гаражи и </a:t>
            </a:r>
            <a:r>
              <a:rPr lang="ru-RU" sz="1100" dirty="0" err="1"/>
              <a:t>машино</a:t>
            </a:r>
            <a:r>
              <a:rPr lang="ru-RU" sz="1100" dirty="0"/>
              <a:t>-места, в том числе расположенные в объектах налогообложения, указанных в подпункте 2 пункта 2 статьи 406 Налогового кодекса Российской Федерации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- 0,3 %.</a:t>
            </a:r>
          </a:p>
          <a:p>
            <a:r>
              <a:rPr lang="ru-RU" sz="1100" b="1" dirty="0"/>
              <a:t>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</a:t>
            </a:r>
            <a:r>
              <a:rPr lang="ru-RU" sz="1100" dirty="0"/>
              <a:t>, - в 2015 году - 1,5 %, в 2016 году - 2 %; в 2017 году - 1,5 %; в 2018 году и последующие годы - 2 %.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превышает 300 млн. рублей, </a:t>
            </a:r>
            <a:r>
              <a:rPr lang="ru-RU" sz="1100" dirty="0"/>
              <a:t>- 2 %.</a:t>
            </a:r>
          </a:p>
          <a:p>
            <a:r>
              <a:rPr lang="ru-RU" sz="1100" b="1" dirty="0"/>
              <a:t>Прочих объектов налогообложения </a:t>
            </a:r>
            <a:r>
              <a:rPr lang="ru-RU" sz="1100" dirty="0"/>
              <a:t>- 0,5 %.</a:t>
            </a:r>
          </a:p>
          <a:p>
            <a:endParaRPr lang="ru-RU" sz="115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6DD3F-5CFA-438A-AB0E-70A181A2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932" y="620713"/>
            <a:ext cx="5730242" cy="5872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Земельный налог</a:t>
            </a:r>
          </a:p>
          <a:p>
            <a:pPr marL="0" indent="0">
              <a:buNone/>
            </a:pPr>
            <a:r>
              <a:rPr lang="ru-RU" sz="1050" dirty="0"/>
              <a:t>В соответствии с главой 31 Налогового кодекса Российской Федерации, решением Совета депутатов </a:t>
            </a:r>
            <a:r>
              <a:rPr lang="ru-RU" sz="1050" dirty="0" err="1"/>
              <a:t>г.Долгопрудного</a:t>
            </a:r>
            <a:r>
              <a:rPr lang="ru-RU" sz="1050" dirty="0"/>
              <a:t> от 22.06.2012 № 95-нр «О земельном налоге на территории городского округа Долгопрудный» определены </a:t>
            </a:r>
            <a:r>
              <a:rPr lang="ru-RU" sz="1050" b="1" dirty="0"/>
              <a:t>налоговые ставки в процентах от кадастровой стоимости земельных участков:</a:t>
            </a:r>
          </a:p>
          <a:p>
            <a:r>
              <a:rPr lang="ru-RU" sz="1050" b="1" dirty="0"/>
              <a:t>0,3 %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жилищным фондом (за исключением земельных участков, занятых индивидуальными жилыми домами)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приобретенных (предоставленных) для индивидуального жилищного строительства);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</a:p>
          <a:p>
            <a:r>
              <a:rPr lang="ru-RU" sz="1050" b="1" dirty="0"/>
              <a:t>0,2 %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индивидуальными жилыми домами или приобретенных (предоставленных) для индивидуального жилищного строительства и личного подсобного хозяйства.</a:t>
            </a:r>
          </a:p>
          <a:p>
            <a:r>
              <a:rPr lang="ru-RU" sz="1050" b="1" dirty="0"/>
              <a:t>0,25 %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приобретенных (предоставленных) для садоводства, огородничества или животноводства, а также дачного хозяйства.</a:t>
            </a:r>
          </a:p>
          <a:p>
            <a:r>
              <a:rPr lang="ru-RU" sz="1050" b="1" dirty="0"/>
              <a:t>1,5 % в отношении прочих земельных участков.</a:t>
            </a:r>
          </a:p>
        </p:txBody>
      </p:sp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8159AF9F-D47D-4965-A349-AC617DEC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2038" cy="61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75900D-E89F-43CD-9E0C-6527F21D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6524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15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886C-9325-4E7F-92C2-A52B9918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188913"/>
            <a:ext cx="11115040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B84A273-9F30-42D0-A9F6-17B7899F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744911"/>
              </p:ext>
            </p:extLst>
          </p:nvPr>
        </p:nvGraphicFramePr>
        <p:xfrm>
          <a:off x="250824" y="1590345"/>
          <a:ext cx="11518681" cy="5180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2999">
                  <a:extLst>
                    <a:ext uri="{9D8B030D-6E8A-4147-A177-3AD203B41FA5}">
                      <a16:colId xmlns:a16="http://schemas.microsoft.com/office/drawing/2014/main" val="1321127670"/>
                    </a:ext>
                  </a:extLst>
                </a:gridCol>
                <a:gridCol w="9400460">
                  <a:extLst>
                    <a:ext uri="{9D8B030D-6E8A-4147-A177-3AD203B41FA5}">
                      <a16:colId xmlns:a16="http://schemas.microsoft.com/office/drawing/2014/main" val="2385509948"/>
                    </a:ext>
                  </a:extLst>
                </a:gridCol>
                <a:gridCol w="1615222">
                  <a:extLst>
                    <a:ext uri="{9D8B030D-6E8A-4147-A177-3AD203B41FA5}">
                      <a16:colId xmlns:a16="http://schemas.microsoft.com/office/drawing/2014/main" val="1121755877"/>
                    </a:ext>
                  </a:extLst>
                </a:gridCol>
              </a:tblGrid>
              <a:tr h="89461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4494"/>
                  </a:ext>
                </a:extLst>
              </a:tr>
              <a:tr h="13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2020 г.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67480096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Герои Советского Союза, Герои Российской Федерации, Герои Социалистического Труда и полные кавалеры орденов Славы, Трудовой Славы и «За службу Родине в Вооруженных Силах СССР»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825609417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(в том числе инвалиды, ветераны) Великой Отечественной войны, а также граждане, на которых законодательством распространены социальные гарантии и льготы участников Великой Отечественной войны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358810388"/>
                  </a:ext>
                </a:extLst>
              </a:tr>
              <a:tr h="11335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Инвалиды 1 и 2 групп, инвалиды с детства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3239529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имеющие на иждивении трех и более несовершеннолетних детей, совокупный доход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249617175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Одинокие пенсионеры,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92616702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Родители детей-инвалидов,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578114460"/>
                  </a:ext>
                </a:extLst>
              </a:tr>
              <a:tr h="44120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Дети-сироты и дети, оставшиеся без попечения родителей, на которых распространяется действие Федерального закона от 21.12.1996 N 159-ФЗ «О дополнительных гарантиях по социальной защите детей-сирот и детей, оставшихся без попечения родителей»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339061674"/>
                  </a:ext>
                </a:extLst>
              </a:tr>
              <a:tr h="58321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45026810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Налогоплательщики - собственники жилых и нежилых помещений в отношении земельных участков, занятых многоквартирными жилыми домами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728784310"/>
                  </a:ext>
                </a:extLst>
              </a:tr>
              <a:tr h="14449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 общего пользования муниципального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19300591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предоставляемые для обеспечения деятельности органов муниципальной власти и муниципального управления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4190322513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находящиеся в собственности муниципального образования «Город Долгопрудный Московской области»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349852037"/>
                  </a:ext>
                </a:extLst>
              </a:tr>
              <a:tr h="10114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занятые муниципальным жилищным фондом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685860859"/>
                  </a:ext>
                </a:extLst>
              </a:tr>
            </a:tbl>
          </a:graphicData>
        </a:graphic>
      </p:graphicFrame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366E9A3D-E497-4A5B-8415-D5084D8F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2038" cy="61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26E671-B45B-460B-B62C-7D2DD366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6524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16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7CFA8-32C4-41D9-BF96-468E9587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54" y="188913"/>
            <a:ext cx="11123506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10AA28-AAB4-481E-99F2-7AB1C7BCE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34421"/>
              </p:ext>
            </p:extLst>
          </p:nvPr>
        </p:nvGraphicFramePr>
        <p:xfrm>
          <a:off x="250825" y="1564640"/>
          <a:ext cx="11545840" cy="52610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9322">
                  <a:extLst>
                    <a:ext uri="{9D8B030D-6E8A-4147-A177-3AD203B41FA5}">
                      <a16:colId xmlns:a16="http://schemas.microsoft.com/office/drawing/2014/main" val="1178693567"/>
                    </a:ext>
                  </a:extLst>
                </a:gridCol>
                <a:gridCol w="9407491">
                  <a:extLst>
                    <a:ext uri="{9D8B030D-6E8A-4147-A177-3AD203B41FA5}">
                      <a16:colId xmlns:a16="http://schemas.microsoft.com/office/drawing/2014/main" val="476216144"/>
                    </a:ext>
                  </a:extLst>
                </a:gridCol>
                <a:gridCol w="1619027">
                  <a:extLst>
                    <a:ext uri="{9D8B030D-6E8A-4147-A177-3AD203B41FA5}">
                      <a16:colId xmlns:a16="http://schemas.microsoft.com/office/drawing/2014/main" val="67621715"/>
                    </a:ext>
                  </a:extLst>
                </a:gridCol>
              </a:tblGrid>
              <a:tr h="88558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 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9487"/>
                  </a:ext>
                </a:extLst>
              </a:tr>
              <a:tr h="20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2020 г.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1285983137"/>
                  </a:ext>
                </a:extLst>
              </a:tr>
              <a:tr h="97388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Военнослужащие,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 и имеющие общую продолжительность военной службы двадцать лет и более, члены семей военнослужащих и сотрудников органов внутренних дел, сотрудников Государственной противопожарной службы, сотрудников учреждений и органов уголовно-исполнительной системы, потерявшие кормильца при исполнении им служебных обязанностей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705238927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Жертвы политических репрессий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946140520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Пенсионеры, не имеющие никакого иного дохода, кроме пенсии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111334300"/>
                  </a:ext>
                </a:extLst>
              </a:tr>
              <a:tr h="161144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налогоплательщика, предназначенного для индивидуального жилищного строительства, личного подсобного и дачного хозяйства (строительства), садоводства и огородничества.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льготы  предоставляются следующим категориям налогоплательщиков: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 малоимущим семьям и малоимущим одиноко проживающим гражданам, среднегодовой доход которых ниже величины прожиточного минимума, установленного в Московской области на душу населения, имеющим в собственности, постоянном (бессрочном) пользовании или пожизненном наследуемом владении вышеуказанные земельные участки. Налоговая льгота предоставляется одному из членов семьи по одному земельному участку.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565528734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занятые государственными бюджетными учреждениями здравоохранения Московской области.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919156217"/>
                  </a:ext>
                </a:extLst>
              </a:tr>
              <a:tr h="47669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087857390"/>
                  </a:ext>
                </a:extLst>
              </a:tr>
              <a:tr h="262100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Земельные участки под закрытыми для эксплуатации полигонами твердых бытовых отходов.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270360971"/>
                  </a:ext>
                </a:extLst>
              </a:tr>
            </a:tbl>
          </a:graphicData>
        </a:graphic>
      </p:graphicFrame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E3F4CB0E-13A4-4999-8C99-9A1DBBA0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2038" cy="61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B8DCF-B646-4FB5-AF22-02F3363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17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BF44-2851-4E9F-8FC6-1B620C0A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88913"/>
            <a:ext cx="11087735" cy="1123839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 Реестр налоговых льгот по налогу на имущество физических лиц,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19.11.2014  № 24-нр «О налоге на имущество физических лиц на территории городского округа Долгопрудный Московской области»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FC9D265-B401-488C-BFD4-DF2E874EB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2636"/>
              </p:ext>
            </p:extLst>
          </p:nvPr>
        </p:nvGraphicFramePr>
        <p:xfrm>
          <a:off x="371192" y="1831435"/>
          <a:ext cx="11569984" cy="34211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3158">
                  <a:extLst>
                    <a:ext uri="{9D8B030D-6E8A-4147-A177-3AD203B41FA5}">
                      <a16:colId xmlns:a16="http://schemas.microsoft.com/office/drawing/2014/main" val="1279463112"/>
                    </a:ext>
                  </a:extLst>
                </a:gridCol>
                <a:gridCol w="9181601">
                  <a:extLst>
                    <a:ext uri="{9D8B030D-6E8A-4147-A177-3AD203B41FA5}">
                      <a16:colId xmlns:a16="http://schemas.microsoft.com/office/drawing/2014/main" val="1843131260"/>
                    </a:ext>
                  </a:extLst>
                </a:gridCol>
                <a:gridCol w="2015225">
                  <a:extLst>
                    <a:ext uri="{9D8B030D-6E8A-4147-A177-3AD203B41FA5}">
                      <a16:colId xmlns:a16="http://schemas.microsoft.com/office/drawing/2014/main" val="4121513783"/>
                    </a:ext>
                  </a:extLst>
                </a:gridCol>
              </a:tblGrid>
              <a:tr h="1020730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80116"/>
                  </a:ext>
                </a:extLst>
              </a:tr>
              <a:tr h="20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2020 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03964"/>
                  </a:ext>
                </a:extLst>
              </a:tr>
              <a:tr h="116882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Освобождается от уплаты налога на имущество физических лиц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индивидуальный жилой дом.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630834"/>
                  </a:ext>
                </a:extLst>
              </a:tr>
            </a:tbl>
          </a:graphicData>
        </a:graphic>
      </p:graphicFrame>
      <p:pic>
        <p:nvPicPr>
          <p:cNvPr id="7" name="Picture 3" descr="dolgoprudnyi">
            <a:extLst>
              <a:ext uri="{FF2B5EF4-FFF2-40B4-BE49-F238E27FC236}">
                <a16:creationId xmlns:a16="http://schemas.microsoft.com/office/drawing/2014/main" id="{4C446B3D-BABF-40FE-A1D6-681CBDC8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02038" cy="61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E6F9DC-FD53-4708-8FF7-8249DB38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18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E82DD-7889-480E-BA8C-648A24AE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47" y="406400"/>
            <a:ext cx="10515600" cy="8534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Расходная часть бюджета городского округа Долгопрудный за 2019 год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3" descr="dolgoprudnyi">
            <a:extLst>
              <a:ext uri="{FF2B5EF4-FFF2-40B4-BE49-F238E27FC236}">
                <a16:creationId xmlns:a16="http://schemas.microsoft.com/office/drawing/2014/main" id="{8DCA30B8-3F7B-4C34-947F-8488EC67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4531AB-A71B-475A-AD5A-A7875D3C2F73}"/>
              </a:ext>
            </a:extLst>
          </p:cNvPr>
          <p:cNvGraphicFramePr>
            <a:graphicFrameLocks noGrp="1"/>
          </p:cNvGraphicFramePr>
          <p:nvPr/>
        </p:nvGraphicFramePr>
        <p:xfrm>
          <a:off x="271416" y="1208592"/>
          <a:ext cx="11649168" cy="164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453">
                  <a:extLst>
                    <a:ext uri="{9D8B030D-6E8A-4147-A177-3AD203B41FA5}">
                      <a16:colId xmlns:a16="http://schemas.microsoft.com/office/drawing/2014/main" val="950573341"/>
                    </a:ext>
                  </a:extLst>
                </a:gridCol>
                <a:gridCol w="2146005">
                  <a:extLst>
                    <a:ext uri="{9D8B030D-6E8A-4147-A177-3AD203B41FA5}">
                      <a16:colId xmlns:a16="http://schemas.microsoft.com/office/drawing/2014/main" val="1555336479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228957567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3042444952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2685086755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3611564006"/>
                    </a:ext>
                  </a:extLst>
                </a:gridCol>
                <a:gridCol w="1190363">
                  <a:extLst>
                    <a:ext uri="{9D8B030D-6E8A-4147-A177-3AD203B41FA5}">
                      <a16:colId xmlns:a16="http://schemas.microsoft.com/office/drawing/2014/main" val="1367309686"/>
                    </a:ext>
                  </a:extLst>
                </a:gridCol>
                <a:gridCol w="943430">
                  <a:extLst>
                    <a:ext uri="{9D8B030D-6E8A-4147-A177-3AD203B41FA5}">
                      <a16:colId xmlns:a16="http://schemas.microsoft.com/office/drawing/2014/main" val="3023132447"/>
                    </a:ext>
                  </a:extLst>
                </a:gridCol>
              </a:tblGrid>
              <a:tr h="23304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Параметры бюджета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плановых назначений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33492"/>
                  </a:ext>
                </a:extLst>
              </a:tr>
              <a:tr h="147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бюджет (№63-нр от 19.12.2018)</a:t>
                      </a:r>
                    </a:p>
                  </a:txBody>
                  <a:tcPr marL="8313" marR="8313" marT="8313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 план 2019 года</a:t>
                      </a: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(№72-нр от 22.12.2016)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2017 год</a:t>
                      </a:r>
                      <a:endParaRPr lang="ru-RU" dirty="0"/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0741"/>
                  </a:ext>
                </a:extLst>
              </a:tr>
              <a:tr h="641502"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(№63-нр от 19.12.2018)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2019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35489"/>
                  </a:ext>
                </a:extLst>
              </a:tr>
              <a:tr h="518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3 679 019,9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5 291 176,2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5 113 011,2 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1 433 991,3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139,0%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-178 165,0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96,6%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7325957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EC0097A-78DE-40B7-9DDC-7897823A2C0F}"/>
              </a:ext>
            </a:extLst>
          </p:cNvPr>
          <p:cNvGraphicFramePr/>
          <p:nvPr/>
        </p:nvGraphicFramePr>
        <p:xfrm>
          <a:off x="45244" y="2820523"/>
          <a:ext cx="5878036" cy="40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6D86C1A-DFAF-4C8F-B2A4-5F08F43BE1F5}"/>
              </a:ext>
            </a:extLst>
          </p:cNvPr>
          <p:cNvGraphicFramePr/>
          <p:nvPr/>
        </p:nvGraphicFramePr>
        <p:xfrm>
          <a:off x="5801360" y="2820523"/>
          <a:ext cx="6345396" cy="398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531D588F-8D7F-4B0B-933A-D605238D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314" y="900617"/>
            <a:ext cx="54528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Данные в таблице представлены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тыс. 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7AF2F63-039C-4579-9E32-57FA4E95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3300F-B5E5-4D9E-9381-383162CC59F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6093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123721" y="188914"/>
            <a:ext cx="10817454" cy="544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Основные понятия, используемые в бюджетном процессе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012097"/>
            <a:ext cx="11690350" cy="56323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/>
              <a:t>Бюджет</a:t>
            </a:r>
            <a:r>
              <a:rPr lang="ru-RU" sz="11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Бюджетная система</a:t>
            </a:r>
            <a:r>
              <a:rPr lang="ru-RU" sz="1100" dirty="0"/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Текущий финансовый год</a:t>
            </a:r>
            <a:r>
              <a:rPr lang="ru-RU" sz="1100" dirty="0"/>
              <a:t> - 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Очередной финансовый год </a:t>
            </a:r>
            <a:r>
              <a:rPr lang="ru-RU" sz="1100" dirty="0"/>
              <a:t>- год, следующий за текущим финансовым годом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Плановый период </a:t>
            </a:r>
            <a:r>
              <a:rPr lang="ru-RU" sz="1100" dirty="0"/>
              <a:t>- два финансовых года, следующие за очередным финансовым годом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Отчетный финансовый год</a:t>
            </a:r>
            <a:r>
              <a:rPr lang="ru-RU" sz="1100" dirty="0"/>
              <a:t> - год, предшествующий текущему финансовому году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Доходы бюджета </a:t>
            </a:r>
            <a:r>
              <a:rPr lang="ru-RU" sz="1100" dirty="0"/>
              <a:t>- поступающие в бюджет денежные средства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Расходы бюджета </a:t>
            </a:r>
            <a:r>
              <a:rPr lang="ru-RU" sz="1100" dirty="0"/>
              <a:t>- выплачиваемые из бюджета денежные средства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Дефицит бюджета </a:t>
            </a:r>
            <a:r>
              <a:rPr lang="ru-RU" sz="1100" dirty="0"/>
              <a:t>- превышение расходов бюджета над его доходами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Профицит бюджета </a:t>
            </a:r>
            <a:r>
              <a:rPr lang="ru-RU" sz="1100" dirty="0"/>
              <a:t>- превышение доходов бюджета над его расходами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Сводная бюджетная роспись </a:t>
            </a:r>
            <a:r>
              <a:rPr lang="ru-RU" sz="1100" dirty="0"/>
              <a:t>- документ,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Бюджетная роспись </a:t>
            </a:r>
            <a:r>
              <a:rPr lang="ru-RU" sz="1100" dirty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целях исполнения бюджета по расходам (источникам финансирования дефицита бюджета)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Межбюджетные трансферты - </a:t>
            </a:r>
            <a:r>
              <a:rPr lang="ru-RU" sz="1100" dirty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Бюджетные ассигнования </a:t>
            </a:r>
            <a:r>
              <a:rPr lang="ru-RU" sz="1100" dirty="0"/>
              <a:t>- предельные объемы денежных средств, предусмотренные в соответствующем финансовом году для исполнения бюджетных обязательств 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Бюджетные обязательства </a:t>
            </a:r>
            <a:r>
              <a:rPr lang="ru-RU" sz="1100" dirty="0"/>
              <a:t>– расходные обязательства, подлежащие исполнению в соответствующем финансовом году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Главный распорядитель бюджетных средств (ГРБС) </a:t>
            </a:r>
            <a:r>
              <a:rPr lang="ru-RU" sz="1100" dirty="0"/>
              <a:t>- орган местного самоуправления, орган местной администрации, указанный в ведомственной структуре расходов бюджета, имеющие право распределять бюджетные ассигнования и лимиты бюджетных обязательств между получателями бюджетных средств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Получатель бюджетных средств - </a:t>
            </a:r>
            <a:r>
              <a:rPr lang="ru-RU" sz="1100" dirty="0"/>
              <a:t>орган местного самоуправления, орган местной администрации, находящееся в ведении главного распорядителя бюджетных средств казенное учреждение, имеющие право на принятие и исполнение бюджетных обязательств от имени публично-правового образования за счет средств соответствующего бюджета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Остатки бюджетных средств на счете </a:t>
            </a:r>
            <a:r>
              <a:rPr lang="ru-RU" sz="1100" dirty="0"/>
              <a:t>- средства, сформированные за счет остатков средств, образовавшихся на начало года после завершения операций по принятым обязательствам прошедшего года и экономии в расходах в текущем году.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</a:t>
            </a:r>
            <a:endParaRPr lang="ru-RU" sz="1050" dirty="0">
              <a:cs typeface="+mn-cs"/>
            </a:endParaRPr>
          </a:p>
        </p:txBody>
      </p:sp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4A9EE316-5FC2-4E08-B366-4A913BA2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190882-173B-410D-A1ED-3C1EACE8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3EAB-6A21-4E1B-9CFE-53580E20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47" y="48735"/>
            <a:ext cx="10515600" cy="93741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Финансирование муниципальных программ в 2019 году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801A2-830B-4DEF-9784-80EDE2E2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47" y="487838"/>
            <a:ext cx="10515600" cy="6807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dirty="0"/>
              <a:t>В городе в 2019 году разработаны и успешно реализованы мероприятия 14 муниципальных программ. Расходы бюджета городского округа, сформированные в 2019 году в рамках муниципальных программ, составили 99,0 % от расходов бюджета городского округа.</a:t>
            </a:r>
          </a:p>
        </p:txBody>
      </p:sp>
      <p:pic>
        <p:nvPicPr>
          <p:cNvPr id="4" name="Picture 3" descr="dolgoprudnyi">
            <a:extLst>
              <a:ext uri="{FF2B5EF4-FFF2-40B4-BE49-F238E27FC236}">
                <a16:creationId xmlns:a16="http://schemas.microsoft.com/office/drawing/2014/main" id="{7C188316-73CD-4EBF-B6EA-5C0085D2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D135D26-A52E-4213-89BC-C12BFDFFD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58577"/>
              </p:ext>
            </p:extLst>
          </p:nvPr>
        </p:nvGraphicFramePr>
        <p:xfrm>
          <a:off x="207819" y="1353762"/>
          <a:ext cx="11770823" cy="5157147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552913">
                  <a:extLst>
                    <a:ext uri="{9D8B030D-6E8A-4147-A177-3AD203B41FA5}">
                      <a16:colId xmlns:a16="http://schemas.microsoft.com/office/drawing/2014/main" val="952724533"/>
                    </a:ext>
                  </a:extLst>
                </a:gridCol>
                <a:gridCol w="7186124">
                  <a:extLst>
                    <a:ext uri="{9D8B030D-6E8A-4147-A177-3AD203B41FA5}">
                      <a16:colId xmlns:a16="http://schemas.microsoft.com/office/drawing/2014/main" val="44552817"/>
                    </a:ext>
                  </a:extLst>
                </a:gridCol>
                <a:gridCol w="1344630">
                  <a:extLst>
                    <a:ext uri="{9D8B030D-6E8A-4147-A177-3AD203B41FA5}">
                      <a16:colId xmlns:a16="http://schemas.microsoft.com/office/drawing/2014/main" val="1976235772"/>
                    </a:ext>
                  </a:extLst>
                </a:gridCol>
                <a:gridCol w="1460842">
                  <a:extLst>
                    <a:ext uri="{9D8B030D-6E8A-4147-A177-3AD203B41FA5}">
                      <a16:colId xmlns:a16="http://schemas.microsoft.com/office/drawing/2014/main" val="1360819136"/>
                    </a:ext>
                  </a:extLst>
                </a:gridCol>
                <a:gridCol w="1226314">
                  <a:extLst>
                    <a:ext uri="{9D8B030D-6E8A-4147-A177-3AD203B41FA5}">
                      <a16:colId xmlns:a16="http://schemas.microsoft.com/office/drawing/2014/main" val="11002777"/>
                    </a:ext>
                  </a:extLst>
                </a:gridCol>
              </a:tblGrid>
              <a:tr h="625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Уточненный план на 2019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b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2019 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к уточненному</a:t>
                      </a:r>
                      <a:b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плану,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7128844"/>
                  </a:ext>
                </a:extLst>
              </a:tr>
              <a:tr h="230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«Спорт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107 040,0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106 926,8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219005"/>
                  </a:ext>
                </a:extLst>
              </a:tr>
              <a:tr h="273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«Развитие инженерной инфраструктуры и </a:t>
                      </a:r>
                      <a:r>
                        <a:rPr lang="ru-RU" sz="12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энергоэффективности</a:t>
                      </a: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городского округа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4 852,4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4 832,7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06910"/>
                  </a:ext>
                </a:extLst>
              </a:tr>
              <a:tr h="225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«Экология и окружающая среда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1 116 275,3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1 110 902,4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085002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«Жилище городского округа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51 002,6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50 763,7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57193"/>
                  </a:ext>
                </a:extLst>
              </a:tr>
              <a:tr h="220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«Цифровой городской округ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127 901,3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125 524,8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5104388"/>
                  </a:ext>
                </a:extLst>
              </a:tr>
              <a:tr h="246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 в городском округе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62 456,6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61 035,6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17113"/>
                  </a:ext>
                </a:extLst>
              </a:tr>
              <a:tr h="214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«Образование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2 480 720,8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2 416 652,9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788923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«Культура городского округа Долгопрудный на 2019–2023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239 737,4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229 957,5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2614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«Дополнительные меры социальной поддержки населения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86 336,5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82 750,2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401770"/>
                  </a:ext>
                </a:extLst>
              </a:tr>
              <a:tr h="237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«Управление имуществом и финансами городского округа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313 504,7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298 898,5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59418"/>
                  </a:ext>
                </a:extLst>
              </a:tr>
              <a:tr h="23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«Предпринимательство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7 477,1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6 820,1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506472"/>
                  </a:ext>
                </a:extLst>
              </a:tr>
              <a:tr h="421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«Развитие и функционирование дорожно-транспортного комплекса городского округа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244 816,3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219 452,8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81972"/>
                  </a:ext>
                </a:extLst>
              </a:tr>
              <a:tr h="421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«Формирование современной комфортной городской среды городского округа Долгопрудный на 2019-2023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359 182,5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318 209,1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708979"/>
                  </a:ext>
                </a:extLst>
              </a:tr>
              <a:tr h="22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1" marR="5231" marT="52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«Безопасность городского округа Долгопрудный на 2019-2023 годы»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37 089,6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31 284,1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74429"/>
                  </a:ext>
                </a:extLst>
              </a:tr>
              <a:tr h="27636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461" marR="5231" marT="5231" marB="0"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по муниципальным программам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5 238 393,1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5 064 011,1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7236173"/>
                  </a:ext>
                </a:extLst>
              </a:tr>
            </a:tbl>
          </a:graphicData>
        </a:graphic>
      </p:graphicFrame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91B3EF9A-2599-46DD-82A8-E0E8E1D7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163" y="1052513"/>
            <a:ext cx="54528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Данные в таблице представлены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тыс.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2031D7E-CC26-47C2-9A4E-4A7BECB8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3300F-B5E5-4D9E-9381-383162CC59F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98864"/>
      </p:ext>
    </p:extLst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580E4B1-D3EA-4713-821D-40FC98C70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57325"/>
              </p:ext>
            </p:extLst>
          </p:nvPr>
        </p:nvGraphicFramePr>
        <p:xfrm>
          <a:off x="132137" y="814812"/>
          <a:ext cx="11655476" cy="59937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947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7280213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1225474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899432">
                  <a:extLst>
                    <a:ext uri="{9D8B030D-6E8A-4147-A177-3AD203B41FA5}">
                      <a16:colId xmlns:a16="http://schemas.microsoft.com/office/drawing/2014/main" val="2688442201"/>
                    </a:ext>
                  </a:extLst>
                </a:gridCol>
                <a:gridCol w="1945410">
                  <a:extLst>
                    <a:ext uri="{9D8B030D-6E8A-4147-A177-3AD203B41FA5}">
                      <a16:colId xmlns:a16="http://schemas.microsoft.com/office/drawing/2014/main" val="154824804"/>
                    </a:ext>
                  </a:extLst>
                </a:gridCol>
              </a:tblGrid>
              <a:tr h="640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 социальной поддержки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НПА</a:t>
                      </a:r>
                    </a:p>
                  </a:txBody>
                  <a:tcPr marL="2378" marR="2378" marT="2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2019 год (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</a:txBody>
                  <a:tcPr marL="2378" marR="2378" marT="2378" marB="0" anchor="b"/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74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полноценным питанием беременных женщин, кормящих матерей, а также детей в возрасте до трех лет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16 248</a:t>
                      </a:r>
                    </a:p>
                  </a:txBody>
                  <a:tcPr marL="2378" marR="2378" marT="2378" marB="0" anchor="ctr"/>
                </a:tc>
                <a:tc rowSpan="19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Решение Совета депутатов города Долгопрудного                   от 19 декабря 2018 года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63-нр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8 448,3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784430962"/>
                  </a:ext>
                </a:extLst>
              </a:tr>
              <a:tr h="208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стипендии студентам и ординаторам, обучающимся по целевому направлению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492,0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2016207927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социальных расходов медицинским работникам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2 908,2 </a:t>
                      </a:r>
                      <a:endParaRPr lang="ru-RU" sz="1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234431231"/>
                  </a:ext>
                </a:extLst>
              </a:tr>
              <a:tr h="429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Организация выплаты пенсии за выслугу лет лицам, замещающим муниципальные должности и должности муниципальной службы, в связи с выходом на пенсию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5 430,6 </a:t>
                      </a:r>
                      <a:endParaRPr lang="ru-RU" sz="1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266320364"/>
                  </a:ext>
                </a:extLst>
              </a:tr>
              <a:tr h="144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единовременной социальной помощи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242,0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4099728466"/>
                  </a:ext>
                </a:extLst>
              </a:tr>
              <a:tr h="28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социальной помощи жителям города, находящимся на социальном обслуживании в рамках Международного дня пожилого человека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130,8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2364400611"/>
                  </a:ext>
                </a:extLst>
              </a:tr>
              <a:tr h="144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помощи на приобретение лекарственных препаратов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34,0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779032286"/>
                  </a:ext>
                </a:extLst>
              </a:tr>
              <a:tr h="4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льгот работникам образования и здравоохранения,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г.Долгопрудного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209,9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254095488"/>
                  </a:ext>
                </a:extLst>
              </a:tr>
              <a:tr h="468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 выплата участникам инвалидам ВОВ, вдовам (вдовцам) погибших (умерших) участников ВОВ, труженикам тыла, бывшим несовершеннолетним узникам концлагерей, ГЕТТО, других мест принудительного  содержания, созданных фашистами и их союзниками в период второй мировой войны, лицам, награжденным знаком «Жителю блокадного Ленинграда»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894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2 713,7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588457694"/>
                  </a:ext>
                </a:extLst>
              </a:tr>
              <a:tr h="144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выплата при рождении третьего и последующих детей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370,0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2895651675"/>
                  </a:ext>
                </a:extLst>
              </a:tr>
              <a:tr h="144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выплата донорам, безвозмездно сдающим кровь и (или) ее компоненты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77,5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219740730"/>
                  </a:ext>
                </a:extLst>
              </a:tr>
              <a:tr h="180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Единовременные выплаты врачам-педиатрам участковым и  врачам-терапевтам участковым, трудоустроившимся в ГБУЗ МО «ДЦГБ» 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1 380,0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927028790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выплаты лицам, удостоенным звания Почетного гражданина городского округа Долгопрудный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Почетных граждан  и 3 вдовца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1 426,6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721480116"/>
                  </a:ext>
                </a:extLst>
              </a:tr>
              <a:tr h="28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детей-сирот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30 226,7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3765304352"/>
                  </a:ext>
                </a:extLst>
              </a:tr>
              <a:tr h="28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Предоставление семьям, имеющим семь и более детей, жилищных субсидий на приобретение жилого помещения или строительство индивидуального жилого дома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семья из 9 человек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9 258,9 </a:t>
                      </a:r>
                    </a:p>
                  </a:txBody>
                  <a:tcPr marL="2378" marR="2378" marT="2378" marB="0" anchor="ctr"/>
                </a:tc>
                <a:extLst>
                  <a:ext uri="{0D108BD9-81ED-4DB2-BD59-A6C34878D82A}">
                    <a16:rowId xmlns:a16="http://schemas.microsoft.com/office/drawing/2014/main" val="199675706"/>
                  </a:ext>
                </a:extLst>
              </a:tr>
              <a:tr h="286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Выплата компенсации родительской платы за присмотр и уход за детьми, осваивающими образовательные  программы дошкольного образования в организациях  Московской области, осуществляющих образовательную деятельность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5653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41 146,5 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553664074"/>
                  </a:ext>
                </a:extLst>
              </a:tr>
              <a:tr h="28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Социальные выплаты семьям, чьи дети не посещают дошкольные организации и компенсация части родительской платы отдельным категориям сотрудников дошкольных организаций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8 668,1 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818748058"/>
                  </a:ext>
                </a:extLst>
              </a:tr>
              <a:tr h="286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Питание детей многодетных, неполных, малоимущих семей, семей, оказавшихся в трудной жизненной ситуации, в общеобразовательных учреждениях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369,4 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988353292"/>
                  </a:ext>
                </a:extLst>
              </a:tr>
              <a:tr h="375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Стимулирование лучших педагогических и руководящих работников</a:t>
                      </a:r>
                    </a:p>
                  </a:txBody>
                  <a:tcPr marL="2378" marR="2378" marT="237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378" marR="2378" marT="23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771,1 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76431114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335EC3-707C-48C8-9100-211B03AA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45" y="162562"/>
            <a:ext cx="11063330" cy="543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Информация о расходах бюджета с учетом интересов целевых групп пользователей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за 2019 год </a:t>
            </a:r>
          </a:p>
        </p:txBody>
      </p:sp>
      <p:pic>
        <p:nvPicPr>
          <p:cNvPr id="7" name="Picture 3" descr="dolgoprudnyi">
            <a:extLst>
              <a:ext uri="{FF2B5EF4-FFF2-40B4-BE49-F238E27FC236}">
                <a16:creationId xmlns:a16="http://schemas.microsoft.com/office/drawing/2014/main" id="{6D2AC850-7674-488A-A550-A01516AD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23124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5B377A-7158-4DEE-AD1F-EF6655C2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21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66E49DCE-0A4B-4C17-8376-1D417434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5761" y="222566"/>
            <a:ext cx="1077277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spc="-50" baseline="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Информация об общественно значимых проектах</a:t>
            </a:r>
            <a:endParaRPr kumimoji="0" lang="ru-RU" altLang="ru-RU" sz="2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EFBF3BA-DD3F-4DFC-9416-526EF58AB06F}"/>
              </a:ext>
            </a:extLst>
          </p:cNvPr>
          <p:cNvSpPr txBox="1">
            <a:spLocks/>
          </p:cNvSpPr>
          <p:nvPr/>
        </p:nvSpPr>
        <p:spPr>
          <a:xfrm>
            <a:off x="957263" y="746942"/>
            <a:ext cx="11016866" cy="523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spc="-50" baseline="0">
                <a:latin typeface="+mj-lt"/>
                <a:ea typeface="+mj-ea"/>
                <a:cs typeface="+mj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 Долгопрудном строятся социальные объекты, развивается досуговая инфраструктура, активно идет строительство транспортной сети, ведется благоустройство территории. Все это создает условия для дальнейшего развития потенциала города и создания комфортных условий жизни горожан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486516"/>
            <a:ext cx="3762568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pc="-5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Объекты социальной инфраструктуры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64" t="20524" r="34654" b="37266"/>
          <a:stretch/>
        </p:blipFill>
        <p:spPr>
          <a:xfrm>
            <a:off x="250825" y="1869383"/>
            <a:ext cx="11682557" cy="435592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ED1F4-293D-4B70-A5D8-CF5118F2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22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66E49DCE-0A4B-4C17-8376-1D417434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5761" y="332061"/>
            <a:ext cx="1077277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spc="-50" baseline="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Информация об общественно значимых проектах</a:t>
            </a:r>
            <a:endParaRPr kumimoji="0" lang="ru-RU" altLang="ru-RU" sz="2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419359"/>
            <a:ext cx="3762568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pc="-5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Объекты социальной инфраструктуры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96" t="26156" r="31371" b="27747"/>
          <a:stretch/>
        </p:blipFill>
        <p:spPr>
          <a:xfrm>
            <a:off x="208270" y="1750926"/>
            <a:ext cx="11710266" cy="474194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2056F6-EA91-49CE-9B3B-6503C5F9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olgoprudnyi">
            <a:extLst>
              <a:ext uri="{FF2B5EF4-FFF2-40B4-BE49-F238E27FC236}">
                <a16:creationId xmlns:a16="http://schemas.microsoft.com/office/drawing/2014/main" id="{66E49DCE-0A4B-4C17-8376-1D417434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5761" y="332061"/>
            <a:ext cx="1077277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spc="-50" baseline="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Информация об общественно значимых проектах</a:t>
            </a:r>
            <a:endParaRPr kumimoji="0" lang="ru-RU" altLang="ru-RU" sz="2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456305"/>
            <a:ext cx="3762568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pc="-5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Объекты социальной инфраструктуры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46" t="29327" r="31283" b="25690"/>
          <a:stretch/>
        </p:blipFill>
        <p:spPr>
          <a:xfrm>
            <a:off x="250825" y="1906009"/>
            <a:ext cx="11717265" cy="462741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6BBC1D-3BA6-476C-82C1-624E11A8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1101687" y="182568"/>
            <a:ext cx="1083948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Наиболее крупные инвестиционные проекты 2019 года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463007" y="3263361"/>
            <a:ext cx="79719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423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Реконструкция распределительного центра с перестроением под пищевое производство «Фабрика-кухня» ООО «ПЕРЕКРЕСОК ВКУСОВ»</a:t>
            </a:r>
          </a:p>
          <a:p>
            <a:pPr marL="0" marR="0" lvl="0" indent="423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современного пищевого производства позволит создать около 2000 новых рабочих мест.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реализации: 2017-2019</a:t>
            </a:r>
          </a:p>
        </p:txBody>
      </p:sp>
      <p:pic>
        <p:nvPicPr>
          <p:cNvPr id="2560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534" y="1159061"/>
            <a:ext cx="1984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2266368" y="1266581"/>
            <a:ext cx="93678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Реконструкция цеха инженерной инфраструктуры Опытного завода НИОПИК для размещения производства активных фармацевтических субстанций жизненно необходимых и важнейших лекарственных препаратов.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создаваемых рабочих мест: 109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реализации: 2017-2021 </a:t>
            </a:r>
          </a:p>
        </p:txBody>
      </p:sp>
      <p:pic>
        <p:nvPicPr>
          <p:cNvPr id="2560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157" y="2214581"/>
            <a:ext cx="1986515" cy="10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3526595" y="2277276"/>
            <a:ext cx="65325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Строительство информационно-аналитического центра ведущего научно-исследовательского и научно-методического учреждения Росгидромета – ФГБУ «ЦАО».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создаваемых рабочих мест: 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реализации: 2016-2019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3526595" y="4438660"/>
            <a:ext cx="657149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Развитие инфраструктуры МФТИ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Строительство учебно-лабораторных корпусов, общежитий для аспирантов и молодых сотрудников, для иногородних студентов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реализации: 2019-2023</a:t>
            </a:r>
          </a:p>
        </p:txBody>
      </p:sp>
      <p:pic>
        <p:nvPicPr>
          <p:cNvPr id="25609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8088" y="3922713"/>
            <a:ext cx="2008187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Прямоугольник 15"/>
          <p:cNvSpPr>
            <a:spLocks noChangeArrowheads="1"/>
          </p:cNvSpPr>
          <p:nvPr/>
        </p:nvSpPr>
        <p:spPr bwMode="auto">
          <a:xfrm>
            <a:off x="2420938" y="5523839"/>
            <a:ext cx="9520237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Строительство многофункционального комплекса «Дирижабль», который входит в группу проектов, реализуемых в рамках программы «ФИЗТЕХ ХХ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», направленный на развитие МФТИ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комплексе планируется разместить около 47 компаний, разрабатывающих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IT-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технологии, что позволит создать около 700 рабочих мест.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реализации: 2017-2019 </a:t>
            </a:r>
          </a:p>
        </p:txBody>
      </p:sp>
      <p:pic>
        <p:nvPicPr>
          <p:cNvPr id="25611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181" y="5330835"/>
            <a:ext cx="1931187" cy="141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2266368" y="2214581"/>
            <a:ext cx="751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411413" y="3279200"/>
            <a:ext cx="751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82638" y="4375965"/>
            <a:ext cx="907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618582" y="5433526"/>
            <a:ext cx="8964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olgoprudnyi">
            <a:extLst>
              <a:ext uri="{FF2B5EF4-FFF2-40B4-BE49-F238E27FC236}">
                <a16:creationId xmlns:a16="http://schemas.microsoft.com/office/drawing/2014/main" id="{F78C5917-2BF4-4CF6-A22C-7E70D738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EE2530-780F-4454-8AB7-F7EB35812006}"/>
              </a:ext>
            </a:extLst>
          </p:cNvPr>
          <p:cNvSpPr/>
          <p:nvPr/>
        </p:nvSpPr>
        <p:spPr>
          <a:xfrm>
            <a:off x="1304131" y="607499"/>
            <a:ext cx="9572624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spc="-50" dirty="0">
                <a:solidFill>
                  <a:prstClr val="black"/>
                </a:solidFill>
                <a:latin typeface="Calibri Light" panose="020F0302020204030204"/>
              </a:rPr>
              <a:t>в производственной и научной сферах</a:t>
            </a:r>
            <a:endParaRPr lang="en-US" sz="2400" spc="-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/>
          <a:srcRect t="9114"/>
          <a:stretch/>
        </p:blipFill>
        <p:spPr>
          <a:xfrm>
            <a:off x="250825" y="3309910"/>
            <a:ext cx="1914102" cy="93804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BBDF14-D4FA-4499-8CA8-012E8217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75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25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134738" y="193959"/>
            <a:ext cx="10806437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spc="-50" dirty="0">
                <a:latin typeface="+mj-lt"/>
                <a:ea typeface="+mj-ea"/>
                <a:cs typeface="+mj-cs"/>
              </a:rPr>
              <a:t>Контактная информация для граждан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004888" y="1241425"/>
            <a:ext cx="1016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Финансовое управление администрации г. Долгопрудного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651669" y="1873250"/>
            <a:ext cx="11087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Адрес местонахождения: </a:t>
            </a:r>
            <a:r>
              <a:rPr lang="ru-RU" dirty="0"/>
              <a:t>Московская область, г. Долгопрудный, Пацаева проспект, 17</a:t>
            </a:r>
          </a:p>
          <a:p>
            <a:endParaRPr lang="en-US" b="1" dirty="0"/>
          </a:p>
          <a:p>
            <a:r>
              <a:rPr lang="ru-RU" b="1" dirty="0"/>
              <a:t>Начальник Управления </a:t>
            </a:r>
            <a:r>
              <a:rPr lang="ru-RU" dirty="0"/>
              <a:t>- Миронова Ольга Викторовна</a:t>
            </a:r>
          </a:p>
          <a:p>
            <a:endParaRPr lang="en-US" b="1" dirty="0"/>
          </a:p>
          <a:p>
            <a:r>
              <a:rPr lang="ru-RU" b="1" dirty="0"/>
              <a:t>Контактные телефоны: </a:t>
            </a:r>
            <a:r>
              <a:rPr lang="ru-RU" dirty="0"/>
              <a:t>8(495) 408-81-57</a:t>
            </a:r>
            <a:endParaRPr lang="ru-RU" b="1" dirty="0"/>
          </a:p>
          <a:p>
            <a:r>
              <a:rPr lang="ru-RU" dirty="0"/>
              <a:t>                                           8(495) 408-40-15</a:t>
            </a:r>
          </a:p>
          <a:p>
            <a:endParaRPr lang="ru-RU" dirty="0"/>
          </a:p>
          <a:p>
            <a:r>
              <a:rPr lang="en-US" b="1" dirty="0"/>
              <a:t>e-mail: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dolgopfu@yandex.ru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Режим работы</a:t>
            </a:r>
            <a:r>
              <a:rPr lang="ru-RU" dirty="0"/>
              <a:t>: понедельник – четверг с 09:00 до 18:00</a:t>
            </a:r>
          </a:p>
          <a:p>
            <a:r>
              <a:rPr lang="ru-RU" dirty="0"/>
              <a:t>                            пятница с 09:00 до 17:00</a:t>
            </a:r>
          </a:p>
          <a:p>
            <a:r>
              <a:rPr lang="ru-RU" dirty="0"/>
              <a:t>                            обед с 13:00 - 14:00</a:t>
            </a:r>
          </a:p>
          <a:p>
            <a:r>
              <a:rPr lang="ru-RU" dirty="0"/>
              <a:t>                            суббота и воскресенье – выходной </a:t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3" descr="dolgoprudnyi">
            <a:extLst>
              <a:ext uri="{FF2B5EF4-FFF2-40B4-BE49-F238E27FC236}">
                <a16:creationId xmlns:a16="http://schemas.microsoft.com/office/drawing/2014/main" id="{096F7662-7451-45B2-BC9E-5333A8DC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dolya.su/img/content_img/mosk2.jpg">
            <a:extLst>
              <a:ext uri="{FF2B5EF4-FFF2-40B4-BE49-F238E27FC236}">
                <a16:creationId xmlns:a16="http://schemas.microsoft.com/office/drawing/2014/main" id="{FB13E36E-D1BC-44D6-9689-0EABA9F5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15" y="3498574"/>
            <a:ext cx="2758560" cy="20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EAF628-D70E-4392-A3CE-FCAEA317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26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Выполнение основных показателей социально-экономического развития</a:t>
            </a:r>
          </a:p>
        </p:txBody>
      </p:sp>
      <p:pic>
        <p:nvPicPr>
          <p:cNvPr id="9" name="Picture 3" descr="dolgoprudnyi">
            <a:extLst>
              <a:ext uri="{FF2B5EF4-FFF2-40B4-BE49-F238E27FC236}">
                <a16:creationId xmlns:a16="http://schemas.microsoft.com/office/drawing/2014/main" id="{159C05A2-63F8-47C8-9A36-7C684CB9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21ABDE8-F7EB-4EF4-8ABC-885AEA8CF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65698"/>
              </p:ext>
            </p:extLst>
          </p:nvPr>
        </p:nvGraphicFramePr>
        <p:xfrm>
          <a:off x="250825" y="1188720"/>
          <a:ext cx="11690351" cy="5025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398">
                  <a:extLst>
                    <a:ext uri="{9D8B030D-6E8A-4147-A177-3AD203B41FA5}">
                      <a16:colId xmlns:a16="http://schemas.microsoft.com/office/drawing/2014/main" val="295699195"/>
                    </a:ext>
                  </a:extLst>
                </a:gridCol>
              </a:tblGrid>
              <a:tr h="782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2019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 2019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 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на 2020 год вариант 1 (консервативный)</a:t>
                      </a: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на 2020 год вариант 2 (базовый)</a:t>
                      </a:r>
                    </a:p>
                  </a:txBody>
                  <a:tcPr marL="5454" marR="5454" marT="5454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2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ПОСТОЯННОГО НАСЕЛЕНИЯ, НА КОНЕЦ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114 575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116 038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116 997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117 143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42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млрд.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27,7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28,8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29,2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60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ПО ПОЛНОМУ КРУГУ ОРГАНИЗАЦИЙ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тыс. рублей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65,4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67,9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69,0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30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ПО КРУПНЫМ И СРЕДНИМ ОРГАНИЗАЦИЯМ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86,8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3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ЗА СЧЕТ ВСЕХ ИСТОЧНИКОВ ФИНАНСИРОВАНИЯ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млрд.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577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СОЗДАНО НОВЫХ РАБОЧИХ МЕСТ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864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912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917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03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ОФИЦИАЛЬНО ЗАРЕГИСТИРОВАННЫХ БЕЗРАБОТНЫХ, НА КОНЕЦ ГОДА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703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кв. м общей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площади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96,46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96,1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5454" marR="5454" marT="545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9016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67740-8D72-453F-AA6A-DA437EB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3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4BC-7A97-45C8-AC44-68D16C69BC0F}"/>
              </a:ext>
            </a:extLst>
          </p:cNvPr>
          <p:cNvSpPr/>
          <p:nvPr/>
        </p:nvSpPr>
        <p:spPr>
          <a:xfrm>
            <a:off x="250825" y="1029449"/>
            <a:ext cx="6002134" cy="277697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glow>
              <a:schemeClr val="accent1">
                <a:alpha val="40000"/>
              </a:schemeClr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Численность населения города на конец 2019 года составила 116 038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человек, рост к 2018 году – 3,6% (численность населения на конец 2018 года составляла 112 007 человек).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Трудоспособное население – 68,1  тыс. человек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(58,7% от всего населения города).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экономике города занято – 32,6 тыс. человек.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Резерв квалифицированной рабочей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силы за счет граждан, выезжающих на работу в другие регионы – 29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тыс. человек.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pic>
        <p:nvPicPr>
          <p:cNvPr id="9" name="Picture 3" descr="dolgoprudnyi">
            <a:extLst>
              <a:ext uri="{FF2B5EF4-FFF2-40B4-BE49-F238E27FC236}">
                <a16:creationId xmlns:a16="http://schemas.microsoft.com/office/drawing/2014/main" id="{159C05A2-63F8-47C8-9A36-7C684CB9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5B26D8-392B-4504-AFAB-3A0C869FCE11}"/>
              </a:ext>
            </a:extLst>
          </p:cNvPr>
          <p:cNvSpPr/>
          <p:nvPr/>
        </p:nvSpPr>
        <p:spPr>
          <a:xfrm>
            <a:off x="736620" y="4143707"/>
            <a:ext cx="5030544" cy="36933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softEdge rad="50800"/>
          </a:effectLst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Занято в экономике города, тыс. человек: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E849F6C-6A07-4B58-A31A-7BA1419A22CE}"/>
              </a:ext>
            </a:extLst>
          </p:cNvPr>
          <p:cNvGraphicFramePr/>
          <p:nvPr/>
        </p:nvGraphicFramePr>
        <p:xfrm>
          <a:off x="1099467" y="4481967"/>
          <a:ext cx="4304850" cy="21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B7F6C1-DDBA-40E8-A441-B6ACBBC86BF3}"/>
              </a:ext>
            </a:extLst>
          </p:cNvPr>
          <p:cNvSpPr/>
          <p:nvPr/>
        </p:nvSpPr>
        <p:spPr>
          <a:xfrm>
            <a:off x="6429411" y="4221223"/>
            <a:ext cx="5511764" cy="23160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13500000" scaled="1"/>
            <a:tileRect/>
          </a:gra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Создано 1309 новых рабочих мест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Заявленная работодателями потребность в работниках – 529 вакансий, по рабочим профессиям – 312 вакансий.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Уровень регистрируемой безработицы на начало 2020 года составил 0,4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%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, что ниже уровня Московской области (0,53%).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411" y="735275"/>
            <a:ext cx="5541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трудовая специализация жителей города: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41140156"/>
              </p:ext>
            </p:extLst>
          </p:nvPr>
        </p:nvGraphicFramePr>
        <p:xfrm>
          <a:off x="6132513" y="902704"/>
          <a:ext cx="5808662" cy="313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CBD120-2608-4427-B0EA-A7C3890B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5611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4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pic>
        <p:nvPicPr>
          <p:cNvPr id="9" name="Picture 3" descr="dolgoprudnyi">
            <a:extLst>
              <a:ext uri="{FF2B5EF4-FFF2-40B4-BE49-F238E27FC236}">
                <a16:creationId xmlns:a16="http://schemas.microsoft.com/office/drawing/2014/main" id="{159C05A2-63F8-47C8-9A36-7C684CB9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New logo FM logi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47" y="1119862"/>
            <a:ext cx="1146875" cy="2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farmstand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72" y="1818756"/>
            <a:ext cx="1265244" cy="3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2"/>
          <a:stretch/>
        </p:blipFill>
        <p:spPr bwMode="auto">
          <a:xfrm>
            <a:off x="5250968" y="922669"/>
            <a:ext cx="635431" cy="61405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74267" y="1873595"/>
            <a:ext cx="881851" cy="46907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311971" y="4323472"/>
            <a:ext cx="3814761" cy="2071689"/>
            <a:chOff x="4709221" y="4595829"/>
            <a:chExt cx="3708983" cy="1526165"/>
          </a:xfrm>
        </p:grpSpPr>
        <p:grpSp>
          <p:nvGrpSpPr>
            <p:cNvPr id="22" name="Группа 9"/>
            <p:cNvGrpSpPr/>
            <p:nvPr/>
          </p:nvGrpSpPr>
          <p:grpSpPr>
            <a:xfrm>
              <a:off x="4710789" y="4595829"/>
              <a:ext cx="3707415" cy="1306116"/>
              <a:chOff x="6273800" y="1651000"/>
              <a:chExt cx="3701692" cy="174148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619772" y="1676400"/>
                <a:ext cx="3355720" cy="94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Индивидуальные предприниматели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Малые и микропредприятия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 и средние предприятия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273800" y="1651000"/>
                <a:ext cx="292100" cy="279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278643" y="2349520"/>
                <a:ext cx="292100" cy="279400"/>
              </a:xfrm>
              <a:prstGeom prst="ellipse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0800000">
                <a:off x="6438900" y="2135188"/>
                <a:ext cx="1028700" cy="10795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Скругленный прямоугольник 29"/>
              <p:cNvSpPr/>
              <p:nvPr/>
            </p:nvSpPr>
            <p:spPr>
              <a:xfrm>
                <a:off x="6997700" y="3060700"/>
                <a:ext cx="7366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195</a:t>
                </a:r>
              </a:p>
            </p:txBody>
          </p:sp>
          <p:sp>
            <p:nvSpPr>
              <p:cNvPr id="32" name="Скругленный прямоугольник 30"/>
              <p:cNvSpPr/>
              <p:nvPr/>
            </p:nvSpPr>
            <p:spPr>
              <a:xfrm>
                <a:off x="7823200" y="3060700"/>
                <a:ext cx="7239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</a:t>
                </a:r>
              </a:p>
            </p:txBody>
          </p:sp>
        </p:grpSp>
        <p:grpSp>
          <p:nvGrpSpPr>
            <p:cNvPr id="23" name="Группа 10"/>
            <p:cNvGrpSpPr/>
            <p:nvPr/>
          </p:nvGrpSpPr>
          <p:grpSpPr>
            <a:xfrm>
              <a:off x="5400079" y="5917935"/>
              <a:ext cx="1698475" cy="204059"/>
              <a:chOff x="6936626" y="2639108"/>
              <a:chExt cx="1695853" cy="2720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936626" y="2639108"/>
                <a:ext cx="80795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91847" y="2639108"/>
                <a:ext cx="84063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средние</a:t>
                </a:r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4709221" y="4861353"/>
              <a:ext cx="292552" cy="2095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1233681" y="1023714"/>
          <a:ext cx="3456122" cy="281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244378" y="3673925"/>
            <a:ext cx="664534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Рынок труда в Долгопрудном достаточно обширен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итогам 2019 года в городе ведут свою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5696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(+397)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хозяйствующих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субъекта, в том числе: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195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крупных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 (+3)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2260 (+50)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малых и микропредприятий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3220 (+344)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индивидуальных предпринимателей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63041" y="1068291"/>
            <a:ext cx="717263" cy="3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21672" y="3205946"/>
            <a:ext cx="370898" cy="4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14163" y="2360250"/>
            <a:ext cx="773543" cy="3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1827" y="1265458"/>
            <a:ext cx="758633" cy="4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753" y="2238144"/>
            <a:ext cx="392089" cy="5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67605" y="3151173"/>
            <a:ext cx="583732" cy="3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09062" y="2790733"/>
            <a:ext cx="575132" cy="6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88384" y="3180752"/>
            <a:ext cx="692076" cy="3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59558" y="2769520"/>
            <a:ext cx="670646" cy="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90514" y="1825823"/>
            <a:ext cx="659733" cy="6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67048" y="2387108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784944" y="1160684"/>
            <a:ext cx="61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5868" y="3115754"/>
            <a:ext cx="841046" cy="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69915" y="1073480"/>
            <a:ext cx="665699" cy="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089354" y="1910272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68368" y="2283565"/>
            <a:ext cx="742093" cy="45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8B76AD-E9B5-4292-8136-0FEEA6F8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041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5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0A3143-5CC5-4C0C-B65D-CD4208F7999F}"/>
              </a:ext>
            </a:extLst>
          </p:cNvPr>
          <p:cNvSpPr/>
          <p:nvPr/>
        </p:nvSpPr>
        <p:spPr>
          <a:xfrm>
            <a:off x="0" y="5819801"/>
            <a:ext cx="12191999" cy="5834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  <a:tileRect/>
          </a:gradFill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 2000 года, оплата труда во всех отраслях экономики выросла в 20 раз. 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перспективе ежегодный темп роста в 2020-2022 гг. предполагается сохранить на уровне 3,9 – 4,9%.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2AFC25-29EC-4515-93D7-AF62A339FE8B}"/>
              </a:ext>
            </a:extLst>
          </p:cNvPr>
          <p:cNvSpPr/>
          <p:nvPr/>
        </p:nvSpPr>
        <p:spPr>
          <a:xfrm>
            <a:off x="1123721" y="188913"/>
            <a:ext cx="1081745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Заработная плата по крупным и средним предприятиям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08395C-E459-4674-A9E3-28B592514348}"/>
              </a:ext>
            </a:extLst>
          </p:cNvPr>
          <p:cNvSpPr/>
          <p:nvPr/>
        </p:nvSpPr>
        <p:spPr>
          <a:xfrm>
            <a:off x="3047999" y="45083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место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среди городов Московской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уровню среднемесячной заработной платы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 descr="dolgoprudnyi">
            <a:extLst>
              <a:ext uri="{FF2B5EF4-FFF2-40B4-BE49-F238E27FC236}">
                <a16:creationId xmlns:a16="http://schemas.microsoft.com/office/drawing/2014/main" id="{1386236E-C645-4DE6-A166-3D40F54D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5">
            <a:extLst>
              <a:ext uri="{FF2B5EF4-FFF2-40B4-BE49-F238E27FC236}">
                <a16:creationId xmlns:a16="http://schemas.microsoft.com/office/drawing/2014/main" id="{6524231F-47CA-43AC-BD81-A3847D102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458610"/>
              </p:ext>
            </p:extLst>
          </p:nvPr>
        </p:nvGraphicFramePr>
        <p:xfrm>
          <a:off x="201085" y="928688"/>
          <a:ext cx="11789833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D703DE-A5D2-4176-8A36-CA3C743E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6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62568-0EB3-4084-8484-B9E18D90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186702"/>
            <a:ext cx="11690350" cy="122412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сегодняшний день г. Долгопрудный достиг стабильного темпа экономического развития. И в этом, в первую очередь, заслуга предприятий города. Значительно выросли поступления во все уровни бюджетов. Наблюдавшаяся на протяжении последних 19 лет положительная динамика развития предприятий города сохранена.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объем отгруженных товаров по промышленных видам деятельности городского округа значительно е влияние оказывают предприятия, выполняющие Госзаказ.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792572-F4F8-4A45-A5B1-A06742D11FDE}"/>
              </a:ext>
            </a:extLst>
          </p:cNvPr>
          <p:cNvSpPr/>
          <p:nvPr/>
        </p:nvSpPr>
        <p:spPr>
          <a:xfrm>
            <a:off x="1165469" y="186633"/>
            <a:ext cx="1077570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0944678-486A-4507-BD57-5B2450278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78634"/>
              </p:ext>
            </p:extLst>
          </p:nvPr>
        </p:nvGraphicFramePr>
        <p:xfrm>
          <a:off x="604044" y="3805187"/>
          <a:ext cx="10915095" cy="17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5B0191-419A-4BFA-A84B-25C395C29C98}"/>
              </a:ext>
            </a:extLst>
          </p:cNvPr>
          <p:cNvSpPr/>
          <p:nvPr/>
        </p:nvSpPr>
        <p:spPr>
          <a:xfrm>
            <a:off x="2210614" y="2591679"/>
            <a:ext cx="824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ОБЪЕМ ОТГРУЖЕННЫХ ТОВАРОВ ПО ПРОМЫШЛЕННЫМ ВИДАМ ДЕЯТЕЛЬНОСТИ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28D3B-22A9-4863-A177-14C081451C29}"/>
              </a:ext>
            </a:extLst>
          </p:cNvPr>
          <p:cNvSpPr txBox="1"/>
          <p:nvPr/>
        </p:nvSpPr>
        <p:spPr bwMode="auto">
          <a:xfrm>
            <a:off x="285107" y="3429000"/>
            <a:ext cx="8803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ct val="50000"/>
              </a:spcBef>
              <a:spcAft>
                <a:spcPts val="0"/>
              </a:spcAft>
              <a:defRPr sz="1000" b="0">
                <a:solidFill>
                  <a:srgbClr val="00206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Млрд. руб.</a:t>
            </a:r>
          </a:p>
        </p:txBody>
      </p:sp>
      <p:pic>
        <p:nvPicPr>
          <p:cNvPr id="14" name="Picture 3" descr="dolgoprudnyi">
            <a:extLst>
              <a:ext uri="{FF2B5EF4-FFF2-40B4-BE49-F238E27FC236}">
                <a16:creationId xmlns:a16="http://schemas.microsoft.com/office/drawing/2014/main" id="{4ADA2EC0-6B76-43F6-8214-6F55FC22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BDF313-4047-4DE5-AE40-491AFDEF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7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A50931-FD70-4EA7-937C-A1313DCB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1091992"/>
            <a:ext cx="11705784" cy="538052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Фактором, влияющим на рост объемов инвестиций в последние годы является инвестиционная привлекательность городского округа Долгопрудный для инвесторов. Удобное географическое расположение - близость к столице России – Москве, международному аэропорту «Шереметьево», железнодорожному депо Лобня, водному пути – каналу им. Москвы, Ленинградскому и Дмитровскому шоссе. 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Открыт проезд по реконструированной автомобильной дороге Лихачевское шоссе, связывающей Долгопрудный и трассу М11. Решена проблема транспортной доступности: построены эстакады через Савеловскую ж/д у пл. </a:t>
            </a:r>
            <a:r>
              <a:rPr lang="ru-RU" sz="2300" dirty="0" err="1">
                <a:solidFill>
                  <a:schemeClr val="tx1"/>
                </a:solidFill>
              </a:rPr>
              <a:t>Новодачная</a:t>
            </a:r>
            <a:r>
              <a:rPr lang="ru-RU" sz="2300" dirty="0">
                <a:solidFill>
                  <a:schemeClr val="tx1"/>
                </a:solidFill>
              </a:rPr>
              <a:t>, Хлебниково и Водники. Эстакады дают беспрепятственный выезд на Дмитровское шоссе. В 2019 году начаты работы по организации современной инфраструктуры территории транспортно-пересадочных узлов ст. </a:t>
            </a:r>
            <a:r>
              <a:rPr lang="ru-RU" sz="2300" dirty="0" err="1">
                <a:solidFill>
                  <a:schemeClr val="tx1"/>
                </a:solidFill>
              </a:rPr>
              <a:t>Новодачная</a:t>
            </a:r>
            <a:r>
              <a:rPr lang="ru-RU" sz="2300" dirty="0">
                <a:solidFill>
                  <a:schemeClr val="tx1"/>
                </a:solidFill>
              </a:rPr>
              <a:t> и </a:t>
            </a:r>
            <a:r>
              <a:rPr lang="ru-RU" sz="2300" dirty="0" err="1">
                <a:solidFill>
                  <a:schemeClr val="tx1"/>
                </a:solidFill>
              </a:rPr>
              <a:t>Долгопрудная</a:t>
            </a:r>
            <a:r>
              <a:rPr lang="ru-RU" sz="2300" dirty="0">
                <a:solidFill>
                  <a:schemeClr val="tx1"/>
                </a:solidFill>
              </a:rPr>
              <a:t>, в рамках проекта «МЦД-1 «Одинцово-Лобня». Ведется строительство современных ТПУ на 5-х станциях железной дороги, расположенных в городе (</a:t>
            </a:r>
            <a:r>
              <a:rPr lang="ru-RU" sz="2300" dirty="0" err="1">
                <a:solidFill>
                  <a:schemeClr val="tx1"/>
                </a:solidFill>
              </a:rPr>
              <a:t>Долгопрудная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Новодачная</a:t>
            </a:r>
            <a:r>
              <a:rPr lang="ru-RU" sz="2300" dirty="0">
                <a:solidFill>
                  <a:schemeClr val="tx1"/>
                </a:solidFill>
              </a:rPr>
              <a:t>, Шереметьевская, Хлебниково и Водники). Основные промышленные зоны обеспечены подъездными ж/д путями; имеется возможность использования водного транспорта в условиях расположения города рядом с каналом им. Москвы. 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На территории города располагается одно из лучших в Российской Федерации учебных заведений высшего образования МФТИ (Национальный исследовательский университет) - научный и образовательный центр, ведущий подготовку и переподготовку кадров высшей квалификации практически по всем приоритетным направлениям развития науки, техники и технологий. Развитая инновационная инфраструктура вокруг МФТИ и предприятий города обеспечивает возможность доведения результатов фундаментальных и прикладных исследований до уровня технологических разработок, востребованных на региональном, российском и международных рынках. В городе и на прилегающих территориях сформирован ИТК «Физтех-XXI» на базе МФТИ. Основным подходом в развитии Кластера является создание пояса высокотехнологичных старт-апов, коммерциализация инновационных продуктов и сервисов в области биотех, фарма, нейротех, агробио и медицинского приборостроения. В МФТИ для содержательной трансформации из образовательного учреждения в университет мирового класса основным направлением выбрано наращивание исследовательского потенциала Физтеха в кампусе г. Долгопрудный, через открытие научных лабораторий, которые проводят исследования по тематике глобальных вызовов.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На территории города исторически сформирован и действует научно-производственный комплекс предприятий, участвующих в обеспечении обороноспособности и безопасности Российской Федерации, развитии военно-технического сотрудничества Российской Федерации с иностранными государствами. 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Развита система поддержки и развития малого предпринимательства. 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Сегодня городом ведется работа по присвоению городскому округу статуса наукограда РФ. 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</a:rPr>
              <a:t>	Инвестиционная политика, проводимая на территории города направлена на развитие и поддержание предприятий и организаций инновационной направленности с максимальным эффектом использования земельных ресурсов.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05EAE5-9036-473A-AF46-8160F9FE1C99}"/>
              </a:ext>
            </a:extLst>
          </p:cNvPr>
          <p:cNvSpPr/>
          <p:nvPr/>
        </p:nvSpPr>
        <p:spPr>
          <a:xfrm>
            <a:off x="1156771" y="188913"/>
            <a:ext cx="107844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pic>
        <p:nvPicPr>
          <p:cNvPr id="8" name="Picture 3" descr="dolgoprudnyi">
            <a:extLst>
              <a:ext uri="{FF2B5EF4-FFF2-40B4-BE49-F238E27FC236}">
                <a16:creationId xmlns:a16="http://schemas.microsoft.com/office/drawing/2014/main" id="{3C11CD37-D3DB-49EF-838C-E9A468D7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9B4619-2C62-44EB-8299-37DEE54B4810}"/>
              </a:ext>
            </a:extLst>
          </p:cNvPr>
          <p:cNvSpPr/>
          <p:nvPr/>
        </p:nvSpPr>
        <p:spPr>
          <a:xfrm>
            <a:off x="4511895" y="620713"/>
            <a:ext cx="290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ИНВЕСТИЦИОННАЯ ПОЛИТИКА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D7E0D-402E-4814-8378-785DF807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6524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8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>
            <a:extLst>
              <a:ext uri="{FF2B5EF4-FFF2-40B4-BE49-F238E27FC236}">
                <a16:creationId xmlns:a16="http://schemas.microsoft.com/office/drawing/2014/main" id="{2227E365-9DC7-4996-806B-97B89B4CB2C8}"/>
              </a:ext>
            </a:extLst>
          </p:cNvPr>
          <p:cNvGraphicFramePr>
            <a:graphicFrameLocks/>
          </p:cNvGraphicFramePr>
          <p:nvPr/>
        </p:nvGraphicFramePr>
        <p:xfrm>
          <a:off x="645558" y="2396846"/>
          <a:ext cx="10900881" cy="193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9B4619-2C62-44EB-8299-37DEE54B4810}"/>
              </a:ext>
            </a:extLst>
          </p:cNvPr>
          <p:cNvSpPr/>
          <p:nvPr/>
        </p:nvSpPr>
        <p:spPr>
          <a:xfrm>
            <a:off x="2614348" y="729886"/>
            <a:ext cx="9063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ИНВЕСТИЦИИ В ОСНОВНОЙ КАПИТАЛ ЗА СЧЕТ ВСЕХ ИСТОЧНИКОВ ФИНАНСИРОВАНИЯ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B7E22-9DE7-480A-8410-206DE272F005}"/>
              </a:ext>
            </a:extLst>
          </p:cNvPr>
          <p:cNvSpPr txBox="1"/>
          <p:nvPr/>
        </p:nvSpPr>
        <p:spPr bwMode="auto">
          <a:xfrm>
            <a:off x="523787" y="1978984"/>
            <a:ext cx="111796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05EAE5-9036-473A-AF46-8160F9FE1C99}"/>
              </a:ext>
            </a:extLst>
          </p:cNvPr>
          <p:cNvSpPr/>
          <p:nvPr/>
        </p:nvSpPr>
        <p:spPr>
          <a:xfrm>
            <a:off x="1156771" y="188913"/>
            <a:ext cx="107844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pic>
        <p:nvPicPr>
          <p:cNvPr id="8" name="Picture 3" descr="dolgoprudnyi">
            <a:extLst>
              <a:ext uri="{FF2B5EF4-FFF2-40B4-BE49-F238E27FC236}">
                <a16:creationId xmlns:a16="http://schemas.microsoft.com/office/drawing/2014/main" id="{3C11CD37-D3DB-49EF-838C-E9A468D7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06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37CF7C-4D7B-4E70-8776-7DE8F6AE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9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4000</Words>
  <Application>Microsoft Office PowerPoint</Application>
  <PresentationFormat>Широкоэкранный</PresentationFormat>
  <Paragraphs>695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Wingdings 2</vt:lpstr>
      <vt:lpstr>1_HDOfficeLightV0</vt:lpstr>
      <vt:lpstr>HDOfficeLightV0</vt:lpstr>
      <vt:lpstr>Ретро</vt:lpstr>
      <vt:lpstr>2_HDOfficeLightV0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исполнения бюджета городского округа Долгопрудный за 2019 год </vt:lpstr>
      <vt:lpstr>Анализ исполнения доходной части бюджета городского округа Долгопрудный в 2019 году </vt:lpstr>
      <vt:lpstr>Структура налоговых и неналоговых доходов</vt:lpstr>
      <vt:lpstr>Безвозмездные поступления от других бюджетов бюджетной системы Российской Федерации  в 2019 году </vt:lpstr>
      <vt:lpstr>Презентация PowerPoint</vt:lpstr>
      <vt:lpstr>Информация о ставках налогов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 Реестр налоговых льгот по налогу на имущество физических лиц, установленных решением Совета депутатов г.Долгопрудного от 19.11.2014  № 24-нр «О налоге на имущество физических лиц на территории городского округа Долгопрудный Московской области»</vt:lpstr>
      <vt:lpstr>Расходная часть бюджета городского округа Долгопрудный за 2019 год </vt:lpstr>
      <vt:lpstr>Финансирование муниципальных программ в 2019 году </vt:lpstr>
      <vt:lpstr>Информация о расходах бюджета с учетом интересов целевых групп пользователей  за 2019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KEW3</dc:creator>
  <cp:lastModifiedBy>KEW3</cp:lastModifiedBy>
  <cp:revision>292</cp:revision>
  <cp:lastPrinted>2020-07-20T09:25:27Z</cp:lastPrinted>
  <dcterms:created xsi:type="dcterms:W3CDTF">2017-08-21T06:22:17Z</dcterms:created>
  <dcterms:modified xsi:type="dcterms:W3CDTF">2020-08-07T12:36:52Z</dcterms:modified>
</cp:coreProperties>
</file>